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jpg" ContentType="image/jpg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88117" y="1694594"/>
            <a:ext cx="5033010" cy="428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47563" y="1660475"/>
            <a:ext cx="3869690" cy="4606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880" y="408768"/>
            <a:ext cx="9467850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116" y="1625510"/>
            <a:ext cx="5526405" cy="3928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jpg"/><Relationship Id="rId7" Type="http://schemas.openxmlformats.org/officeDocument/2006/relationships/image" Target="../media/image31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48.jpg"/><Relationship Id="rId5" Type="http://schemas.openxmlformats.org/officeDocument/2006/relationships/image" Target="../media/image4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71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73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74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cf.org/patient-resources/" TargetMode="External"/><Relationship Id="rId3" Type="http://schemas.openxmlformats.org/officeDocument/2006/relationships/hyperlink" Target="https://www.cancer.org/content/dam/CRC/PDF/Public/8796.00.pdf" TargetMode="External"/><Relationship Id="rId4" Type="http://schemas.openxmlformats.org/officeDocument/2006/relationships/hyperlink" Target="https://www.nccn.org/patients/guidelines/content/PDF/prostate-advanced-patient.pdf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92117" y="2885334"/>
            <a:ext cx="8848725" cy="2343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406525" marR="1401445">
              <a:lnSpc>
                <a:spcPct val="100200"/>
              </a:lnSpc>
              <a:spcBef>
                <a:spcPts val="90"/>
              </a:spcBef>
            </a:pPr>
            <a:r>
              <a:rPr dirty="0" sz="2800" b="1">
                <a:latin typeface="Arial"/>
                <a:cs typeface="Arial"/>
              </a:rPr>
              <a:t>Andrew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J</a:t>
            </a:r>
            <a:r>
              <a:rPr dirty="0" sz="2800" spc="-17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Armstrong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MD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ScM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FACP </a:t>
            </a:r>
            <a:r>
              <a:rPr dirty="0" sz="2800" b="1">
                <a:latin typeface="Arial"/>
                <a:cs typeface="Arial"/>
              </a:rPr>
              <a:t>NASPCC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spc="-35" b="1">
                <a:latin typeface="Arial"/>
                <a:cs typeface="Arial"/>
              </a:rPr>
              <a:t>Webinar,</a:t>
            </a:r>
            <a:r>
              <a:rPr dirty="0" sz="2800" spc="-16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August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2023 </a:t>
            </a:r>
            <a:r>
              <a:rPr dirty="0" sz="2400">
                <a:latin typeface="Arial"/>
                <a:cs typeface="Arial"/>
              </a:rPr>
              <a:t>Professor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Medicine,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Surgery, </a:t>
            </a:r>
            <a:r>
              <a:rPr dirty="0" sz="2400">
                <a:latin typeface="Arial"/>
                <a:cs typeface="Arial"/>
              </a:rPr>
              <a:t>Pharmacology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Cancer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Biology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Director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Duke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Cancer Institute’s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Center for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Prostate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Urologic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Cancers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1368" y="1248611"/>
            <a:ext cx="915162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05305" marR="5080" indent="-1793239">
              <a:lnSpc>
                <a:spcPct val="100000"/>
              </a:lnSpc>
              <a:spcBef>
                <a:spcPts val="100"/>
              </a:spcBef>
            </a:pPr>
            <a:r>
              <a:rPr dirty="0" sz="4800" spc="-459" b="1">
                <a:solidFill>
                  <a:srgbClr val="2D75B6"/>
                </a:solidFill>
                <a:latin typeface="Arial"/>
                <a:cs typeface="Arial"/>
              </a:rPr>
              <a:t>Second-</a:t>
            </a:r>
            <a:r>
              <a:rPr dirty="0" sz="4800" spc="-310" b="1">
                <a:solidFill>
                  <a:srgbClr val="2D75B6"/>
                </a:solidFill>
                <a:latin typeface="Arial"/>
                <a:cs typeface="Arial"/>
              </a:rPr>
              <a:t>Generation</a:t>
            </a:r>
            <a:r>
              <a:rPr dirty="0" sz="4800" spc="-175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sz="4800" spc="-254" b="1">
                <a:solidFill>
                  <a:srgbClr val="2D75B6"/>
                </a:solidFill>
                <a:latin typeface="Arial"/>
                <a:cs typeface="Arial"/>
              </a:rPr>
              <a:t>Anti-</a:t>
            </a:r>
            <a:r>
              <a:rPr dirty="0" sz="4800" spc="-450" b="1">
                <a:solidFill>
                  <a:srgbClr val="2D75B6"/>
                </a:solidFill>
                <a:latin typeface="Arial"/>
                <a:cs typeface="Arial"/>
              </a:rPr>
              <a:t>Androgens: </a:t>
            </a:r>
            <a:r>
              <a:rPr dirty="0" sz="4800" spc="-345" b="1">
                <a:solidFill>
                  <a:srgbClr val="2D75B6"/>
                </a:solidFill>
                <a:latin typeface="Arial"/>
                <a:cs typeface="Arial"/>
              </a:rPr>
              <a:t>Managing</a:t>
            </a:r>
            <a:r>
              <a:rPr dirty="0" sz="4800" spc="-24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sz="4800" spc="-445" b="1">
                <a:solidFill>
                  <a:srgbClr val="2D75B6"/>
                </a:solidFill>
                <a:latin typeface="Arial"/>
                <a:cs typeface="Arial"/>
              </a:rPr>
              <a:t>Side</a:t>
            </a:r>
            <a:r>
              <a:rPr dirty="0" sz="4800" spc="-260" b="1">
                <a:solidFill>
                  <a:srgbClr val="2D75B6"/>
                </a:solidFill>
                <a:latin typeface="Arial"/>
                <a:cs typeface="Arial"/>
              </a:rPr>
              <a:t> </a:t>
            </a:r>
            <a:r>
              <a:rPr dirty="0" sz="4800" spc="-425" b="1">
                <a:solidFill>
                  <a:srgbClr val="2D75B6"/>
                </a:solidFill>
                <a:latin typeface="Arial"/>
                <a:cs typeface="Arial"/>
              </a:rPr>
              <a:t>Effects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9" y="5657088"/>
            <a:ext cx="4899659" cy="9006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4550" y="403097"/>
            <a:ext cx="7729855" cy="1188720"/>
          </a:xfrm>
          <a:prstGeom prst="rect"/>
          <a:solidFill>
            <a:srgbClr val="FFFFFF"/>
          </a:solidFill>
          <a:ln w="32003">
            <a:solidFill>
              <a:srgbClr val="404040"/>
            </a:solidFill>
          </a:ln>
        </p:spPr>
        <p:txBody>
          <a:bodyPr wrap="square" lIns="0" tIns="344805" rIns="0" bIns="0" rtlCol="0" vert="horz">
            <a:spAutoFit/>
          </a:bodyPr>
          <a:lstStyle/>
          <a:p>
            <a:pPr marL="673735">
              <a:lnSpc>
                <a:spcPct val="100000"/>
              </a:lnSpc>
              <a:spcBef>
                <a:spcPts val="2715"/>
              </a:spcBef>
            </a:pPr>
            <a:r>
              <a:rPr dirty="0" sz="2800" spc="-90">
                <a:solidFill>
                  <a:srgbClr val="252525"/>
                </a:solidFill>
              </a:rPr>
              <a:t>ADVERSE</a:t>
            </a:r>
            <a:r>
              <a:rPr dirty="0" sz="2800" spc="130">
                <a:solidFill>
                  <a:srgbClr val="252525"/>
                </a:solidFill>
              </a:rPr>
              <a:t> </a:t>
            </a:r>
            <a:r>
              <a:rPr dirty="0" sz="2800">
                <a:solidFill>
                  <a:srgbClr val="252525"/>
                </a:solidFill>
              </a:rPr>
              <a:t>EVENT</a:t>
            </a:r>
            <a:r>
              <a:rPr dirty="0" sz="2800" spc="140">
                <a:solidFill>
                  <a:srgbClr val="252525"/>
                </a:solidFill>
              </a:rPr>
              <a:t> </a:t>
            </a:r>
            <a:r>
              <a:rPr dirty="0" sz="2800" spc="-10">
                <a:solidFill>
                  <a:srgbClr val="252525"/>
                </a:solidFill>
              </a:rPr>
              <a:t>CONSIDERATIONS</a:t>
            </a:r>
            <a:endParaRPr sz="28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161449" y="1844883"/>
          <a:ext cx="7712709" cy="456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5590"/>
                <a:gridCol w="1012824"/>
                <a:gridCol w="1012825"/>
                <a:gridCol w="1012825"/>
                <a:gridCol w="1012825"/>
                <a:gridCol w="1012825"/>
                <a:gridCol w="1012825"/>
              </a:tblGrid>
              <a:tr h="406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ARAMIS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(Daro</a:t>
                      </a:r>
                      <a:r>
                        <a:rPr dirty="0" sz="1300" spc="7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3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300" spc="7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SPARTAN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(APA</a:t>
                      </a:r>
                      <a:r>
                        <a:rPr dirty="0" sz="1300" spc="2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2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300" spc="1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PROSPER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spc="6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(ENZA</a:t>
                      </a:r>
                      <a:r>
                        <a:rPr dirty="0" sz="1300" spc="2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2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30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3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ts val="1500"/>
                        </a:lnSpc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Grades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ts val="1500"/>
                        </a:lnSpc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Grades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57200">
                        <a:lnSpc>
                          <a:spcPts val="1500"/>
                        </a:lnSpc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Grades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88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Daro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placebo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340"/>
                        </a:lnSpc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APA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placebo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340"/>
                        </a:lnSpc>
                      </a:pPr>
                      <a:r>
                        <a:rPr dirty="0" sz="1200" spc="40" b="1">
                          <a:latin typeface="Arial"/>
                          <a:cs typeface="Arial"/>
                        </a:rPr>
                        <a:t>ENZA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4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placebo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Hypertension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7.3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6.0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20">
                          <a:latin typeface="Arial"/>
                          <a:cs typeface="Arial"/>
                        </a:rPr>
                        <a:t>Rash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Pruritus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6.2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45">
                          <a:latin typeface="Arial"/>
                          <a:cs typeface="Arial"/>
                        </a:rPr>
                        <a:t>Weight</a:t>
                      </a:r>
                      <a:r>
                        <a:rPr dirty="0" sz="13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decreased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3.6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Diarrhea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6.9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Nausea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8.6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80">
                          <a:latin typeface="Arial"/>
                          <a:cs typeface="Arial"/>
                        </a:rPr>
                        <a:t>Decreased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appetite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9.6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>
                          <a:latin typeface="Arial"/>
                          <a:cs typeface="Arial"/>
                        </a:rPr>
                        <a:t>Hot</a:t>
                      </a:r>
                      <a:r>
                        <a:rPr dirty="0" sz="13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flush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13.0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7.7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Arthralgia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8.1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9.2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Hypothyroidism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8.1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0701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5085" marR="502284">
                        <a:lnSpc>
                          <a:spcPct val="100000"/>
                        </a:lnSpc>
                      </a:pPr>
                      <a:r>
                        <a:rPr dirty="0" sz="1300" spc="-75">
                          <a:latin typeface="Arial"/>
                          <a:cs typeface="Arial"/>
                        </a:rPr>
                        <a:t>Cardiovascular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events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30"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infarction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85">
                          <a:latin typeface="Arial"/>
                          <a:cs typeface="Arial"/>
                        </a:rPr>
                        <a:t>Ischemic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disease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 marL="822960" marR="107314" indent="-71056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90">
                          <a:latin typeface="Arial"/>
                          <a:cs typeface="Arial"/>
                        </a:rPr>
                        <a:t>adverse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cardiovascular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event</a:t>
                      </a:r>
                      <a:r>
                        <a:rPr dirty="0" baseline="24305" sz="1200" spc="-15">
                          <a:latin typeface="Arial"/>
                          <a:cs typeface="Arial"/>
                        </a:rPr>
                        <a:t>c</a:t>
                      </a:r>
                      <a:endParaRPr baseline="24305" sz="12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84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7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2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failure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203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failure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CE6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985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0985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4550" y="403097"/>
            <a:ext cx="7729855" cy="1188720"/>
          </a:xfrm>
          <a:prstGeom prst="rect"/>
          <a:solidFill>
            <a:srgbClr val="FFFFFF"/>
          </a:solidFill>
          <a:ln w="32003">
            <a:solidFill>
              <a:srgbClr val="404040"/>
            </a:solidFill>
          </a:ln>
        </p:spPr>
        <p:txBody>
          <a:bodyPr wrap="square" lIns="0" tIns="344805" rIns="0" bIns="0" rtlCol="0" vert="horz">
            <a:spAutoFit/>
          </a:bodyPr>
          <a:lstStyle/>
          <a:p>
            <a:pPr marL="673735">
              <a:lnSpc>
                <a:spcPct val="100000"/>
              </a:lnSpc>
              <a:spcBef>
                <a:spcPts val="2715"/>
              </a:spcBef>
            </a:pPr>
            <a:r>
              <a:rPr dirty="0" sz="2800" spc="-90">
                <a:solidFill>
                  <a:srgbClr val="252525"/>
                </a:solidFill>
              </a:rPr>
              <a:t>ADVERSE</a:t>
            </a:r>
            <a:r>
              <a:rPr dirty="0" sz="2800" spc="130">
                <a:solidFill>
                  <a:srgbClr val="252525"/>
                </a:solidFill>
              </a:rPr>
              <a:t> </a:t>
            </a:r>
            <a:r>
              <a:rPr dirty="0" sz="2800">
                <a:solidFill>
                  <a:srgbClr val="252525"/>
                </a:solidFill>
              </a:rPr>
              <a:t>EVENT</a:t>
            </a:r>
            <a:r>
              <a:rPr dirty="0" sz="2800" spc="140">
                <a:solidFill>
                  <a:srgbClr val="252525"/>
                </a:solidFill>
              </a:rPr>
              <a:t> </a:t>
            </a:r>
            <a:r>
              <a:rPr dirty="0" sz="2800" spc="-10">
                <a:solidFill>
                  <a:srgbClr val="252525"/>
                </a:solidFill>
              </a:rPr>
              <a:t>CONSIDERATIONS</a:t>
            </a:r>
            <a:endParaRPr sz="2800"/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010833" y="1752367"/>
          <a:ext cx="10013950" cy="4825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8290"/>
                <a:gridCol w="1183005"/>
                <a:gridCol w="1183004"/>
                <a:gridCol w="1183004"/>
                <a:gridCol w="1183004"/>
                <a:gridCol w="1183004"/>
                <a:gridCol w="1183004"/>
              </a:tblGrid>
              <a:tr h="4064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ARAMIS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(Daro</a:t>
                      </a:r>
                      <a:r>
                        <a:rPr dirty="0" sz="1300" spc="7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3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300" spc="7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SPARTAN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(APA</a:t>
                      </a:r>
                      <a:r>
                        <a:rPr dirty="0" sz="1300" spc="2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3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300" spc="1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</a:pP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PROSPER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algn="ctr" marL="45085">
                        <a:lnSpc>
                          <a:spcPts val="1550"/>
                        </a:lnSpc>
                      </a:pPr>
                      <a:r>
                        <a:rPr dirty="0" sz="1300" spc="6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(ENZA</a:t>
                      </a:r>
                      <a:r>
                        <a:rPr dirty="0" sz="1300" spc="2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25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30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61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Grades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261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Grades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62611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300" b="1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300" spc="-20" b="1">
                          <a:latin typeface="Arial"/>
                          <a:cs typeface="Arial"/>
                        </a:rPr>
                        <a:t>Grades</a:t>
                      </a:r>
                      <a:r>
                        <a:rPr dirty="0" sz="13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 b="1">
                          <a:latin typeface="Arial"/>
                          <a:cs typeface="Arial"/>
                        </a:rPr>
                        <a:t>(%)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59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Daro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16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APA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 spc="40" b="1">
                          <a:latin typeface="Arial"/>
                          <a:cs typeface="Arial"/>
                        </a:rPr>
                        <a:t>ENZA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200" spc="-10" b="1">
                          <a:solidFill>
                            <a:srgbClr val="002863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0">
                          <a:latin typeface="Arial"/>
                          <a:cs typeface="Arial"/>
                        </a:rPr>
                        <a:t>Fatigue</a:t>
                      </a:r>
                      <a:r>
                        <a:rPr dirty="0" sz="13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70">
                          <a:latin typeface="Arial"/>
                          <a:cs typeface="Arial"/>
                        </a:rPr>
                        <a:t>including</a:t>
                      </a:r>
                      <a:r>
                        <a:rPr dirty="0" sz="13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Asthenia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15.8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11.4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0">
                          <a:latin typeface="Arial"/>
                          <a:cs typeface="Arial"/>
                        </a:rPr>
                        <a:t>Fatigue</a:t>
                      </a:r>
                      <a:r>
                        <a:rPr dirty="0" sz="1300" spc="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(alone)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12.1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8.7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30.4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0">
                          <a:latin typeface="Arial"/>
                          <a:cs typeface="Arial"/>
                        </a:rPr>
                        <a:t>21.1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65">
                          <a:latin typeface="Arial"/>
                          <a:cs typeface="Arial"/>
                        </a:rPr>
                        <a:t>Asthenia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(alone)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Headache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9.1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Fracture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3.8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9.8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20">
                          <a:latin typeface="Arial"/>
                          <a:cs typeface="Arial"/>
                        </a:rPr>
                        <a:t>Fall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Seizure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10">
                          <a:latin typeface="Arial"/>
                          <a:cs typeface="Arial"/>
                        </a:rPr>
                        <a:t>Dizziness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3.7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2.5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9.3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6.3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65">
                          <a:latin typeface="Arial"/>
                          <a:cs typeface="Arial"/>
                        </a:rPr>
                        <a:t>Mental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1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55">
                          <a:latin typeface="Arial"/>
                          <a:cs typeface="Arial"/>
                        </a:rPr>
                        <a:t>cognitive</a:t>
                      </a:r>
                      <a:r>
                        <a:rPr dirty="0" sz="13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changes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45">
                          <a:latin typeface="Arial"/>
                          <a:cs typeface="Arial"/>
                        </a:rPr>
                        <a:t>Cognitive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disorder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35">
                          <a:latin typeface="Arial"/>
                          <a:cs typeface="Arial"/>
                        </a:rPr>
                        <a:t>Memory</a:t>
                      </a:r>
                      <a:r>
                        <a:rPr dirty="0" sz="13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impairment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0.5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65">
                          <a:latin typeface="Arial"/>
                          <a:cs typeface="Arial"/>
                        </a:rPr>
                        <a:t>Mental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45">
                          <a:latin typeface="Arial"/>
                          <a:cs typeface="Arial"/>
                        </a:rPr>
                        <a:t>impairment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disorder</a:t>
                      </a:r>
                      <a:r>
                        <a:rPr dirty="0" baseline="26143" sz="1275" spc="-15">
                          <a:latin typeface="Arial"/>
                          <a:cs typeface="Arial"/>
                        </a:rPr>
                        <a:t>e</a:t>
                      </a:r>
                      <a:endParaRPr baseline="26143" sz="1275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5.1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3.0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 marL="2711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1300" spc="-50">
                          <a:latin typeface="Arial"/>
                          <a:cs typeface="Arial"/>
                        </a:rPr>
                        <a:t>Cognitive</a:t>
                      </a:r>
                      <a:r>
                        <a:rPr dirty="0" sz="13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11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00" spc="-25">
                          <a:latin typeface="Arial"/>
                          <a:cs typeface="Arial"/>
                        </a:rPr>
                        <a:t>attention</a:t>
                      </a:r>
                      <a:r>
                        <a:rPr dirty="0" sz="1300" spc="-10">
                          <a:latin typeface="Arial"/>
                          <a:cs typeface="Arial"/>
                        </a:rPr>
                        <a:t> disorders</a:t>
                      </a:r>
                      <a:r>
                        <a:rPr dirty="0" baseline="26143" sz="1275" spc="-15">
                          <a:latin typeface="Arial"/>
                          <a:cs typeface="Arial"/>
                        </a:rPr>
                        <a:t>f</a:t>
                      </a:r>
                      <a:endParaRPr baseline="26143" sz="1275">
                        <a:latin typeface="Arial"/>
                        <a:cs typeface="Arial"/>
                      </a:endParaRPr>
                    </a:p>
                  </a:txBody>
                  <a:tcPr marL="0" marR="0" marB="0" marT="387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FADA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EA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4.6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845205"/>
                      </a:solidFill>
                      <a:prstDash val="solid"/>
                    </a:lnL>
                    <a:lnR w="12700">
                      <a:solidFill>
                        <a:srgbClr val="845205"/>
                      </a:solidFill>
                      <a:prstDash val="solid"/>
                    </a:lnR>
                    <a:lnT w="12700">
                      <a:solidFill>
                        <a:srgbClr val="845205"/>
                      </a:solidFill>
                      <a:prstDash val="solid"/>
                    </a:lnT>
                    <a:lnB w="12700">
                      <a:solidFill>
                        <a:srgbClr val="845205"/>
                      </a:solidFill>
                      <a:prstDash val="solid"/>
                    </a:lnB>
                    <a:solidFill>
                      <a:srgbClr val="EBC2A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23" y="6431279"/>
            <a:ext cx="1545336" cy="3322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767345" y="6667651"/>
            <a:ext cx="6386830" cy="1682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Content</a:t>
            </a:r>
            <a:r>
              <a:rPr dirty="0" sz="900" spc="7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of</a:t>
            </a:r>
            <a:r>
              <a:rPr dirty="0" sz="900" spc="95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this</a:t>
            </a:r>
            <a:r>
              <a:rPr dirty="0" sz="900" spc="9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presentation</a:t>
            </a:r>
            <a:r>
              <a:rPr dirty="0" sz="900" spc="6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is</a:t>
            </a:r>
            <a:r>
              <a:rPr dirty="0" sz="900" spc="95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copyright</a:t>
            </a:r>
            <a:r>
              <a:rPr dirty="0" sz="900" spc="85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and</a:t>
            </a:r>
            <a:r>
              <a:rPr dirty="0" sz="900" spc="105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responsibility</a:t>
            </a:r>
            <a:r>
              <a:rPr dirty="0" sz="900" spc="5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of</a:t>
            </a:r>
            <a:r>
              <a:rPr dirty="0" sz="900" spc="9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the</a:t>
            </a:r>
            <a:r>
              <a:rPr dirty="0" sz="900" spc="8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author.</a:t>
            </a:r>
            <a:r>
              <a:rPr dirty="0" sz="900" spc="95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Permission</a:t>
            </a:r>
            <a:r>
              <a:rPr dirty="0" sz="900" spc="8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is</a:t>
            </a:r>
            <a:r>
              <a:rPr dirty="0" sz="900" spc="90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required</a:t>
            </a:r>
            <a:r>
              <a:rPr dirty="0" sz="900" spc="105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for</a:t>
            </a:r>
            <a:r>
              <a:rPr dirty="0" sz="900" spc="114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900">
                <a:solidFill>
                  <a:srgbClr val="D1A769"/>
                </a:solidFill>
                <a:latin typeface="Verdana"/>
                <a:cs typeface="Verdana"/>
              </a:rPr>
              <a:t>re-</a:t>
            </a:r>
            <a:r>
              <a:rPr dirty="0" sz="900" spc="-20">
                <a:solidFill>
                  <a:srgbClr val="D1A769"/>
                </a:solidFill>
                <a:latin typeface="Verdana"/>
                <a:cs typeface="Verdana"/>
              </a:rPr>
              <a:t>use.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2802" y="6132785"/>
            <a:ext cx="4528185" cy="2286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>
                <a:solidFill>
                  <a:srgbClr val="525252"/>
                </a:solidFill>
                <a:latin typeface="Verdana"/>
                <a:cs typeface="Verdana"/>
              </a:rPr>
              <a:t>Kaplan-Meier</a:t>
            </a:r>
            <a:r>
              <a:rPr dirty="0" sz="1300" spc="75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525252"/>
                </a:solidFill>
                <a:latin typeface="Verdana"/>
                <a:cs typeface="Verdana"/>
              </a:rPr>
              <a:t>estimates</a:t>
            </a:r>
            <a:r>
              <a:rPr dirty="0" sz="1300" spc="95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525252"/>
                </a:solidFill>
                <a:latin typeface="Verdana"/>
                <a:cs typeface="Verdana"/>
              </a:rPr>
              <a:t>with</a:t>
            </a:r>
            <a:r>
              <a:rPr dirty="0" sz="1300" spc="55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525252"/>
                </a:solidFill>
                <a:latin typeface="Verdana"/>
                <a:cs typeface="Verdana"/>
              </a:rPr>
              <a:t>95%</a:t>
            </a:r>
            <a:r>
              <a:rPr dirty="0" sz="1300" spc="7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525252"/>
                </a:solidFill>
                <a:latin typeface="Verdana"/>
                <a:cs typeface="Verdana"/>
              </a:rPr>
              <a:t>CI</a:t>
            </a:r>
            <a:r>
              <a:rPr dirty="0" sz="1300" spc="6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525252"/>
                </a:solidFill>
                <a:latin typeface="Verdana"/>
                <a:cs typeface="Verdana"/>
              </a:rPr>
              <a:t>in</a:t>
            </a:r>
            <a:r>
              <a:rPr dirty="0" sz="1300" spc="6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dirty="0" sz="1300">
                <a:solidFill>
                  <a:srgbClr val="525252"/>
                </a:solidFill>
                <a:latin typeface="Verdana"/>
                <a:cs typeface="Verdana"/>
              </a:rPr>
              <a:t>lighter</a:t>
            </a:r>
            <a:r>
              <a:rPr dirty="0" sz="1300" spc="80">
                <a:solidFill>
                  <a:srgbClr val="525252"/>
                </a:solidFill>
                <a:latin typeface="Verdana"/>
                <a:cs typeface="Verdana"/>
              </a:rPr>
              <a:t> </a:t>
            </a:r>
            <a:r>
              <a:rPr dirty="0" sz="1300" spc="-10">
                <a:solidFill>
                  <a:srgbClr val="525252"/>
                </a:solidFill>
                <a:latin typeface="Verdana"/>
                <a:cs typeface="Verdana"/>
              </a:rPr>
              <a:t>shade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918438" y="6631918"/>
            <a:ext cx="2596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D1A769"/>
                </a:solidFill>
                <a:latin typeface="Verdana"/>
                <a:cs typeface="Verdana"/>
              </a:rPr>
              <a:t>Gerhardt</a:t>
            </a:r>
            <a:r>
              <a:rPr dirty="0" sz="1200" spc="-10" b="1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D1A769"/>
                </a:solidFill>
                <a:latin typeface="Verdana"/>
                <a:cs typeface="Verdana"/>
              </a:rPr>
              <a:t>Attard</a:t>
            </a:r>
            <a:r>
              <a:rPr dirty="0" sz="1200" spc="-15" b="1">
                <a:solidFill>
                  <a:srgbClr val="D1A769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D1A769"/>
                </a:solidFill>
                <a:latin typeface="Verdana"/>
                <a:cs typeface="Verdana"/>
              </a:rPr>
              <a:t>MD FRCP</a:t>
            </a:r>
            <a:r>
              <a:rPr dirty="0" sz="1200" spc="-25" b="1">
                <a:solidFill>
                  <a:srgbClr val="D1A769"/>
                </a:solidFill>
                <a:latin typeface="Verdana"/>
                <a:cs typeface="Verdana"/>
              </a:rPr>
              <a:t> PhD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0338" y="776716"/>
            <a:ext cx="12035790" cy="5212715"/>
            <a:chOff x="70338" y="776716"/>
            <a:chExt cx="12035790" cy="521271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38" y="776716"/>
              <a:ext cx="12035692" cy="521265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327403" y="3742943"/>
              <a:ext cx="3668395" cy="411480"/>
            </a:xfrm>
            <a:custGeom>
              <a:avLst/>
              <a:gdLst/>
              <a:ahLst/>
              <a:cxnLst/>
              <a:rect l="l" t="t" r="r" b="b"/>
              <a:pathLst>
                <a:path w="3668395" h="411479">
                  <a:moveTo>
                    <a:pt x="3668267" y="0"/>
                  </a:moveTo>
                  <a:lnTo>
                    <a:pt x="0" y="0"/>
                  </a:lnTo>
                  <a:lnTo>
                    <a:pt x="0" y="411479"/>
                  </a:lnTo>
                  <a:lnTo>
                    <a:pt x="3668267" y="411479"/>
                  </a:lnTo>
                  <a:lnTo>
                    <a:pt x="3668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2997" y="97402"/>
            <a:ext cx="10991850" cy="631825"/>
          </a:xfrm>
          <a:prstGeom prst="rect"/>
        </p:spPr>
        <p:txBody>
          <a:bodyPr wrap="square" lIns="0" tIns="77470" rIns="0" bIns="0" rtlCol="0" vert="horz">
            <a:spAutoFit/>
          </a:bodyPr>
          <a:lstStyle/>
          <a:p>
            <a:pPr marL="12700" marR="5080">
              <a:lnSpc>
                <a:spcPts val="2120"/>
              </a:lnSpc>
              <a:spcBef>
                <a:spcPts val="610"/>
              </a:spcBef>
              <a:tabLst>
                <a:tab pos="9282430" algn="l"/>
              </a:tabLst>
            </a:pP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More Men</a:t>
            </a:r>
            <a:r>
              <a:rPr dirty="0" sz="2200" spc="10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will</a:t>
            </a:r>
            <a:r>
              <a:rPr dirty="0" sz="2200" spc="-30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be</a:t>
            </a:r>
            <a:r>
              <a:rPr dirty="0" sz="2200" spc="-5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Receiving</a:t>
            </a:r>
            <a:r>
              <a:rPr dirty="0" sz="2200" spc="-5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Curative</a:t>
            </a:r>
            <a:r>
              <a:rPr dirty="0" sz="2200" spc="-5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Intent</a:t>
            </a:r>
            <a:r>
              <a:rPr dirty="0" sz="2200" spc="30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ADT/Potent</a:t>
            </a:r>
            <a:r>
              <a:rPr dirty="0" sz="2200" spc="25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AR</a:t>
            </a:r>
            <a:r>
              <a:rPr dirty="0" sz="2200" spc="-20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spc="-10" b="1">
                <a:solidFill>
                  <a:srgbClr val="05416B"/>
                </a:solidFill>
                <a:latin typeface="Verdana"/>
                <a:cs typeface="Verdana"/>
              </a:rPr>
              <a:t>inhibition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with</a:t>
            </a:r>
            <a:r>
              <a:rPr dirty="0" sz="2200" spc="-15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RT</a:t>
            </a:r>
            <a:r>
              <a:rPr dirty="0" sz="2200" spc="-15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in</a:t>
            </a:r>
            <a:r>
              <a:rPr dirty="0" sz="2200" spc="-20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the High</a:t>
            </a:r>
            <a:r>
              <a:rPr dirty="0" sz="2200" spc="-10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Risk/Very</a:t>
            </a:r>
            <a:r>
              <a:rPr dirty="0" sz="2200" spc="5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High</a:t>
            </a:r>
            <a:r>
              <a:rPr dirty="0" sz="2200" spc="-10" b="1">
                <a:solidFill>
                  <a:srgbClr val="05416B"/>
                </a:solidFill>
                <a:latin typeface="Verdana"/>
                <a:cs typeface="Verdana"/>
              </a:rPr>
              <a:t> 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Risk nmHSPC </a:t>
            </a:r>
            <a:r>
              <a:rPr dirty="0" sz="2200" spc="-10" b="1">
                <a:solidFill>
                  <a:srgbClr val="05416B"/>
                </a:solidFill>
                <a:latin typeface="Verdana"/>
                <a:cs typeface="Verdana"/>
              </a:rPr>
              <a:t>Setting:</a:t>
            </a:r>
            <a:r>
              <a:rPr dirty="0" sz="2200" b="1">
                <a:solidFill>
                  <a:srgbClr val="05416B"/>
                </a:solidFill>
                <a:latin typeface="Verdana"/>
                <a:cs typeface="Verdana"/>
              </a:rPr>
              <a:t>	</a:t>
            </a:r>
            <a:r>
              <a:rPr dirty="0" sz="2200" spc="-10" b="1">
                <a:solidFill>
                  <a:srgbClr val="05416B"/>
                </a:solidFill>
                <a:latin typeface="Verdana"/>
                <a:cs typeface="Verdana"/>
              </a:rPr>
              <a:t>STAMPEDE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8257" rIns="0" bIns="0" rtlCol="0" vert="horz">
            <a:spAutoFit/>
          </a:bodyPr>
          <a:lstStyle/>
          <a:p>
            <a:pPr marL="1675764">
              <a:lnSpc>
                <a:spcPct val="100000"/>
              </a:lnSpc>
              <a:spcBef>
                <a:spcPts val="105"/>
              </a:spcBef>
            </a:pPr>
            <a:r>
              <a:rPr dirty="0" sz="3200" spc="-110"/>
              <a:t>Abiraterone</a:t>
            </a:r>
            <a:r>
              <a:rPr dirty="0" sz="3200" spc="-130"/>
              <a:t> </a:t>
            </a:r>
            <a:r>
              <a:rPr dirty="0" sz="3200" spc="-215"/>
              <a:t>vs.</a:t>
            </a:r>
            <a:r>
              <a:rPr dirty="0" sz="3200" spc="-114"/>
              <a:t> </a:t>
            </a:r>
            <a:r>
              <a:rPr dirty="0" sz="3200" spc="-175"/>
              <a:t>Enzalutamide</a:t>
            </a:r>
            <a:r>
              <a:rPr dirty="0" sz="3200" spc="-80"/>
              <a:t> </a:t>
            </a:r>
            <a:r>
              <a:rPr dirty="0" sz="3200" spc="-215"/>
              <a:t>vs.</a:t>
            </a:r>
            <a:r>
              <a:rPr dirty="0" sz="3200" spc="-120"/>
              <a:t> </a:t>
            </a:r>
            <a:r>
              <a:rPr dirty="0" sz="3200" spc="-80"/>
              <a:t>Apalutamide</a:t>
            </a:r>
            <a:endParaRPr sz="32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488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pc="-150"/>
              <a:t>Abiraterone</a:t>
            </a:r>
            <a:r>
              <a:rPr dirty="0" spc="-105"/>
              <a:t> </a:t>
            </a:r>
            <a:r>
              <a:rPr dirty="0" spc="-10"/>
              <a:t>acetate</a:t>
            </a:r>
          </a:p>
          <a:p>
            <a:pPr marL="354965" indent="-342265">
              <a:lnSpc>
                <a:spcPct val="100000"/>
              </a:lnSpc>
              <a:spcBef>
                <a:spcPts val="259"/>
              </a:spcBef>
              <a:buChar char="•"/>
              <a:tabLst>
                <a:tab pos="354965" algn="l"/>
              </a:tabLst>
            </a:pPr>
            <a:r>
              <a:rPr dirty="0" sz="2200" spc="-145" b="0">
                <a:latin typeface="Arial"/>
                <a:cs typeface="Arial"/>
              </a:rPr>
              <a:t>Requires</a:t>
            </a:r>
            <a:r>
              <a:rPr dirty="0" sz="2200" spc="-80" b="0">
                <a:latin typeface="Arial"/>
                <a:cs typeface="Arial"/>
              </a:rPr>
              <a:t> </a:t>
            </a:r>
            <a:r>
              <a:rPr dirty="0" sz="2200" spc="-10" b="0">
                <a:latin typeface="Arial"/>
                <a:cs typeface="Arial"/>
              </a:rPr>
              <a:t>prednisone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200" spc="-60" b="0">
                <a:latin typeface="Arial"/>
                <a:cs typeface="Arial"/>
              </a:rPr>
              <a:t>Mineralocorticoid</a:t>
            </a:r>
            <a:r>
              <a:rPr dirty="0" sz="2200" spc="-5" b="0">
                <a:latin typeface="Arial"/>
                <a:cs typeface="Arial"/>
              </a:rPr>
              <a:t> </a:t>
            </a:r>
            <a:r>
              <a:rPr dirty="0" sz="2200" spc="-30" b="0">
                <a:latin typeface="Arial"/>
                <a:cs typeface="Arial"/>
              </a:rPr>
              <a:t>excess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200" spc="-114" b="0">
                <a:latin typeface="Arial"/>
                <a:cs typeface="Arial"/>
              </a:rPr>
              <a:t>Liver</a:t>
            </a:r>
            <a:r>
              <a:rPr dirty="0" sz="2200" spc="-100" b="0">
                <a:latin typeface="Arial"/>
                <a:cs typeface="Arial"/>
              </a:rPr>
              <a:t> </a:t>
            </a:r>
            <a:r>
              <a:rPr dirty="0" sz="2200" spc="-120" b="0">
                <a:latin typeface="Arial"/>
                <a:cs typeface="Arial"/>
              </a:rPr>
              <a:t>and</a:t>
            </a:r>
            <a:r>
              <a:rPr dirty="0" sz="2200" spc="-100" b="0">
                <a:latin typeface="Arial"/>
                <a:cs typeface="Arial"/>
              </a:rPr>
              <a:t> </a:t>
            </a:r>
            <a:r>
              <a:rPr dirty="0" sz="2200" spc="-50" b="0">
                <a:latin typeface="Arial"/>
                <a:cs typeface="Arial"/>
              </a:rPr>
              <a:t>electrolyte</a:t>
            </a:r>
            <a:r>
              <a:rPr dirty="0" sz="2200" spc="-60" b="0">
                <a:latin typeface="Arial"/>
                <a:cs typeface="Arial"/>
              </a:rPr>
              <a:t> </a:t>
            </a:r>
            <a:r>
              <a:rPr dirty="0" sz="2200" spc="-45" b="0">
                <a:latin typeface="Arial"/>
                <a:cs typeface="Arial"/>
              </a:rPr>
              <a:t>monitoring</a:t>
            </a:r>
            <a:r>
              <a:rPr dirty="0" sz="2200" spc="-85" b="0">
                <a:latin typeface="Arial"/>
                <a:cs typeface="Arial"/>
              </a:rPr>
              <a:t> </a:t>
            </a:r>
            <a:r>
              <a:rPr dirty="0" sz="2200" spc="-30" b="0">
                <a:latin typeface="Arial"/>
                <a:cs typeface="Arial"/>
              </a:rPr>
              <a:t>required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200" spc="-310" b="0">
                <a:latin typeface="Arial"/>
                <a:cs typeface="Arial"/>
              </a:rPr>
              <a:t>BP</a:t>
            </a:r>
            <a:r>
              <a:rPr dirty="0" sz="2200" spc="-100" b="0">
                <a:latin typeface="Arial"/>
                <a:cs typeface="Arial"/>
              </a:rPr>
              <a:t> </a:t>
            </a:r>
            <a:r>
              <a:rPr dirty="0" sz="2200" spc="-45" b="0">
                <a:latin typeface="Arial"/>
                <a:cs typeface="Arial"/>
              </a:rPr>
              <a:t>monitoring</a:t>
            </a:r>
            <a:r>
              <a:rPr dirty="0" sz="2200" spc="-90" b="0">
                <a:latin typeface="Arial"/>
                <a:cs typeface="Arial"/>
              </a:rPr>
              <a:t> </a:t>
            </a:r>
            <a:r>
              <a:rPr dirty="0" sz="2200" spc="-10" b="0">
                <a:latin typeface="Arial"/>
                <a:cs typeface="Arial"/>
              </a:rPr>
              <a:t>required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2200" spc="-200" b="0">
                <a:latin typeface="Arial"/>
                <a:cs typeface="Arial"/>
              </a:rPr>
              <a:t>Some</a:t>
            </a:r>
            <a:r>
              <a:rPr dirty="0" sz="2200" spc="-90" b="0">
                <a:latin typeface="Arial"/>
                <a:cs typeface="Arial"/>
              </a:rPr>
              <a:t> </a:t>
            </a:r>
            <a:r>
              <a:rPr dirty="0" sz="2200" spc="-330" b="0">
                <a:latin typeface="Arial"/>
                <a:cs typeface="Arial"/>
              </a:rPr>
              <a:t>CV</a:t>
            </a:r>
            <a:r>
              <a:rPr dirty="0" sz="2200" spc="-95" b="0">
                <a:latin typeface="Arial"/>
                <a:cs typeface="Arial"/>
              </a:rPr>
              <a:t> </a:t>
            </a:r>
            <a:r>
              <a:rPr dirty="0" sz="2200" spc="-80" b="0">
                <a:latin typeface="Arial"/>
                <a:cs typeface="Arial"/>
              </a:rPr>
              <a:t>risk</a:t>
            </a:r>
            <a:r>
              <a:rPr dirty="0" sz="2200" spc="-114" b="0">
                <a:latin typeface="Arial"/>
                <a:cs typeface="Arial"/>
              </a:rPr>
              <a:t> </a:t>
            </a:r>
            <a:r>
              <a:rPr dirty="0" sz="2200" spc="-60" b="0">
                <a:latin typeface="Arial"/>
                <a:cs typeface="Arial"/>
              </a:rPr>
              <a:t>(afib,</a:t>
            </a:r>
            <a:r>
              <a:rPr dirty="0" sz="2200" spc="-105" b="0">
                <a:latin typeface="Arial"/>
                <a:cs typeface="Arial"/>
              </a:rPr>
              <a:t> </a:t>
            </a:r>
            <a:r>
              <a:rPr dirty="0" sz="2200" spc="-10" b="0">
                <a:latin typeface="Arial"/>
                <a:cs typeface="Arial"/>
              </a:rPr>
              <a:t>others)</a:t>
            </a:r>
            <a:endParaRPr sz="2200">
              <a:latin typeface="Arial"/>
              <a:cs typeface="Arial"/>
            </a:endParaRPr>
          </a:p>
          <a:p>
            <a:pPr marL="355600" marR="155575" indent="-342900">
              <a:lnSpc>
                <a:spcPts val="2110"/>
              </a:lnSpc>
              <a:spcBef>
                <a:spcPts val="509"/>
              </a:spcBef>
              <a:buChar char="•"/>
              <a:tabLst>
                <a:tab pos="355600" algn="l"/>
              </a:tabLst>
            </a:pPr>
            <a:r>
              <a:rPr dirty="0" sz="2200" spc="-145" b="0">
                <a:latin typeface="Arial"/>
                <a:cs typeface="Arial"/>
              </a:rPr>
              <a:t>Bone</a:t>
            </a:r>
            <a:r>
              <a:rPr dirty="0" sz="2200" spc="-95" b="0">
                <a:latin typeface="Arial"/>
                <a:cs typeface="Arial"/>
              </a:rPr>
              <a:t> </a:t>
            </a:r>
            <a:r>
              <a:rPr dirty="0" sz="2200" spc="-75" b="0">
                <a:latin typeface="Arial"/>
                <a:cs typeface="Arial"/>
              </a:rPr>
              <a:t>density</a:t>
            </a:r>
            <a:r>
              <a:rPr dirty="0" sz="2200" spc="-90" b="0">
                <a:latin typeface="Arial"/>
                <a:cs typeface="Arial"/>
              </a:rPr>
              <a:t> </a:t>
            </a:r>
            <a:r>
              <a:rPr dirty="0" sz="2200" spc="-45" b="0">
                <a:latin typeface="Arial"/>
                <a:cs typeface="Arial"/>
              </a:rPr>
              <a:t>monitoring</a:t>
            </a:r>
            <a:r>
              <a:rPr dirty="0" sz="2200" spc="-95" b="0">
                <a:latin typeface="Arial"/>
                <a:cs typeface="Arial"/>
              </a:rPr>
              <a:t> recommended </a:t>
            </a:r>
            <a:r>
              <a:rPr dirty="0" sz="2200" spc="-60" b="0">
                <a:latin typeface="Arial"/>
                <a:cs typeface="Arial"/>
              </a:rPr>
              <a:t>(fracture</a:t>
            </a:r>
            <a:r>
              <a:rPr dirty="0" sz="2200" spc="-80" b="0">
                <a:latin typeface="Arial"/>
                <a:cs typeface="Arial"/>
              </a:rPr>
              <a:t> </a:t>
            </a:r>
            <a:r>
              <a:rPr dirty="0" sz="2200" spc="-20" b="0">
                <a:latin typeface="Arial"/>
                <a:cs typeface="Arial"/>
              </a:rPr>
              <a:t>risk)</a:t>
            </a:r>
            <a:endParaRPr sz="2200">
              <a:latin typeface="Arial"/>
              <a:cs typeface="Arial"/>
            </a:endParaRPr>
          </a:p>
          <a:p>
            <a:pPr marL="355600" marR="165735" indent="-342900">
              <a:lnSpc>
                <a:spcPts val="211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dirty="0" sz="2200" spc="-165" b="0">
                <a:latin typeface="Arial"/>
                <a:cs typeface="Arial"/>
              </a:rPr>
              <a:t>Exercise</a:t>
            </a:r>
            <a:r>
              <a:rPr dirty="0" sz="2200" spc="-65" b="0">
                <a:latin typeface="Arial"/>
                <a:cs typeface="Arial"/>
              </a:rPr>
              <a:t> </a:t>
            </a:r>
            <a:r>
              <a:rPr dirty="0" sz="2200" spc="-110" b="0">
                <a:latin typeface="Arial"/>
                <a:cs typeface="Arial"/>
              </a:rPr>
              <a:t>recommended</a:t>
            </a:r>
            <a:r>
              <a:rPr dirty="0" sz="2200" spc="-30" b="0">
                <a:latin typeface="Arial"/>
                <a:cs typeface="Arial"/>
              </a:rPr>
              <a:t> </a:t>
            </a:r>
            <a:r>
              <a:rPr dirty="0" sz="2200" spc="-75" b="0">
                <a:latin typeface="Arial"/>
                <a:cs typeface="Arial"/>
              </a:rPr>
              <a:t>(fatigue,</a:t>
            </a:r>
            <a:r>
              <a:rPr dirty="0" sz="2200" spc="-55" b="0">
                <a:latin typeface="Arial"/>
                <a:cs typeface="Arial"/>
              </a:rPr>
              <a:t> </a:t>
            </a:r>
            <a:r>
              <a:rPr dirty="0" sz="2200" spc="-85" b="0">
                <a:latin typeface="Arial"/>
                <a:cs typeface="Arial"/>
              </a:rPr>
              <a:t>muscle </a:t>
            </a:r>
            <a:r>
              <a:rPr dirty="0" sz="2200" spc="-10" b="0">
                <a:latin typeface="Arial"/>
                <a:cs typeface="Arial"/>
              </a:rPr>
              <a:t>loss)</a:t>
            </a:r>
            <a:endParaRPr sz="2200">
              <a:latin typeface="Arial"/>
              <a:cs typeface="Arial"/>
            </a:endParaRPr>
          </a:p>
          <a:p>
            <a:pPr marL="355600" marR="368935" indent="-342900">
              <a:lnSpc>
                <a:spcPts val="2110"/>
              </a:lnSpc>
              <a:spcBef>
                <a:spcPts val="535"/>
              </a:spcBef>
              <a:buChar char="•"/>
              <a:tabLst>
                <a:tab pos="355600" algn="l"/>
              </a:tabLst>
            </a:pPr>
            <a:r>
              <a:rPr dirty="0" sz="2200" spc="-95" b="0">
                <a:latin typeface="Arial"/>
                <a:cs typeface="Arial"/>
              </a:rPr>
              <a:t>Beneficial</a:t>
            </a:r>
            <a:r>
              <a:rPr dirty="0" sz="2200" spc="-90" b="0">
                <a:latin typeface="Arial"/>
                <a:cs typeface="Arial"/>
              </a:rPr>
              <a:t> </a:t>
            </a:r>
            <a:r>
              <a:rPr dirty="0" sz="2200" spc="-35" b="0">
                <a:latin typeface="Arial"/>
                <a:cs typeface="Arial"/>
              </a:rPr>
              <a:t>in</a:t>
            </a:r>
            <a:r>
              <a:rPr dirty="0" sz="2200" spc="-110" b="0">
                <a:latin typeface="Arial"/>
                <a:cs typeface="Arial"/>
              </a:rPr>
              <a:t> </a:t>
            </a:r>
            <a:r>
              <a:rPr dirty="0" sz="2200" spc="-90" b="0">
                <a:latin typeface="Arial"/>
                <a:cs typeface="Arial"/>
              </a:rPr>
              <a:t>high </a:t>
            </a:r>
            <a:r>
              <a:rPr dirty="0" sz="2200" spc="-120" b="0">
                <a:latin typeface="Arial"/>
                <a:cs typeface="Arial"/>
              </a:rPr>
              <a:t>and</a:t>
            </a:r>
            <a:r>
              <a:rPr dirty="0" sz="2200" spc="-105" b="0">
                <a:latin typeface="Arial"/>
                <a:cs typeface="Arial"/>
              </a:rPr>
              <a:t> </a:t>
            </a:r>
            <a:r>
              <a:rPr dirty="0" sz="2200" spc="-40" b="0">
                <a:latin typeface="Arial"/>
                <a:cs typeface="Arial"/>
              </a:rPr>
              <a:t>low</a:t>
            </a:r>
            <a:r>
              <a:rPr dirty="0" sz="2200" spc="-100" b="0">
                <a:latin typeface="Arial"/>
                <a:cs typeface="Arial"/>
              </a:rPr>
              <a:t> </a:t>
            </a:r>
            <a:r>
              <a:rPr dirty="0" sz="2200" spc="-45" b="0">
                <a:latin typeface="Arial"/>
                <a:cs typeface="Arial"/>
              </a:rPr>
              <a:t>volume/risk </a:t>
            </a:r>
            <a:r>
              <a:rPr dirty="0" sz="2200" spc="-10" b="0">
                <a:latin typeface="Arial"/>
                <a:cs typeface="Arial"/>
              </a:rPr>
              <a:t>patients</a:t>
            </a:r>
            <a:endParaRPr sz="2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20"/>
              </a:spcBef>
              <a:buChar char="•"/>
              <a:tabLst>
                <a:tab pos="354965" algn="l"/>
              </a:tabLst>
            </a:pPr>
            <a:r>
              <a:rPr dirty="0" sz="2200" spc="-235" b="0">
                <a:latin typeface="Arial"/>
                <a:cs typeface="Arial"/>
              </a:rPr>
              <a:t>Can</a:t>
            </a:r>
            <a:r>
              <a:rPr dirty="0" sz="2200" spc="-95" b="0">
                <a:latin typeface="Arial"/>
                <a:cs typeface="Arial"/>
              </a:rPr>
              <a:t> </a:t>
            </a:r>
            <a:r>
              <a:rPr dirty="0" sz="2200" spc="-120" b="0">
                <a:latin typeface="Arial"/>
                <a:cs typeface="Arial"/>
              </a:rPr>
              <a:t>be</a:t>
            </a:r>
            <a:r>
              <a:rPr dirty="0" sz="2200" spc="-75" b="0">
                <a:latin typeface="Arial"/>
                <a:cs typeface="Arial"/>
              </a:rPr>
              <a:t> </a:t>
            </a:r>
            <a:r>
              <a:rPr dirty="0" sz="2200" spc="-120" b="0">
                <a:latin typeface="Arial"/>
                <a:cs typeface="Arial"/>
              </a:rPr>
              <a:t>safely</a:t>
            </a:r>
            <a:r>
              <a:rPr dirty="0" sz="2200" spc="-80" b="0">
                <a:latin typeface="Arial"/>
                <a:cs typeface="Arial"/>
              </a:rPr>
              <a:t> </a:t>
            </a:r>
            <a:r>
              <a:rPr dirty="0" sz="2200" spc="-114" b="0">
                <a:latin typeface="Arial"/>
                <a:cs typeface="Arial"/>
              </a:rPr>
              <a:t>given</a:t>
            </a:r>
            <a:r>
              <a:rPr dirty="0" sz="2200" spc="-75" b="0">
                <a:latin typeface="Arial"/>
                <a:cs typeface="Arial"/>
              </a:rPr>
              <a:t> </a:t>
            </a:r>
            <a:r>
              <a:rPr dirty="0" sz="2200" b="0">
                <a:latin typeface="Arial"/>
                <a:cs typeface="Arial"/>
              </a:rPr>
              <a:t>with</a:t>
            </a:r>
            <a:r>
              <a:rPr dirty="0" sz="2200" spc="-75" b="0">
                <a:latin typeface="Arial"/>
                <a:cs typeface="Arial"/>
              </a:rPr>
              <a:t> </a:t>
            </a:r>
            <a:r>
              <a:rPr dirty="0" sz="2200" spc="-380" b="0">
                <a:latin typeface="Arial"/>
                <a:cs typeface="Arial"/>
              </a:rPr>
              <a:t>RT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83185" rIns="0" bIns="0" rtlCol="0" vert="horz">
            <a:spAutoFit/>
          </a:bodyPr>
          <a:lstStyle/>
          <a:p>
            <a:pPr marL="36830">
              <a:lnSpc>
                <a:spcPct val="100000"/>
              </a:lnSpc>
              <a:spcBef>
                <a:spcPts val="655"/>
              </a:spcBef>
            </a:pPr>
            <a:r>
              <a:rPr dirty="0" spc="-180"/>
              <a:t>Enzalutamide</a:t>
            </a:r>
            <a:r>
              <a:rPr dirty="0" spc="-90"/>
              <a:t> </a:t>
            </a:r>
            <a:r>
              <a:rPr dirty="0" spc="-140"/>
              <a:t>or</a:t>
            </a:r>
            <a:r>
              <a:rPr dirty="0" spc="-110"/>
              <a:t> </a:t>
            </a:r>
            <a:r>
              <a:rPr dirty="0" spc="-85"/>
              <a:t>Apalutamide</a:t>
            </a:r>
          </a:p>
          <a:p>
            <a:pPr marL="354965" indent="-342265">
              <a:lnSpc>
                <a:spcPct val="100000"/>
              </a:lnSpc>
              <a:spcBef>
                <a:spcPts val="395"/>
              </a:spcBef>
              <a:buChar char="•"/>
              <a:tabLst>
                <a:tab pos="354965" algn="l"/>
              </a:tabLst>
            </a:pPr>
            <a:r>
              <a:rPr dirty="0" sz="1700" spc="-100" b="0">
                <a:latin typeface="Arial"/>
                <a:cs typeface="Arial"/>
              </a:rPr>
              <a:t>No</a:t>
            </a:r>
            <a:r>
              <a:rPr dirty="0" sz="1700" spc="-50" b="0">
                <a:latin typeface="Arial"/>
                <a:cs typeface="Arial"/>
              </a:rPr>
              <a:t> </a:t>
            </a:r>
            <a:r>
              <a:rPr dirty="0" sz="1700" spc="-75" b="0">
                <a:latin typeface="Arial"/>
                <a:cs typeface="Arial"/>
              </a:rPr>
              <a:t>prednisone</a:t>
            </a:r>
            <a:r>
              <a:rPr dirty="0" sz="1700" spc="-85" b="0">
                <a:latin typeface="Arial"/>
                <a:cs typeface="Arial"/>
              </a:rPr>
              <a:t> </a:t>
            </a:r>
            <a:r>
              <a:rPr dirty="0" sz="1700" spc="-10" b="0">
                <a:latin typeface="Arial"/>
                <a:cs typeface="Arial"/>
              </a:rPr>
              <a:t>requirement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700" spc="-100" b="0">
                <a:latin typeface="Arial"/>
                <a:cs typeface="Arial"/>
              </a:rPr>
              <a:t>No</a:t>
            </a:r>
            <a:r>
              <a:rPr dirty="0" sz="1700" spc="-5" b="0">
                <a:latin typeface="Arial"/>
                <a:cs typeface="Arial"/>
              </a:rPr>
              <a:t> </a:t>
            </a:r>
            <a:r>
              <a:rPr dirty="0" sz="1700" spc="-50" b="0">
                <a:latin typeface="Arial"/>
                <a:cs typeface="Arial"/>
              </a:rPr>
              <a:t>mineralocorticoid</a:t>
            </a:r>
            <a:r>
              <a:rPr dirty="0" sz="1700" spc="-55" b="0">
                <a:latin typeface="Arial"/>
                <a:cs typeface="Arial"/>
              </a:rPr>
              <a:t> </a:t>
            </a:r>
            <a:r>
              <a:rPr dirty="0" sz="1700" spc="-10" b="0">
                <a:latin typeface="Arial"/>
                <a:cs typeface="Arial"/>
              </a:rPr>
              <a:t>excess</a:t>
            </a:r>
            <a:endParaRPr sz="1700">
              <a:latin typeface="Arial"/>
              <a:cs typeface="Arial"/>
            </a:endParaRPr>
          </a:p>
          <a:p>
            <a:pPr marL="354965" marR="776605" indent="-342900">
              <a:lnSpc>
                <a:spcPts val="1630"/>
              </a:lnSpc>
              <a:spcBef>
                <a:spcPts val="400"/>
              </a:spcBef>
              <a:buChar char="•"/>
              <a:tabLst>
                <a:tab pos="354965" algn="l"/>
              </a:tabLst>
            </a:pPr>
            <a:r>
              <a:rPr dirty="0" sz="1700" spc="-100" b="0">
                <a:latin typeface="Arial"/>
                <a:cs typeface="Arial"/>
              </a:rPr>
              <a:t>No</a:t>
            </a:r>
            <a:r>
              <a:rPr dirty="0" sz="1700" spc="-25" b="0">
                <a:latin typeface="Arial"/>
                <a:cs typeface="Arial"/>
              </a:rPr>
              <a:t> </a:t>
            </a:r>
            <a:r>
              <a:rPr dirty="0" sz="1700" spc="-30" b="0">
                <a:latin typeface="Arial"/>
                <a:cs typeface="Arial"/>
              </a:rPr>
              <a:t>liver/electrolyte</a:t>
            </a:r>
            <a:r>
              <a:rPr dirty="0" sz="1700" spc="-50" b="0">
                <a:latin typeface="Arial"/>
                <a:cs typeface="Arial"/>
              </a:rPr>
              <a:t> </a:t>
            </a:r>
            <a:r>
              <a:rPr dirty="0" sz="1700" spc="-25" b="0">
                <a:latin typeface="Arial"/>
                <a:cs typeface="Arial"/>
              </a:rPr>
              <a:t>monitoring </a:t>
            </a:r>
            <a:r>
              <a:rPr dirty="0" sz="1700" spc="-10" b="0">
                <a:latin typeface="Arial"/>
                <a:cs typeface="Arial"/>
              </a:rPr>
              <a:t>required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dirty="0" sz="1700" spc="-250" b="0">
                <a:latin typeface="Arial"/>
                <a:cs typeface="Arial"/>
              </a:rPr>
              <a:t>BP</a:t>
            </a:r>
            <a:r>
              <a:rPr dirty="0" sz="1700" spc="-60" b="0">
                <a:latin typeface="Arial"/>
                <a:cs typeface="Arial"/>
              </a:rPr>
              <a:t> </a:t>
            </a:r>
            <a:r>
              <a:rPr dirty="0" sz="1700" spc="-35" b="0">
                <a:latin typeface="Arial"/>
                <a:cs typeface="Arial"/>
              </a:rPr>
              <a:t>monitoring</a:t>
            </a:r>
            <a:r>
              <a:rPr dirty="0" sz="1700" spc="-65" b="0">
                <a:latin typeface="Arial"/>
                <a:cs typeface="Arial"/>
              </a:rPr>
              <a:t> </a:t>
            </a:r>
            <a:r>
              <a:rPr dirty="0" sz="1700" spc="-10" b="0">
                <a:latin typeface="Arial"/>
                <a:cs typeface="Arial"/>
              </a:rPr>
              <a:t>required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</a:tabLst>
            </a:pPr>
            <a:r>
              <a:rPr dirty="0" sz="1700" spc="-95" b="0">
                <a:latin typeface="Arial"/>
                <a:cs typeface="Arial"/>
              </a:rPr>
              <a:t>Fatigue,</a:t>
            </a:r>
            <a:r>
              <a:rPr dirty="0" sz="1700" spc="-55" b="0">
                <a:latin typeface="Arial"/>
                <a:cs typeface="Arial"/>
              </a:rPr>
              <a:t> </a:t>
            </a:r>
            <a:r>
              <a:rPr dirty="0" sz="1700" spc="-45" b="0">
                <a:latin typeface="Arial"/>
                <a:cs typeface="Arial"/>
              </a:rPr>
              <a:t>fracture</a:t>
            </a:r>
            <a:r>
              <a:rPr dirty="0" sz="1700" spc="-35" b="0">
                <a:latin typeface="Arial"/>
                <a:cs typeface="Arial"/>
              </a:rPr>
              <a:t> </a:t>
            </a:r>
            <a:r>
              <a:rPr dirty="0" sz="1700" spc="-20" b="0">
                <a:latin typeface="Arial"/>
                <a:cs typeface="Arial"/>
              </a:rPr>
              <a:t>risk</a:t>
            </a:r>
            <a:endParaRPr sz="1700">
              <a:latin typeface="Arial"/>
              <a:cs typeface="Arial"/>
            </a:endParaRPr>
          </a:p>
          <a:p>
            <a:pPr marL="354965" marR="5080" indent="-342900">
              <a:lnSpc>
                <a:spcPts val="1630"/>
              </a:lnSpc>
              <a:spcBef>
                <a:spcPts val="395"/>
              </a:spcBef>
              <a:buChar char="•"/>
              <a:tabLst>
                <a:tab pos="354965" algn="l"/>
              </a:tabLst>
            </a:pPr>
            <a:r>
              <a:rPr dirty="0" sz="1700" spc="-110" b="0">
                <a:latin typeface="Arial"/>
                <a:cs typeface="Arial"/>
              </a:rPr>
              <a:t>Bone</a:t>
            </a:r>
            <a:r>
              <a:rPr dirty="0" sz="1700" spc="-60" b="0">
                <a:latin typeface="Arial"/>
                <a:cs typeface="Arial"/>
              </a:rPr>
              <a:t> density</a:t>
            </a:r>
            <a:r>
              <a:rPr dirty="0" sz="1700" spc="-85" b="0">
                <a:latin typeface="Arial"/>
                <a:cs typeface="Arial"/>
              </a:rPr>
              <a:t> </a:t>
            </a:r>
            <a:r>
              <a:rPr dirty="0" sz="1700" spc="-35" b="0">
                <a:latin typeface="Arial"/>
                <a:cs typeface="Arial"/>
              </a:rPr>
              <a:t>monitoring</a:t>
            </a:r>
            <a:r>
              <a:rPr dirty="0" sz="1700" spc="-65" b="0">
                <a:latin typeface="Arial"/>
                <a:cs typeface="Arial"/>
              </a:rPr>
              <a:t> recommended </a:t>
            </a:r>
            <a:r>
              <a:rPr dirty="0" sz="1700" spc="-45" b="0">
                <a:latin typeface="Arial"/>
                <a:cs typeface="Arial"/>
              </a:rPr>
              <a:t>(fracture</a:t>
            </a:r>
            <a:r>
              <a:rPr dirty="0" sz="1700" spc="-60" b="0">
                <a:latin typeface="Arial"/>
                <a:cs typeface="Arial"/>
              </a:rPr>
              <a:t> </a:t>
            </a:r>
            <a:r>
              <a:rPr dirty="0" sz="1700" spc="-10" b="0">
                <a:latin typeface="Arial"/>
                <a:cs typeface="Arial"/>
              </a:rPr>
              <a:t>risk)</a:t>
            </a:r>
            <a:endParaRPr sz="1700">
              <a:latin typeface="Arial"/>
              <a:cs typeface="Arial"/>
            </a:endParaRPr>
          </a:p>
          <a:p>
            <a:pPr marL="354965" marR="18415" indent="-342900">
              <a:lnSpc>
                <a:spcPts val="1630"/>
              </a:lnSpc>
              <a:spcBef>
                <a:spcPts val="409"/>
              </a:spcBef>
              <a:buChar char="•"/>
              <a:tabLst>
                <a:tab pos="354965" algn="l"/>
              </a:tabLst>
            </a:pPr>
            <a:r>
              <a:rPr dirty="0" sz="1700" spc="-130" b="0">
                <a:latin typeface="Arial"/>
                <a:cs typeface="Arial"/>
              </a:rPr>
              <a:t>Exercise</a:t>
            </a:r>
            <a:r>
              <a:rPr dirty="0" sz="1700" spc="-55" b="0">
                <a:latin typeface="Arial"/>
                <a:cs typeface="Arial"/>
              </a:rPr>
              <a:t> </a:t>
            </a:r>
            <a:r>
              <a:rPr dirty="0" sz="1700" spc="-80" b="0">
                <a:latin typeface="Arial"/>
                <a:cs typeface="Arial"/>
              </a:rPr>
              <a:t>recommended</a:t>
            </a:r>
            <a:r>
              <a:rPr dirty="0" sz="1700" spc="-50" b="0">
                <a:latin typeface="Arial"/>
                <a:cs typeface="Arial"/>
              </a:rPr>
              <a:t> </a:t>
            </a:r>
            <a:r>
              <a:rPr dirty="0" sz="1700" spc="-55" b="0">
                <a:latin typeface="Arial"/>
                <a:cs typeface="Arial"/>
              </a:rPr>
              <a:t>(fatigue,</a:t>
            </a:r>
            <a:r>
              <a:rPr dirty="0" sz="1700" spc="-35" b="0">
                <a:latin typeface="Arial"/>
                <a:cs typeface="Arial"/>
              </a:rPr>
              <a:t> </a:t>
            </a:r>
            <a:r>
              <a:rPr dirty="0" sz="1700" spc="-65" b="0">
                <a:latin typeface="Arial"/>
                <a:cs typeface="Arial"/>
              </a:rPr>
              <a:t>muscle </a:t>
            </a:r>
            <a:r>
              <a:rPr dirty="0" sz="1700" spc="-10" b="0">
                <a:latin typeface="Arial"/>
                <a:cs typeface="Arial"/>
              </a:rPr>
              <a:t>loss)</a:t>
            </a:r>
            <a:endParaRPr sz="1700">
              <a:latin typeface="Arial"/>
              <a:cs typeface="Arial"/>
            </a:endParaRPr>
          </a:p>
          <a:p>
            <a:pPr marL="354965" marR="76835" indent="-342900">
              <a:lnSpc>
                <a:spcPts val="1630"/>
              </a:lnSpc>
              <a:spcBef>
                <a:spcPts val="415"/>
              </a:spcBef>
              <a:buChar char="•"/>
              <a:tabLst>
                <a:tab pos="354965" algn="l"/>
              </a:tabLst>
            </a:pPr>
            <a:r>
              <a:rPr dirty="0" sz="1700" spc="-35" b="0">
                <a:latin typeface="Arial"/>
                <a:cs typeface="Arial"/>
              </a:rPr>
              <a:t>Minimal</a:t>
            </a:r>
            <a:r>
              <a:rPr dirty="0" sz="1700" spc="-95" b="0">
                <a:latin typeface="Arial"/>
                <a:cs typeface="Arial"/>
              </a:rPr>
              <a:t> seizure</a:t>
            </a:r>
            <a:r>
              <a:rPr dirty="0" sz="1700" spc="-85" b="0">
                <a:latin typeface="Arial"/>
                <a:cs typeface="Arial"/>
              </a:rPr>
              <a:t> </a:t>
            </a:r>
            <a:r>
              <a:rPr dirty="0" sz="1700" spc="-60" b="0">
                <a:latin typeface="Arial"/>
                <a:cs typeface="Arial"/>
              </a:rPr>
              <a:t>risk</a:t>
            </a:r>
            <a:r>
              <a:rPr dirty="0" sz="1700" spc="-75" b="0">
                <a:latin typeface="Arial"/>
                <a:cs typeface="Arial"/>
              </a:rPr>
              <a:t> </a:t>
            </a:r>
            <a:r>
              <a:rPr dirty="0" sz="1700" spc="-150" b="0">
                <a:latin typeface="Arial"/>
                <a:cs typeface="Arial"/>
              </a:rPr>
              <a:t>&lt;1%,</a:t>
            </a:r>
            <a:r>
              <a:rPr dirty="0" sz="1700" spc="-75" b="0">
                <a:latin typeface="Arial"/>
                <a:cs typeface="Arial"/>
              </a:rPr>
              <a:t> </a:t>
            </a:r>
            <a:r>
              <a:rPr dirty="0" sz="1700" spc="-10" b="0">
                <a:latin typeface="Arial"/>
                <a:cs typeface="Arial"/>
              </a:rPr>
              <a:t>but</a:t>
            </a:r>
            <a:r>
              <a:rPr dirty="0" sz="1700" spc="-70" b="0">
                <a:latin typeface="Arial"/>
                <a:cs typeface="Arial"/>
              </a:rPr>
              <a:t> </a:t>
            </a:r>
            <a:r>
              <a:rPr dirty="0" sz="1700" spc="-65" b="0">
                <a:latin typeface="Arial"/>
                <a:cs typeface="Arial"/>
              </a:rPr>
              <a:t>careful</a:t>
            </a:r>
            <a:r>
              <a:rPr dirty="0" sz="1700" spc="-75" b="0">
                <a:latin typeface="Arial"/>
                <a:cs typeface="Arial"/>
              </a:rPr>
              <a:t> </a:t>
            </a:r>
            <a:r>
              <a:rPr dirty="0" sz="1700" spc="-25" b="0">
                <a:latin typeface="Arial"/>
                <a:cs typeface="Arial"/>
              </a:rPr>
              <a:t>in </a:t>
            </a:r>
            <a:r>
              <a:rPr dirty="0" sz="1700" spc="-50" b="0">
                <a:latin typeface="Arial"/>
                <a:cs typeface="Arial"/>
              </a:rPr>
              <a:t>patients</a:t>
            </a:r>
            <a:r>
              <a:rPr dirty="0" sz="1700" spc="-85" b="0">
                <a:latin typeface="Arial"/>
                <a:cs typeface="Arial"/>
              </a:rPr>
              <a:t> </a:t>
            </a:r>
            <a:r>
              <a:rPr dirty="0" sz="1700" b="0">
                <a:latin typeface="Arial"/>
                <a:cs typeface="Arial"/>
              </a:rPr>
              <a:t>with</a:t>
            </a:r>
            <a:r>
              <a:rPr dirty="0" sz="1700" spc="-55" b="0">
                <a:latin typeface="Arial"/>
                <a:cs typeface="Arial"/>
              </a:rPr>
              <a:t> </a:t>
            </a:r>
            <a:r>
              <a:rPr dirty="0" sz="1700" b="0">
                <a:latin typeface="Arial"/>
                <a:cs typeface="Arial"/>
              </a:rPr>
              <a:t>h/o</a:t>
            </a:r>
            <a:r>
              <a:rPr dirty="0" sz="1700" spc="-45" b="0">
                <a:latin typeface="Arial"/>
                <a:cs typeface="Arial"/>
              </a:rPr>
              <a:t> </a:t>
            </a:r>
            <a:r>
              <a:rPr dirty="0" sz="1700" spc="-105" b="0">
                <a:latin typeface="Arial"/>
                <a:cs typeface="Arial"/>
              </a:rPr>
              <a:t>seizures,</a:t>
            </a:r>
            <a:r>
              <a:rPr dirty="0" sz="1700" spc="-70" b="0">
                <a:latin typeface="Arial"/>
                <a:cs typeface="Arial"/>
              </a:rPr>
              <a:t> </a:t>
            </a:r>
            <a:r>
              <a:rPr dirty="0" sz="1700" spc="-10" b="0">
                <a:latin typeface="Arial"/>
                <a:cs typeface="Arial"/>
              </a:rPr>
              <a:t>strokes</a:t>
            </a:r>
            <a:endParaRPr sz="1700">
              <a:latin typeface="Arial"/>
              <a:cs typeface="Arial"/>
            </a:endParaRPr>
          </a:p>
          <a:p>
            <a:pPr marL="354965" marR="598805" indent="-342900">
              <a:lnSpc>
                <a:spcPts val="1630"/>
              </a:lnSpc>
              <a:spcBef>
                <a:spcPts val="409"/>
              </a:spcBef>
              <a:buChar char="•"/>
              <a:tabLst>
                <a:tab pos="354965" algn="l"/>
              </a:tabLst>
            </a:pPr>
            <a:r>
              <a:rPr dirty="0" sz="1700" spc="-70" b="0">
                <a:latin typeface="Arial"/>
                <a:cs typeface="Arial"/>
              </a:rPr>
              <a:t>Apalutamide</a:t>
            </a:r>
            <a:r>
              <a:rPr dirty="0" sz="1700" spc="-95" b="0">
                <a:latin typeface="Arial"/>
                <a:cs typeface="Arial"/>
              </a:rPr>
              <a:t> </a:t>
            </a:r>
            <a:r>
              <a:rPr dirty="0" sz="1700" spc="-105" b="0">
                <a:latin typeface="Arial"/>
                <a:cs typeface="Arial"/>
              </a:rPr>
              <a:t>rash</a:t>
            </a:r>
            <a:r>
              <a:rPr dirty="0" sz="1700" spc="-85" b="0">
                <a:latin typeface="Arial"/>
                <a:cs typeface="Arial"/>
              </a:rPr>
              <a:t> </a:t>
            </a:r>
            <a:r>
              <a:rPr dirty="0" sz="1700" spc="-20" b="0">
                <a:latin typeface="Arial"/>
                <a:cs typeface="Arial"/>
              </a:rPr>
              <a:t>in</a:t>
            </a:r>
            <a:r>
              <a:rPr dirty="0" sz="1700" spc="-65" b="0">
                <a:latin typeface="Arial"/>
                <a:cs typeface="Arial"/>
              </a:rPr>
              <a:t> </a:t>
            </a:r>
            <a:r>
              <a:rPr dirty="0" sz="1700" spc="-160" b="0">
                <a:latin typeface="Arial"/>
                <a:cs typeface="Arial"/>
              </a:rPr>
              <a:t>~30%</a:t>
            </a:r>
            <a:r>
              <a:rPr dirty="0" sz="1700" spc="-60" b="0">
                <a:latin typeface="Arial"/>
                <a:cs typeface="Arial"/>
              </a:rPr>
              <a:t> </a:t>
            </a:r>
            <a:r>
              <a:rPr dirty="0" sz="1700" spc="-125" b="0">
                <a:latin typeface="Arial"/>
                <a:cs typeface="Arial"/>
              </a:rPr>
              <a:t>can</a:t>
            </a:r>
            <a:r>
              <a:rPr dirty="0" sz="1700" spc="-65" b="0">
                <a:latin typeface="Arial"/>
                <a:cs typeface="Arial"/>
              </a:rPr>
              <a:t> </a:t>
            </a:r>
            <a:r>
              <a:rPr dirty="0" sz="1700" spc="-25" b="0">
                <a:latin typeface="Arial"/>
                <a:cs typeface="Arial"/>
              </a:rPr>
              <a:t>be </a:t>
            </a:r>
            <a:r>
              <a:rPr dirty="0" sz="1700" spc="-60" b="0">
                <a:latin typeface="Arial"/>
                <a:cs typeface="Arial"/>
              </a:rPr>
              <a:t>significant</a:t>
            </a:r>
            <a:r>
              <a:rPr dirty="0" sz="1700" spc="-80" b="0">
                <a:latin typeface="Arial"/>
                <a:cs typeface="Arial"/>
              </a:rPr>
              <a:t> </a:t>
            </a:r>
            <a:r>
              <a:rPr dirty="0" sz="1700" spc="-20" b="0">
                <a:latin typeface="Arial"/>
                <a:cs typeface="Arial"/>
              </a:rPr>
              <a:t>(not</a:t>
            </a:r>
            <a:r>
              <a:rPr dirty="0" sz="1700" spc="-55" b="0">
                <a:latin typeface="Arial"/>
                <a:cs typeface="Arial"/>
              </a:rPr>
              <a:t> </a:t>
            </a:r>
            <a:r>
              <a:rPr dirty="0" sz="1700" spc="-10" b="0">
                <a:latin typeface="Arial"/>
                <a:cs typeface="Arial"/>
              </a:rPr>
              <a:t>enzalutamide)</a:t>
            </a:r>
            <a:endParaRPr sz="1700">
              <a:latin typeface="Arial"/>
              <a:cs typeface="Arial"/>
            </a:endParaRPr>
          </a:p>
          <a:p>
            <a:pPr marL="354965" marR="175260" indent="-342900">
              <a:lnSpc>
                <a:spcPts val="1630"/>
              </a:lnSpc>
              <a:spcBef>
                <a:spcPts val="414"/>
              </a:spcBef>
              <a:buChar char="•"/>
              <a:tabLst>
                <a:tab pos="354965" algn="l"/>
              </a:tabLst>
            </a:pPr>
            <a:r>
              <a:rPr dirty="0" sz="1700" spc="-75" b="0">
                <a:latin typeface="Arial"/>
                <a:cs typeface="Arial"/>
              </a:rPr>
              <a:t>Beneficial</a:t>
            </a:r>
            <a:r>
              <a:rPr dirty="0" sz="1700" spc="-100" b="0">
                <a:latin typeface="Arial"/>
                <a:cs typeface="Arial"/>
              </a:rPr>
              <a:t> </a:t>
            </a:r>
            <a:r>
              <a:rPr dirty="0" sz="1700" spc="-20" b="0">
                <a:latin typeface="Arial"/>
                <a:cs typeface="Arial"/>
              </a:rPr>
              <a:t>in</a:t>
            </a:r>
            <a:r>
              <a:rPr dirty="0" sz="1700" spc="-65" b="0">
                <a:latin typeface="Arial"/>
                <a:cs typeface="Arial"/>
              </a:rPr>
              <a:t> high</a:t>
            </a:r>
            <a:r>
              <a:rPr dirty="0" sz="1700" spc="-95" b="0">
                <a:latin typeface="Arial"/>
                <a:cs typeface="Arial"/>
              </a:rPr>
              <a:t> </a:t>
            </a:r>
            <a:r>
              <a:rPr dirty="0" sz="1700" spc="-90" b="0">
                <a:latin typeface="Arial"/>
                <a:cs typeface="Arial"/>
              </a:rPr>
              <a:t>and</a:t>
            </a:r>
            <a:r>
              <a:rPr dirty="0" sz="1700" spc="-80" b="0">
                <a:latin typeface="Arial"/>
                <a:cs typeface="Arial"/>
              </a:rPr>
              <a:t> </a:t>
            </a:r>
            <a:r>
              <a:rPr dirty="0" sz="1700" spc="-30" b="0">
                <a:latin typeface="Arial"/>
                <a:cs typeface="Arial"/>
              </a:rPr>
              <a:t>low</a:t>
            </a:r>
            <a:r>
              <a:rPr dirty="0" sz="1700" spc="-60" b="0">
                <a:latin typeface="Arial"/>
                <a:cs typeface="Arial"/>
              </a:rPr>
              <a:t> </a:t>
            </a:r>
            <a:r>
              <a:rPr dirty="0" sz="1700" spc="-30" b="0">
                <a:latin typeface="Arial"/>
                <a:cs typeface="Arial"/>
              </a:rPr>
              <a:t>volume/risk </a:t>
            </a:r>
            <a:r>
              <a:rPr dirty="0" sz="1700" spc="-10" b="0">
                <a:latin typeface="Arial"/>
                <a:cs typeface="Arial"/>
              </a:rPr>
              <a:t>patients</a:t>
            </a:r>
            <a:endParaRPr sz="17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dirty="0" sz="1700" spc="-175" b="0">
                <a:latin typeface="Arial"/>
                <a:cs typeface="Arial"/>
              </a:rPr>
              <a:t>Can</a:t>
            </a:r>
            <a:r>
              <a:rPr dirty="0" sz="1700" spc="-80" b="0">
                <a:latin typeface="Arial"/>
                <a:cs typeface="Arial"/>
              </a:rPr>
              <a:t> be</a:t>
            </a:r>
            <a:r>
              <a:rPr dirty="0" sz="1700" spc="-75" b="0">
                <a:latin typeface="Arial"/>
                <a:cs typeface="Arial"/>
              </a:rPr>
              <a:t> </a:t>
            </a:r>
            <a:r>
              <a:rPr dirty="0" sz="1700" spc="-90" b="0">
                <a:latin typeface="Arial"/>
                <a:cs typeface="Arial"/>
              </a:rPr>
              <a:t>safely</a:t>
            </a:r>
            <a:r>
              <a:rPr dirty="0" sz="1700" spc="-75" b="0">
                <a:latin typeface="Arial"/>
                <a:cs typeface="Arial"/>
              </a:rPr>
              <a:t> </a:t>
            </a:r>
            <a:r>
              <a:rPr dirty="0" sz="1700" spc="-85" b="0">
                <a:latin typeface="Arial"/>
                <a:cs typeface="Arial"/>
              </a:rPr>
              <a:t>given </a:t>
            </a:r>
            <a:r>
              <a:rPr dirty="0" sz="1700" b="0">
                <a:latin typeface="Arial"/>
                <a:cs typeface="Arial"/>
              </a:rPr>
              <a:t>with</a:t>
            </a:r>
            <a:r>
              <a:rPr dirty="0" sz="1700" spc="-100" b="0">
                <a:latin typeface="Arial"/>
                <a:cs typeface="Arial"/>
              </a:rPr>
              <a:t> </a:t>
            </a:r>
            <a:r>
              <a:rPr dirty="0" sz="1700" spc="-295" b="0">
                <a:latin typeface="Arial"/>
                <a:cs typeface="Arial"/>
              </a:rPr>
              <a:t>RT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9693" y="461582"/>
            <a:ext cx="64325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70"/>
              <a:t>Advantages</a:t>
            </a:r>
            <a:r>
              <a:rPr dirty="0" spc="-250"/>
              <a:t> </a:t>
            </a:r>
            <a:r>
              <a:rPr dirty="0"/>
              <a:t>of</a:t>
            </a:r>
            <a:r>
              <a:rPr dirty="0" spc="-265"/>
              <a:t> </a:t>
            </a:r>
            <a:r>
              <a:rPr dirty="0" spc="-90"/>
              <a:t>darolutamide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116" y="1510295"/>
            <a:ext cx="10240010" cy="34391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dirty="0" sz="3200" spc="-190">
                <a:latin typeface="Arial"/>
                <a:cs typeface="Arial"/>
              </a:rPr>
              <a:t>No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525">
                <a:latin typeface="Arial"/>
                <a:cs typeface="Arial"/>
              </a:rPr>
              <a:t>CNS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70">
                <a:latin typeface="Arial"/>
                <a:cs typeface="Arial"/>
              </a:rPr>
              <a:t>penetration,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110">
                <a:latin typeface="Arial"/>
                <a:cs typeface="Arial"/>
              </a:rPr>
              <a:t>thus </a:t>
            </a:r>
            <a:r>
              <a:rPr dirty="0" sz="3200" spc="-140">
                <a:latin typeface="Arial"/>
                <a:cs typeface="Arial"/>
              </a:rPr>
              <a:t>reduced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5">
                <a:latin typeface="Arial"/>
                <a:cs typeface="Arial"/>
              </a:rPr>
              <a:t>impact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14">
                <a:latin typeface="Arial"/>
                <a:cs typeface="Arial"/>
              </a:rPr>
              <a:t>on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95">
                <a:latin typeface="Arial"/>
                <a:cs typeface="Arial"/>
              </a:rPr>
              <a:t>cognition,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falls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dirty="0" sz="3200" spc="-190">
                <a:latin typeface="Arial"/>
                <a:cs typeface="Arial"/>
              </a:rPr>
              <a:t>No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85">
                <a:latin typeface="Arial"/>
                <a:cs typeface="Arial"/>
              </a:rPr>
              <a:t>major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165">
                <a:latin typeface="Arial"/>
                <a:cs typeface="Arial"/>
              </a:rPr>
              <a:t>increased </a:t>
            </a:r>
            <a:r>
              <a:rPr dirty="0" sz="3200" spc="-175">
                <a:latin typeface="Arial"/>
                <a:cs typeface="Arial"/>
              </a:rPr>
              <a:t>risks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120">
                <a:latin typeface="Arial"/>
                <a:cs typeface="Arial"/>
              </a:rPr>
              <a:t>falls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or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fracture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</a:tabLst>
            </a:pPr>
            <a:r>
              <a:rPr dirty="0" sz="3200" spc="-65">
                <a:latin typeface="Arial"/>
                <a:cs typeface="Arial"/>
              </a:rPr>
              <a:t>Minimal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470">
                <a:latin typeface="Arial"/>
                <a:cs typeface="Arial"/>
              </a:rPr>
              <a:t>CV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risks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</a:tabLst>
            </a:pPr>
            <a:r>
              <a:rPr dirty="0" sz="3200" spc="-190">
                <a:latin typeface="Arial"/>
                <a:cs typeface="Arial"/>
              </a:rPr>
              <a:t>No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need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for</a:t>
            </a:r>
            <a:r>
              <a:rPr dirty="0" sz="3200" spc="-17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steroids</a:t>
            </a:r>
            <a:endParaRPr sz="3200">
              <a:latin typeface="Arial"/>
              <a:cs typeface="Arial"/>
            </a:endParaRPr>
          </a:p>
          <a:p>
            <a:pPr marL="355600" marR="74485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 spc="-190">
                <a:latin typeface="Arial"/>
                <a:cs typeface="Arial"/>
              </a:rPr>
              <a:t>Proven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30">
                <a:latin typeface="Arial"/>
                <a:cs typeface="Arial"/>
              </a:rPr>
              <a:t>survival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55">
                <a:latin typeface="Arial"/>
                <a:cs typeface="Arial"/>
              </a:rPr>
              <a:t>benefit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50">
                <a:latin typeface="Arial"/>
                <a:cs typeface="Arial"/>
              </a:rPr>
              <a:t>docetaxel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in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455">
                <a:latin typeface="Arial"/>
                <a:cs typeface="Arial"/>
              </a:rPr>
              <a:t>mHSPC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165">
                <a:latin typeface="Arial"/>
                <a:cs typeface="Arial"/>
              </a:rPr>
              <a:t>and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330">
                <a:latin typeface="Arial"/>
                <a:cs typeface="Arial"/>
              </a:rPr>
              <a:t>as </a:t>
            </a:r>
            <a:r>
              <a:rPr dirty="0" sz="3200" spc="-105">
                <a:latin typeface="Arial"/>
                <a:cs typeface="Arial"/>
              </a:rPr>
              <a:t>monotherapy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370">
                <a:latin typeface="Arial"/>
                <a:cs typeface="Arial"/>
              </a:rPr>
              <a:t>ADT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30">
                <a:latin typeface="Arial"/>
                <a:cs typeface="Arial"/>
              </a:rPr>
              <a:t>in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445">
                <a:latin typeface="Arial"/>
                <a:cs typeface="Arial"/>
              </a:rPr>
              <a:t>nmCRPC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5613" y="461582"/>
            <a:ext cx="31413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40"/>
              <a:t>Darolutamide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9277" y="1892839"/>
            <a:ext cx="4789795" cy="402064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4995" y="1080809"/>
            <a:ext cx="3731260" cy="523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7112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dirty="0" sz="1800" spc="-114">
                <a:latin typeface="Arial"/>
                <a:cs typeface="Arial"/>
              </a:rPr>
              <a:t>Randomized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patient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preference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trial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enzalutamide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55">
                <a:latin typeface="Arial"/>
                <a:cs typeface="Arial"/>
              </a:rPr>
              <a:t>vs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darolutamide </a:t>
            </a:r>
            <a:r>
              <a:rPr dirty="0" sz="1800" spc="-170">
                <a:latin typeface="Arial"/>
                <a:cs typeface="Arial"/>
              </a:rPr>
              <a:t>(ODENZA),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n=200,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all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00">
                <a:latin typeface="Arial"/>
                <a:cs typeface="Arial"/>
              </a:rPr>
              <a:t>mCRPC</a:t>
            </a:r>
            <a:endParaRPr sz="1800">
              <a:latin typeface="Arial"/>
              <a:cs typeface="Arial"/>
            </a:endParaRPr>
          </a:p>
          <a:p>
            <a:pPr marL="299085" marR="8191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 spc="-180">
                <a:latin typeface="Arial"/>
                <a:cs typeface="Arial"/>
              </a:rPr>
              <a:t>49%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patients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chose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darolutamide </a:t>
            </a:r>
            <a:r>
              <a:rPr dirty="0" sz="1800" spc="-155">
                <a:latin typeface="Arial"/>
                <a:cs typeface="Arial"/>
              </a:rPr>
              <a:t>vs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40%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who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preferred </a:t>
            </a:r>
            <a:r>
              <a:rPr dirty="0" sz="1800" spc="-65">
                <a:latin typeface="Arial"/>
                <a:cs typeface="Arial"/>
              </a:rPr>
              <a:t>enzalutamide </a:t>
            </a:r>
            <a:r>
              <a:rPr dirty="0" sz="1800" spc="-70">
                <a:latin typeface="Arial"/>
                <a:cs typeface="Arial"/>
              </a:rPr>
              <a:t>(</a:t>
            </a:r>
            <a:r>
              <a:rPr dirty="0" sz="1800" spc="-70">
                <a:solidFill>
                  <a:srgbClr val="FF0000"/>
                </a:solidFill>
                <a:latin typeface="Arial"/>
                <a:cs typeface="Arial"/>
              </a:rPr>
              <a:t>non-</a:t>
            </a:r>
            <a:r>
              <a:rPr dirty="0" sz="1800" spc="-60">
                <a:solidFill>
                  <a:srgbClr val="FF0000"/>
                </a:solidFill>
                <a:latin typeface="Arial"/>
                <a:cs typeface="Arial"/>
              </a:rPr>
              <a:t>significant</a:t>
            </a:r>
            <a:r>
              <a:rPr dirty="0" sz="18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800" spc="-60">
                <a:solidFill>
                  <a:srgbClr val="FF0000"/>
                </a:solidFill>
                <a:latin typeface="Arial"/>
                <a:cs typeface="Arial"/>
              </a:rPr>
              <a:t>difference</a:t>
            </a:r>
            <a:r>
              <a:rPr dirty="0" sz="1800" spc="-60">
                <a:latin typeface="Arial"/>
                <a:cs typeface="Arial"/>
              </a:rPr>
              <a:t>)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while </a:t>
            </a:r>
            <a:r>
              <a:rPr dirty="0" sz="1800" spc="-180">
                <a:latin typeface="Arial"/>
                <a:cs typeface="Arial"/>
              </a:rPr>
              <a:t>12%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had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preference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 spc="-50">
                <a:latin typeface="Arial"/>
                <a:cs typeface="Arial"/>
              </a:rPr>
              <a:t>Main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reasons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prefer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darolutamide </a:t>
            </a:r>
            <a:r>
              <a:rPr dirty="0" sz="1800" spc="-10">
                <a:latin typeface="Arial"/>
                <a:cs typeface="Arial"/>
              </a:rPr>
              <a:t>or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enzalutamide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were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reduced </a:t>
            </a:r>
            <a:r>
              <a:rPr dirty="0" sz="1800" spc="-55">
                <a:latin typeface="Arial"/>
                <a:cs typeface="Arial"/>
              </a:rPr>
              <a:t>fatigue,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ease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administration,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QOL</a:t>
            </a:r>
            <a:endParaRPr sz="1800">
              <a:latin typeface="Arial"/>
              <a:cs typeface="Arial"/>
            </a:endParaRPr>
          </a:p>
          <a:p>
            <a:pPr algn="just" marL="299085" marR="27305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 spc="-409">
                <a:latin typeface="Arial"/>
                <a:cs typeface="Arial"/>
              </a:rPr>
              <a:t>PSA</a:t>
            </a:r>
            <a:r>
              <a:rPr dirty="0" sz="1800" spc="28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decline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04">
                <a:latin typeface="Arial"/>
                <a:cs typeface="Arial"/>
              </a:rPr>
              <a:t>&gt;=50%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80">
                <a:latin typeface="Arial"/>
                <a:cs typeface="Arial"/>
              </a:rPr>
              <a:t>was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seen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 spc="-245">
                <a:latin typeface="Arial"/>
                <a:cs typeface="Arial"/>
              </a:rPr>
              <a:t>76%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280">
                <a:latin typeface="Arial"/>
                <a:cs typeface="Arial"/>
              </a:rPr>
              <a:t>vs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 spc="-245">
                <a:latin typeface="Arial"/>
                <a:cs typeface="Arial"/>
              </a:rPr>
              <a:t>84%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the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first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period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and </a:t>
            </a:r>
            <a:r>
              <a:rPr dirty="0" sz="1800" spc="-245">
                <a:latin typeface="Arial"/>
                <a:cs typeface="Arial"/>
              </a:rPr>
              <a:t>29%</a:t>
            </a:r>
            <a:r>
              <a:rPr dirty="0" sz="1800" spc="120">
                <a:latin typeface="Arial"/>
                <a:cs typeface="Arial"/>
              </a:rPr>
              <a:t> </a:t>
            </a:r>
            <a:r>
              <a:rPr dirty="0" sz="1800" spc="-285">
                <a:latin typeface="Arial"/>
                <a:cs typeface="Arial"/>
              </a:rPr>
              <a:t>vs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 spc="-245">
                <a:latin typeface="Arial"/>
                <a:cs typeface="Arial"/>
              </a:rPr>
              <a:t>55%</a:t>
            </a:r>
            <a:r>
              <a:rPr dirty="0" sz="1800" spc="114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during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the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cross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over </a:t>
            </a:r>
            <a:r>
              <a:rPr dirty="0" sz="1800" spc="-55">
                <a:latin typeface="Arial"/>
                <a:cs typeface="Arial"/>
              </a:rPr>
              <a:t>period,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favoring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enza</a:t>
            </a:r>
            <a:endParaRPr sz="1800">
              <a:latin typeface="Arial"/>
              <a:cs typeface="Arial"/>
            </a:endParaRPr>
          </a:p>
          <a:p>
            <a:pPr marL="299085" marR="1841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 spc="-110">
                <a:latin typeface="Arial"/>
                <a:cs typeface="Arial"/>
              </a:rPr>
              <a:t>Fewer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issues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impaired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verbal </a:t>
            </a:r>
            <a:r>
              <a:rPr dirty="0" sz="1800" spc="-45">
                <a:latin typeface="Arial"/>
                <a:cs typeface="Arial"/>
              </a:rPr>
              <a:t>learning/memory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darolutamide </a:t>
            </a:r>
            <a:r>
              <a:rPr dirty="0" sz="1800" spc="-80">
                <a:latin typeface="Arial"/>
                <a:cs typeface="Arial"/>
              </a:rPr>
              <a:t>(small </a:t>
            </a:r>
            <a:r>
              <a:rPr dirty="0" sz="1800" spc="-10">
                <a:latin typeface="Arial"/>
                <a:cs typeface="Arial"/>
              </a:rPr>
              <a:t>differences)</a:t>
            </a:r>
            <a:endParaRPr sz="1800">
              <a:latin typeface="Arial"/>
              <a:cs typeface="Arial"/>
            </a:endParaRPr>
          </a:p>
          <a:p>
            <a:pPr marL="299085" marR="318135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 spc="-45">
                <a:latin typeface="Arial"/>
                <a:cs typeface="Arial"/>
              </a:rPr>
              <a:t>More</a:t>
            </a:r>
            <a:r>
              <a:rPr dirty="0" sz="1800" spc="-55">
                <a:latin typeface="Arial"/>
                <a:cs typeface="Arial"/>
              </a:rPr>
              <a:t> fatigue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reported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enza, </a:t>
            </a:r>
            <a:r>
              <a:rPr dirty="0" sz="1800" spc="-55">
                <a:latin typeface="Arial"/>
                <a:cs typeface="Arial"/>
              </a:rPr>
              <a:t>similar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flashes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joint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pains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70255" y="6426850"/>
            <a:ext cx="2800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Arial"/>
                <a:cs typeface="Arial"/>
              </a:rPr>
              <a:t>Colomba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25">
                <a:latin typeface="Arial"/>
                <a:cs typeface="Arial"/>
              </a:rPr>
              <a:t>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Eur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65">
                <a:latin typeface="Arial"/>
                <a:cs typeface="Arial"/>
              </a:rPr>
              <a:t>Urol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37232" y="2606039"/>
            <a:ext cx="3335020" cy="707390"/>
          </a:xfrm>
          <a:prstGeom prst="rect">
            <a:avLst/>
          </a:prstGeom>
          <a:solidFill>
            <a:srgbClr val="BADFE2"/>
          </a:solidFill>
        </p:spPr>
        <p:txBody>
          <a:bodyPr wrap="square" lIns="0" tIns="28575" rIns="0" bIns="0" rtlCol="0" vert="horz">
            <a:spAutoFit/>
          </a:bodyPr>
          <a:lstStyle/>
          <a:p>
            <a:pPr marL="1171575" marR="392430" indent="-772795">
              <a:lnSpc>
                <a:spcPct val="100000"/>
              </a:lnSpc>
              <a:spcBef>
                <a:spcPts val="225"/>
              </a:spcBef>
            </a:pPr>
            <a:r>
              <a:rPr dirty="0" sz="2000" spc="-285" b="1">
                <a:latin typeface="Arial"/>
                <a:cs typeface="Arial"/>
              </a:rPr>
              <a:t>mHSPC</a:t>
            </a:r>
            <a:r>
              <a:rPr dirty="0" sz="2000" spc="-114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low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volume/risk </a:t>
            </a:r>
            <a:r>
              <a:rPr dirty="0" sz="2000" spc="-114" b="1">
                <a:latin typeface="Arial"/>
                <a:cs typeface="Arial"/>
              </a:rPr>
              <a:t>or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125" b="1">
                <a:latin typeface="Arial"/>
                <a:cs typeface="Arial"/>
              </a:rPr>
              <a:t>N1</a:t>
            </a:r>
            <a:r>
              <a:rPr dirty="0" sz="2000" spc="-9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M0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37232" y="4933188"/>
            <a:ext cx="3335020" cy="401320"/>
          </a:xfrm>
          <a:prstGeom prst="rect">
            <a:avLst/>
          </a:prstGeom>
          <a:solidFill>
            <a:srgbClr val="006FC0"/>
          </a:solidFill>
        </p:spPr>
        <p:txBody>
          <a:bodyPr wrap="square" lIns="0" tIns="29845" rIns="0" bIns="0" rtlCol="0" vert="horz">
            <a:spAutoFit/>
          </a:bodyPr>
          <a:lstStyle/>
          <a:p>
            <a:pPr marL="365125">
              <a:lnSpc>
                <a:spcPct val="100000"/>
              </a:lnSpc>
              <a:spcBef>
                <a:spcPts val="235"/>
              </a:spcBef>
            </a:pPr>
            <a:r>
              <a:rPr dirty="0" sz="2000" spc="-285" b="1">
                <a:solidFill>
                  <a:srgbClr val="FFFFFF"/>
                </a:solidFill>
                <a:latin typeface="Arial"/>
                <a:cs typeface="Arial"/>
              </a:rPr>
              <a:t>mHSPC</a:t>
            </a:r>
            <a:r>
              <a:rPr dirty="0" sz="20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65" b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volume/risk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37232" y="914400"/>
            <a:ext cx="3335020" cy="1015365"/>
          </a:xfrm>
          <a:prstGeom prst="rect">
            <a:avLst/>
          </a:prstGeom>
          <a:solidFill>
            <a:srgbClr val="D5EBED"/>
          </a:solidFill>
        </p:spPr>
        <p:txBody>
          <a:bodyPr wrap="square" lIns="0" tIns="2920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dirty="0" sz="2000" spc="-260" b="1">
                <a:latin typeface="Arial"/>
                <a:cs typeface="Arial"/>
              </a:rPr>
              <a:t>nmHSPC</a:t>
            </a:r>
            <a:r>
              <a:rPr dirty="0" sz="2000" spc="-1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M0</a:t>
            </a:r>
            <a:r>
              <a:rPr dirty="0" sz="2000" spc="-14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N0</a:t>
            </a:r>
            <a:endParaRPr sz="2000">
              <a:latin typeface="Arial"/>
              <a:cs typeface="Arial"/>
            </a:endParaRPr>
          </a:p>
          <a:p>
            <a:pPr algn="ctr" marL="398780" marR="336550">
              <a:lnSpc>
                <a:spcPct val="100000"/>
              </a:lnSpc>
            </a:pPr>
            <a:r>
              <a:rPr dirty="0" sz="2000" spc="-140" b="1">
                <a:latin typeface="Arial"/>
                <a:cs typeface="Arial"/>
              </a:rPr>
              <a:t>(localized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100" b="1">
                <a:latin typeface="Arial"/>
                <a:cs typeface="Arial"/>
              </a:rPr>
              <a:t>high/very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135" b="1">
                <a:latin typeface="Arial"/>
                <a:cs typeface="Arial"/>
              </a:rPr>
              <a:t>high </a:t>
            </a:r>
            <a:r>
              <a:rPr dirty="0" sz="2000" spc="-265" b="1">
                <a:latin typeface="Arial"/>
                <a:cs typeface="Arial"/>
              </a:rPr>
              <a:t>NCCN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20" b="1">
                <a:latin typeface="Arial"/>
                <a:cs typeface="Arial"/>
              </a:rPr>
              <a:t>risk)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559552" y="4968240"/>
            <a:ext cx="826135" cy="303530"/>
            <a:chOff x="5559552" y="4968240"/>
            <a:chExt cx="826135" cy="303530"/>
          </a:xfrm>
        </p:grpSpPr>
        <p:sp>
          <p:nvSpPr>
            <p:cNvPr id="6" name="object 6" descr=""/>
            <p:cNvSpPr/>
            <p:nvPr/>
          </p:nvSpPr>
          <p:spPr>
            <a:xfrm>
              <a:off x="5572506" y="4981194"/>
              <a:ext cx="800100" cy="277495"/>
            </a:xfrm>
            <a:custGeom>
              <a:avLst/>
              <a:gdLst/>
              <a:ahLst/>
              <a:cxnLst/>
              <a:rect l="l" t="t" r="r" b="b"/>
              <a:pathLst>
                <a:path w="800100" h="277495">
                  <a:moveTo>
                    <a:pt x="661416" y="0"/>
                  </a:moveTo>
                  <a:lnTo>
                    <a:pt x="661416" y="69341"/>
                  </a:lnTo>
                  <a:lnTo>
                    <a:pt x="0" y="69341"/>
                  </a:lnTo>
                  <a:lnTo>
                    <a:pt x="0" y="208025"/>
                  </a:lnTo>
                  <a:lnTo>
                    <a:pt x="661416" y="208025"/>
                  </a:lnTo>
                  <a:lnTo>
                    <a:pt x="661416" y="277367"/>
                  </a:lnTo>
                  <a:lnTo>
                    <a:pt x="800100" y="138683"/>
                  </a:lnTo>
                  <a:lnTo>
                    <a:pt x="66141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72506" y="4981194"/>
              <a:ext cx="800100" cy="277495"/>
            </a:xfrm>
            <a:custGeom>
              <a:avLst/>
              <a:gdLst/>
              <a:ahLst/>
              <a:cxnLst/>
              <a:rect l="l" t="t" r="r" b="b"/>
              <a:pathLst>
                <a:path w="800100" h="277495">
                  <a:moveTo>
                    <a:pt x="0" y="69341"/>
                  </a:moveTo>
                  <a:lnTo>
                    <a:pt x="661416" y="69341"/>
                  </a:lnTo>
                  <a:lnTo>
                    <a:pt x="661416" y="0"/>
                  </a:lnTo>
                  <a:lnTo>
                    <a:pt x="800100" y="138683"/>
                  </a:lnTo>
                  <a:lnTo>
                    <a:pt x="661416" y="277367"/>
                  </a:lnTo>
                  <a:lnTo>
                    <a:pt x="661416" y="208025"/>
                  </a:lnTo>
                  <a:lnTo>
                    <a:pt x="0" y="208025"/>
                  </a:lnTo>
                  <a:lnTo>
                    <a:pt x="0" y="69341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5559552" y="821436"/>
            <a:ext cx="4537075" cy="2923540"/>
            <a:chOff x="5559552" y="821436"/>
            <a:chExt cx="4537075" cy="2923540"/>
          </a:xfrm>
        </p:grpSpPr>
        <p:sp>
          <p:nvSpPr>
            <p:cNvPr id="9" name="object 9" descr=""/>
            <p:cNvSpPr/>
            <p:nvPr/>
          </p:nvSpPr>
          <p:spPr>
            <a:xfrm>
              <a:off x="5572506" y="2847593"/>
              <a:ext cx="800100" cy="277495"/>
            </a:xfrm>
            <a:custGeom>
              <a:avLst/>
              <a:gdLst/>
              <a:ahLst/>
              <a:cxnLst/>
              <a:rect l="l" t="t" r="r" b="b"/>
              <a:pathLst>
                <a:path w="800100" h="277494">
                  <a:moveTo>
                    <a:pt x="661416" y="0"/>
                  </a:moveTo>
                  <a:lnTo>
                    <a:pt x="661416" y="69341"/>
                  </a:lnTo>
                  <a:lnTo>
                    <a:pt x="0" y="69341"/>
                  </a:lnTo>
                  <a:lnTo>
                    <a:pt x="0" y="208025"/>
                  </a:lnTo>
                  <a:lnTo>
                    <a:pt x="661416" y="208025"/>
                  </a:lnTo>
                  <a:lnTo>
                    <a:pt x="661416" y="277367"/>
                  </a:lnTo>
                  <a:lnTo>
                    <a:pt x="800100" y="138683"/>
                  </a:lnTo>
                  <a:lnTo>
                    <a:pt x="66141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572506" y="2847593"/>
              <a:ext cx="800100" cy="277495"/>
            </a:xfrm>
            <a:custGeom>
              <a:avLst/>
              <a:gdLst/>
              <a:ahLst/>
              <a:cxnLst/>
              <a:rect l="l" t="t" r="r" b="b"/>
              <a:pathLst>
                <a:path w="800100" h="277494">
                  <a:moveTo>
                    <a:pt x="0" y="69341"/>
                  </a:moveTo>
                  <a:lnTo>
                    <a:pt x="661416" y="69341"/>
                  </a:lnTo>
                  <a:lnTo>
                    <a:pt x="661416" y="0"/>
                  </a:lnTo>
                  <a:lnTo>
                    <a:pt x="800100" y="138683"/>
                  </a:lnTo>
                  <a:lnTo>
                    <a:pt x="661416" y="277367"/>
                  </a:lnTo>
                  <a:lnTo>
                    <a:pt x="661416" y="208025"/>
                  </a:lnTo>
                  <a:lnTo>
                    <a:pt x="0" y="208025"/>
                  </a:lnTo>
                  <a:lnTo>
                    <a:pt x="0" y="69341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572506" y="1255013"/>
              <a:ext cx="800100" cy="277495"/>
            </a:xfrm>
            <a:custGeom>
              <a:avLst/>
              <a:gdLst/>
              <a:ahLst/>
              <a:cxnLst/>
              <a:rect l="l" t="t" r="r" b="b"/>
              <a:pathLst>
                <a:path w="800100" h="277494">
                  <a:moveTo>
                    <a:pt x="661416" y="0"/>
                  </a:moveTo>
                  <a:lnTo>
                    <a:pt x="661416" y="69341"/>
                  </a:lnTo>
                  <a:lnTo>
                    <a:pt x="0" y="69341"/>
                  </a:lnTo>
                  <a:lnTo>
                    <a:pt x="0" y="208025"/>
                  </a:lnTo>
                  <a:lnTo>
                    <a:pt x="661416" y="208025"/>
                  </a:lnTo>
                  <a:lnTo>
                    <a:pt x="661416" y="277367"/>
                  </a:lnTo>
                  <a:lnTo>
                    <a:pt x="800100" y="138683"/>
                  </a:lnTo>
                  <a:lnTo>
                    <a:pt x="66141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72506" y="1255013"/>
              <a:ext cx="800100" cy="277495"/>
            </a:xfrm>
            <a:custGeom>
              <a:avLst/>
              <a:gdLst/>
              <a:ahLst/>
              <a:cxnLst/>
              <a:rect l="l" t="t" r="r" b="b"/>
              <a:pathLst>
                <a:path w="800100" h="277494">
                  <a:moveTo>
                    <a:pt x="0" y="69341"/>
                  </a:moveTo>
                  <a:lnTo>
                    <a:pt x="661416" y="69341"/>
                  </a:lnTo>
                  <a:lnTo>
                    <a:pt x="661416" y="0"/>
                  </a:lnTo>
                  <a:lnTo>
                    <a:pt x="800100" y="138683"/>
                  </a:lnTo>
                  <a:lnTo>
                    <a:pt x="661416" y="277367"/>
                  </a:lnTo>
                  <a:lnTo>
                    <a:pt x="661416" y="208025"/>
                  </a:lnTo>
                  <a:lnTo>
                    <a:pt x="0" y="208025"/>
                  </a:lnTo>
                  <a:lnTo>
                    <a:pt x="0" y="69341"/>
                  </a:lnTo>
                  <a:close/>
                </a:path>
              </a:pathLst>
            </a:custGeom>
            <a:ln w="25908">
              <a:solidFill>
                <a:srgbClr val="88A3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371844" y="826008"/>
              <a:ext cx="3720465" cy="2914015"/>
            </a:xfrm>
            <a:custGeom>
              <a:avLst/>
              <a:gdLst/>
              <a:ahLst/>
              <a:cxnLst/>
              <a:rect l="l" t="t" r="r" b="b"/>
              <a:pathLst>
                <a:path w="3720465" h="2914015">
                  <a:moveTo>
                    <a:pt x="0" y="0"/>
                  </a:moveTo>
                  <a:lnTo>
                    <a:pt x="3720084" y="0"/>
                  </a:lnTo>
                  <a:lnTo>
                    <a:pt x="3720084" y="1132332"/>
                  </a:lnTo>
                  <a:lnTo>
                    <a:pt x="0" y="1132332"/>
                  </a:lnTo>
                  <a:lnTo>
                    <a:pt x="0" y="0"/>
                  </a:lnTo>
                  <a:close/>
                </a:path>
                <a:path w="3720465" h="2914015">
                  <a:moveTo>
                    <a:pt x="0" y="1159764"/>
                  </a:moveTo>
                  <a:lnTo>
                    <a:pt x="3720084" y="1159764"/>
                  </a:lnTo>
                  <a:lnTo>
                    <a:pt x="3720084" y="2913888"/>
                  </a:lnTo>
                  <a:lnTo>
                    <a:pt x="0" y="2913888"/>
                  </a:lnTo>
                  <a:lnTo>
                    <a:pt x="0" y="1159764"/>
                  </a:lnTo>
                  <a:close/>
                </a:path>
              </a:pathLst>
            </a:custGeom>
            <a:ln w="9144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376415" y="847408"/>
            <a:ext cx="3710940" cy="2832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350" spc="-160" b="1">
                <a:latin typeface="Arial"/>
                <a:cs typeface="Arial"/>
              </a:rPr>
              <a:t>ADT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-120" b="1">
                <a:latin typeface="Arial"/>
                <a:cs typeface="Arial"/>
              </a:rPr>
              <a:t>plus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spc="-90" b="1">
                <a:latin typeface="Arial"/>
                <a:cs typeface="Arial"/>
              </a:rPr>
              <a:t>radiotherapy</a:t>
            </a:r>
            <a:r>
              <a:rPr dirty="0" sz="1350" spc="-85" b="1">
                <a:latin typeface="Arial"/>
                <a:cs typeface="Arial"/>
              </a:rPr>
              <a:t> </a:t>
            </a:r>
            <a:r>
              <a:rPr dirty="0" sz="1350" spc="-50" b="1">
                <a:latin typeface="Arial"/>
                <a:cs typeface="Arial"/>
              </a:rPr>
              <a:t>to </a:t>
            </a:r>
            <a:r>
              <a:rPr dirty="0" sz="1350" spc="-90" b="1">
                <a:latin typeface="Arial"/>
                <a:cs typeface="Arial"/>
              </a:rPr>
              <a:t>prostate </a:t>
            </a:r>
            <a:r>
              <a:rPr dirty="0" sz="1350" b="1">
                <a:latin typeface="Arial"/>
                <a:cs typeface="Arial"/>
              </a:rPr>
              <a:t>+/-</a:t>
            </a:r>
            <a:r>
              <a:rPr dirty="0" sz="1350" spc="-5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pelvis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-20">
                <a:latin typeface="Arial"/>
                <a:cs typeface="Arial"/>
              </a:rPr>
              <a:t>(+/-</a:t>
            </a:r>
            <a:r>
              <a:rPr dirty="0" sz="1350" spc="-3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brachytherapy)</a:t>
            </a:r>
            <a:r>
              <a:rPr dirty="0" sz="1350" spc="-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plus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consideration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of</a:t>
            </a:r>
            <a:endParaRPr sz="1350">
              <a:latin typeface="Arial"/>
              <a:cs typeface="Arial"/>
            </a:endParaRPr>
          </a:p>
          <a:p>
            <a:pPr algn="ctr" marL="161290" marR="154940">
              <a:lnSpc>
                <a:spcPct val="100000"/>
              </a:lnSpc>
              <a:spcBef>
                <a:spcPts val="15"/>
              </a:spcBef>
            </a:pPr>
            <a:r>
              <a:rPr dirty="0" sz="1350" spc="-85" b="1">
                <a:latin typeface="Arial"/>
                <a:cs typeface="Arial"/>
              </a:rPr>
              <a:t>abiraterone</a:t>
            </a:r>
            <a:r>
              <a:rPr dirty="0" sz="1350" spc="-50" b="1">
                <a:latin typeface="Arial"/>
                <a:cs typeface="Arial"/>
              </a:rPr>
              <a:t> </a:t>
            </a:r>
            <a:r>
              <a:rPr dirty="0" sz="1350" spc="-85" b="1">
                <a:latin typeface="Arial"/>
                <a:cs typeface="Arial"/>
              </a:rPr>
              <a:t>acetate/prednisone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-95">
                <a:latin typeface="Arial"/>
                <a:cs typeface="Arial"/>
              </a:rPr>
              <a:t>x</a:t>
            </a:r>
            <a:r>
              <a:rPr dirty="0" sz="1350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24-</a:t>
            </a:r>
            <a:r>
              <a:rPr dirty="0" sz="1350" spc="-80">
                <a:latin typeface="Arial"/>
                <a:cs typeface="Arial"/>
              </a:rPr>
              <a:t>36</a:t>
            </a:r>
            <a:r>
              <a:rPr dirty="0" sz="1350" spc="10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months </a:t>
            </a:r>
            <a:r>
              <a:rPr dirty="0" sz="1350" spc="-165">
                <a:latin typeface="Arial"/>
                <a:cs typeface="Arial"/>
              </a:rPr>
              <a:t>(STAMPEDE)</a:t>
            </a:r>
            <a:r>
              <a:rPr dirty="0" sz="1350" spc="-25">
                <a:latin typeface="Arial"/>
                <a:cs typeface="Arial"/>
              </a:rPr>
              <a:t> or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-160">
                <a:latin typeface="Arial"/>
                <a:cs typeface="Arial"/>
              </a:rPr>
              <a:t>RP/ELND</a:t>
            </a:r>
            <a:r>
              <a:rPr dirty="0" sz="1350" spc="-80">
                <a:latin typeface="Arial"/>
                <a:cs typeface="Arial"/>
              </a:rPr>
              <a:t> </a:t>
            </a:r>
            <a:r>
              <a:rPr dirty="0" sz="1350" spc="-70">
                <a:latin typeface="Arial"/>
                <a:cs typeface="Arial"/>
              </a:rPr>
              <a:t>and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45">
                <a:latin typeface="Arial"/>
                <a:cs typeface="Arial"/>
              </a:rPr>
              <a:t>likely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early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100">
                <a:latin typeface="Arial"/>
                <a:cs typeface="Arial"/>
              </a:rPr>
              <a:t>salvage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220">
                <a:latin typeface="Arial"/>
                <a:cs typeface="Arial"/>
              </a:rPr>
              <a:t>RT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+/-</a:t>
            </a:r>
            <a:r>
              <a:rPr dirty="0" sz="1350" spc="-65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ADT</a:t>
            </a:r>
            <a:endParaRPr sz="1350">
              <a:latin typeface="Arial"/>
              <a:cs typeface="Arial"/>
            </a:endParaRPr>
          </a:p>
          <a:p>
            <a:pPr algn="ctr" marL="113664" marR="107950">
              <a:lnSpc>
                <a:spcPct val="100000"/>
              </a:lnSpc>
              <a:spcBef>
                <a:spcPts val="1005"/>
              </a:spcBef>
            </a:pPr>
            <a:r>
              <a:rPr dirty="0" sz="1350" spc="-160" b="1">
                <a:latin typeface="Arial"/>
                <a:cs typeface="Arial"/>
              </a:rPr>
              <a:t>ADT</a:t>
            </a:r>
            <a:r>
              <a:rPr dirty="0" sz="1350" spc="-30" b="1">
                <a:latin typeface="Arial"/>
                <a:cs typeface="Arial"/>
              </a:rPr>
              <a:t> </a:t>
            </a:r>
            <a:r>
              <a:rPr dirty="0" sz="1350" spc="-120" b="1">
                <a:latin typeface="Arial"/>
                <a:cs typeface="Arial"/>
              </a:rPr>
              <a:t>plus</a:t>
            </a:r>
            <a:r>
              <a:rPr dirty="0" sz="1350" spc="-45" b="1">
                <a:latin typeface="Arial"/>
                <a:cs typeface="Arial"/>
              </a:rPr>
              <a:t> </a:t>
            </a:r>
            <a:r>
              <a:rPr dirty="0" sz="1350" spc="-90" b="1">
                <a:latin typeface="Arial"/>
                <a:cs typeface="Arial"/>
              </a:rPr>
              <a:t>radiotherapy</a:t>
            </a:r>
            <a:r>
              <a:rPr dirty="0" sz="1350" spc="-80" b="1">
                <a:latin typeface="Arial"/>
                <a:cs typeface="Arial"/>
              </a:rPr>
              <a:t> (primary</a:t>
            </a:r>
            <a:r>
              <a:rPr dirty="0" sz="1350" spc="-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+/-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-95" b="1">
                <a:latin typeface="Arial"/>
                <a:cs typeface="Arial"/>
              </a:rPr>
              <a:t>pelvis)</a:t>
            </a:r>
            <a:r>
              <a:rPr dirty="0" sz="1350" spc="-45" b="1">
                <a:latin typeface="Arial"/>
                <a:cs typeface="Arial"/>
              </a:rPr>
              <a:t> </a:t>
            </a:r>
            <a:r>
              <a:rPr dirty="0" sz="1350" spc="-95" b="1">
                <a:latin typeface="Arial"/>
                <a:cs typeface="Arial"/>
              </a:rPr>
              <a:t>unless </a:t>
            </a:r>
            <a:r>
              <a:rPr dirty="0" sz="1350" spc="-75" b="1">
                <a:latin typeface="Arial"/>
                <a:cs typeface="Arial"/>
              </a:rPr>
              <a:t>prior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100" b="1">
                <a:latin typeface="Arial"/>
                <a:cs typeface="Arial"/>
              </a:rPr>
              <a:t>local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therapy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350" spc="-100">
                <a:latin typeface="Arial"/>
                <a:cs typeface="Arial"/>
              </a:rPr>
              <a:t>Plus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either:</a:t>
            </a:r>
            <a:endParaRPr sz="1350">
              <a:latin typeface="Arial"/>
              <a:cs typeface="Arial"/>
            </a:endParaRPr>
          </a:p>
          <a:p>
            <a:pPr algn="ctr" marL="574040" marR="568325">
              <a:lnSpc>
                <a:spcPct val="100000"/>
              </a:lnSpc>
            </a:pPr>
            <a:r>
              <a:rPr dirty="0" sz="1350" spc="-45">
                <a:latin typeface="Arial"/>
                <a:cs typeface="Arial"/>
              </a:rPr>
              <a:t>Abiraterone</a:t>
            </a:r>
            <a:r>
              <a:rPr dirty="0" sz="1350" spc="-1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acetate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with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prednisone </a:t>
            </a:r>
            <a:r>
              <a:rPr dirty="0" sz="1350" spc="-75">
                <a:latin typeface="Arial"/>
                <a:cs typeface="Arial"/>
              </a:rPr>
              <a:t>Enzalutamide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or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Apalutamide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-95" b="1">
                <a:latin typeface="Arial"/>
                <a:cs typeface="Arial"/>
              </a:rPr>
              <a:t>Treat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65" b="1">
                <a:latin typeface="Arial"/>
                <a:cs typeface="Arial"/>
              </a:rPr>
              <a:t>until </a:t>
            </a:r>
            <a:r>
              <a:rPr dirty="0" sz="1350" spc="-30" b="1">
                <a:latin typeface="Arial"/>
                <a:cs typeface="Arial"/>
              </a:rPr>
              <a:t>progression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-125" b="1">
                <a:latin typeface="Arial"/>
                <a:cs typeface="Arial"/>
              </a:rPr>
              <a:t>Consider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114" b="1">
                <a:latin typeface="Arial"/>
                <a:cs typeface="Arial"/>
              </a:rPr>
              <a:t>metastasis</a:t>
            </a:r>
            <a:r>
              <a:rPr dirty="0" sz="1350" spc="-60" b="1">
                <a:latin typeface="Arial"/>
                <a:cs typeface="Arial"/>
              </a:rPr>
              <a:t> </a:t>
            </a:r>
            <a:r>
              <a:rPr dirty="0" sz="1350" spc="-90" b="1">
                <a:latin typeface="Arial"/>
                <a:cs typeface="Arial"/>
              </a:rPr>
              <a:t>directed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90" b="1">
                <a:latin typeface="Arial"/>
                <a:cs typeface="Arial"/>
              </a:rPr>
              <a:t>therapy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60" b="1">
                <a:latin typeface="Arial"/>
                <a:cs typeface="Arial"/>
              </a:rPr>
              <a:t>(not</a:t>
            </a:r>
            <a:r>
              <a:rPr dirty="0" sz="1350" spc="-35" b="1">
                <a:latin typeface="Arial"/>
                <a:cs typeface="Arial"/>
              </a:rPr>
              <a:t> </a:t>
            </a:r>
            <a:r>
              <a:rPr dirty="0" sz="1350" spc="-80" b="1">
                <a:latin typeface="Arial"/>
                <a:cs typeface="Arial"/>
              </a:rPr>
              <a:t>level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1)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-80">
                <a:latin typeface="Arial"/>
                <a:cs typeface="Arial"/>
              </a:rPr>
              <a:t>Docetaxel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85">
                <a:latin typeface="Arial"/>
                <a:cs typeface="Arial"/>
              </a:rPr>
              <a:t>an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option</a:t>
            </a:r>
            <a:r>
              <a:rPr dirty="0" sz="1350" spc="-75">
                <a:latin typeface="Arial"/>
                <a:cs typeface="Arial"/>
              </a:rPr>
              <a:t> </a:t>
            </a:r>
            <a:r>
              <a:rPr dirty="0" sz="1350" spc="-20">
                <a:latin typeface="Arial"/>
                <a:cs typeface="Arial"/>
              </a:rPr>
              <a:t>in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de</a:t>
            </a:r>
            <a:r>
              <a:rPr dirty="0" sz="1350" spc="-50">
                <a:latin typeface="Arial"/>
                <a:cs typeface="Arial"/>
              </a:rPr>
              <a:t> </a:t>
            </a:r>
            <a:r>
              <a:rPr dirty="0" sz="1350" spc="-55">
                <a:latin typeface="Arial"/>
                <a:cs typeface="Arial"/>
              </a:rPr>
              <a:t>novo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 spc="-25">
                <a:latin typeface="Arial"/>
                <a:cs typeface="Arial"/>
              </a:rPr>
              <a:t>M1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391655" y="4002023"/>
            <a:ext cx="3700779" cy="2171700"/>
          </a:xfrm>
          <a:prstGeom prst="rect">
            <a:avLst/>
          </a:prstGeom>
          <a:ln w="9144">
            <a:solidFill>
              <a:srgbClr val="006FC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350" spc="-160" b="1">
                <a:latin typeface="Arial"/>
                <a:cs typeface="Arial"/>
              </a:rPr>
              <a:t>ADT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-120" b="1">
                <a:latin typeface="Arial"/>
                <a:cs typeface="Arial"/>
              </a:rPr>
              <a:t>plus</a:t>
            </a:r>
            <a:r>
              <a:rPr dirty="0" sz="1350" spc="-75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either: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-80">
                <a:latin typeface="Arial"/>
                <a:cs typeface="Arial"/>
              </a:rPr>
              <a:t>Docetaxel</a:t>
            </a:r>
            <a:r>
              <a:rPr dirty="0" sz="1350" spc="-6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without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60">
                <a:latin typeface="Arial"/>
                <a:cs typeface="Arial"/>
              </a:rPr>
              <a:t>prednisone</a:t>
            </a:r>
            <a:r>
              <a:rPr dirty="0" sz="1350" spc="-20">
                <a:latin typeface="Arial"/>
                <a:cs typeface="Arial"/>
              </a:rPr>
              <a:t> </a:t>
            </a:r>
            <a:r>
              <a:rPr dirty="0" sz="1350" spc="-95">
                <a:latin typeface="Arial"/>
                <a:cs typeface="Arial"/>
              </a:rPr>
              <a:t>x</a:t>
            </a:r>
            <a:r>
              <a:rPr dirty="0" sz="1350" spc="-25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  <a:p>
            <a:pPr algn="ctr" marL="568960" marR="563245">
              <a:lnSpc>
                <a:spcPct val="100000"/>
              </a:lnSpc>
              <a:spcBef>
                <a:spcPts val="15"/>
              </a:spcBef>
            </a:pPr>
            <a:r>
              <a:rPr dirty="0" sz="1350" spc="-50">
                <a:latin typeface="Arial"/>
                <a:cs typeface="Arial"/>
              </a:rPr>
              <a:t>Abiraterone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 spc="-65">
                <a:latin typeface="Arial"/>
                <a:cs typeface="Arial"/>
              </a:rPr>
              <a:t>acetate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with</a:t>
            </a:r>
            <a:r>
              <a:rPr dirty="0" sz="1350" spc="-40">
                <a:latin typeface="Arial"/>
                <a:cs typeface="Arial"/>
              </a:rPr>
              <a:t> </a:t>
            </a:r>
            <a:r>
              <a:rPr dirty="0" sz="1350" spc="-50">
                <a:latin typeface="Arial"/>
                <a:cs typeface="Arial"/>
              </a:rPr>
              <a:t>prednisone </a:t>
            </a:r>
            <a:r>
              <a:rPr dirty="0" sz="1350" spc="-75">
                <a:latin typeface="Arial"/>
                <a:cs typeface="Arial"/>
              </a:rPr>
              <a:t>Enzalutamide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or</a:t>
            </a:r>
            <a:r>
              <a:rPr dirty="0" sz="1350" spc="-4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Apalutamide</a:t>
            </a:r>
            <a:endParaRPr sz="1350">
              <a:latin typeface="Arial"/>
              <a:cs typeface="Arial"/>
            </a:endParaRPr>
          </a:p>
          <a:p>
            <a:pPr algn="ctr" marL="154305" marR="146685" indent="-1270">
              <a:lnSpc>
                <a:spcPct val="99800"/>
              </a:lnSpc>
              <a:spcBef>
                <a:spcPts val="15"/>
              </a:spcBef>
            </a:pPr>
            <a:r>
              <a:rPr dirty="0" sz="1350" spc="-125" b="1">
                <a:latin typeface="Arial"/>
                <a:cs typeface="Arial"/>
              </a:rPr>
              <a:t>Consider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100" b="1">
                <a:latin typeface="Arial"/>
                <a:cs typeface="Arial"/>
              </a:rPr>
              <a:t>ADT/docetaxel</a:t>
            </a:r>
            <a:r>
              <a:rPr dirty="0" sz="1350" spc="-100">
                <a:latin typeface="Wingdings"/>
                <a:cs typeface="Wingdings"/>
              </a:rPr>
              <a:t></a:t>
            </a:r>
            <a:r>
              <a:rPr dirty="0" sz="1350" spc="-100" b="1">
                <a:latin typeface="Arial"/>
                <a:cs typeface="Arial"/>
              </a:rPr>
              <a:t>ADT/enza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80" b="1">
                <a:latin typeface="Arial"/>
                <a:cs typeface="Arial"/>
              </a:rPr>
              <a:t>or</a:t>
            </a:r>
            <a:r>
              <a:rPr dirty="0" sz="1350" spc="-30" b="1">
                <a:latin typeface="Arial"/>
                <a:cs typeface="Arial"/>
              </a:rPr>
              <a:t> </a:t>
            </a:r>
            <a:r>
              <a:rPr dirty="0" sz="1350" spc="-100" b="1">
                <a:latin typeface="Arial"/>
                <a:cs typeface="Arial"/>
              </a:rPr>
              <a:t>apa</a:t>
            </a:r>
            <a:r>
              <a:rPr dirty="0" sz="1350" spc="-3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OR </a:t>
            </a:r>
            <a:r>
              <a:rPr dirty="0" sz="1350" spc="-100" b="1">
                <a:latin typeface="Arial"/>
                <a:cs typeface="Arial"/>
              </a:rPr>
              <a:t>ADT/docetaxel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105" b="1">
                <a:latin typeface="Arial"/>
                <a:cs typeface="Arial"/>
              </a:rPr>
              <a:t>concurrently</a:t>
            </a:r>
            <a:r>
              <a:rPr dirty="0" sz="1350" spc="-75" b="1">
                <a:latin typeface="Arial"/>
                <a:cs typeface="Arial"/>
              </a:rPr>
              <a:t> </a:t>
            </a:r>
            <a:r>
              <a:rPr dirty="0" sz="1350" spc="-50" b="1">
                <a:latin typeface="Arial"/>
                <a:cs typeface="Arial"/>
              </a:rPr>
              <a:t>with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-85" b="1">
                <a:latin typeface="Arial"/>
                <a:cs typeface="Arial"/>
              </a:rPr>
              <a:t>abi</a:t>
            </a:r>
            <a:r>
              <a:rPr dirty="0" sz="1350" spc="-35" b="1">
                <a:latin typeface="Arial"/>
                <a:cs typeface="Arial"/>
              </a:rPr>
              <a:t> </a:t>
            </a:r>
            <a:r>
              <a:rPr dirty="0" sz="1350" spc="-80" b="1">
                <a:latin typeface="Arial"/>
                <a:cs typeface="Arial"/>
              </a:rPr>
              <a:t>or</a:t>
            </a:r>
            <a:r>
              <a:rPr dirty="0" sz="1350" spc="-45" b="1">
                <a:latin typeface="Arial"/>
                <a:cs typeface="Arial"/>
              </a:rPr>
              <a:t> </a:t>
            </a:r>
            <a:r>
              <a:rPr dirty="0" sz="1350" spc="-95" b="1">
                <a:latin typeface="Arial"/>
                <a:cs typeface="Arial"/>
              </a:rPr>
              <a:t>daro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for </a:t>
            </a:r>
            <a:r>
              <a:rPr dirty="0" sz="1350" spc="-114" b="1">
                <a:latin typeface="Arial"/>
                <a:cs typeface="Arial"/>
              </a:rPr>
              <a:t>high</a:t>
            </a:r>
            <a:r>
              <a:rPr dirty="0" sz="1350" spc="-50" b="1">
                <a:latin typeface="Arial"/>
                <a:cs typeface="Arial"/>
              </a:rPr>
              <a:t> </a:t>
            </a:r>
            <a:r>
              <a:rPr dirty="0" sz="1350" spc="-100" b="1">
                <a:latin typeface="Arial"/>
                <a:cs typeface="Arial"/>
              </a:rPr>
              <a:t>volume</a:t>
            </a:r>
            <a:r>
              <a:rPr dirty="0" sz="1350" spc="-50" b="1">
                <a:latin typeface="Arial"/>
                <a:cs typeface="Arial"/>
              </a:rPr>
              <a:t> </a:t>
            </a:r>
            <a:r>
              <a:rPr dirty="0" sz="1350" spc="-125" b="1">
                <a:latin typeface="Arial"/>
                <a:cs typeface="Arial"/>
              </a:rPr>
              <a:t>disease</a:t>
            </a:r>
            <a:r>
              <a:rPr dirty="0" sz="1350" spc="-60" b="1">
                <a:latin typeface="Arial"/>
                <a:cs typeface="Arial"/>
              </a:rPr>
              <a:t> </a:t>
            </a:r>
            <a:r>
              <a:rPr dirty="0" sz="1350" spc="-80" b="1">
                <a:latin typeface="Arial"/>
                <a:cs typeface="Arial"/>
              </a:rPr>
              <a:t>or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-90" b="1">
                <a:latin typeface="Arial"/>
                <a:cs typeface="Arial"/>
              </a:rPr>
              <a:t>inadequate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-125" b="1">
                <a:latin typeface="Arial"/>
                <a:cs typeface="Arial"/>
              </a:rPr>
              <a:t>response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-25" b="1">
                <a:latin typeface="Arial"/>
                <a:cs typeface="Arial"/>
              </a:rPr>
              <a:t>to </a:t>
            </a:r>
            <a:r>
              <a:rPr dirty="0" sz="1350" spc="-55" b="1">
                <a:latin typeface="Arial"/>
                <a:cs typeface="Arial"/>
              </a:rPr>
              <a:t>initial </a:t>
            </a:r>
            <a:r>
              <a:rPr dirty="0" sz="1350" spc="-25" b="1">
                <a:latin typeface="Arial"/>
                <a:cs typeface="Arial"/>
              </a:rPr>
              <a:t>ADT/docetaxel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dirty="0" sz="1350" spc="-95" b="1">
                <a:latin typeface="Arial"/>
                <a:cs typeface="Arial"/>
              </a:rPr>
              <a:t>Treat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-65" b="1">
                <a:latin typeface="Arial"/>
                <a:cs typeface="Arial"/>
              </a:rPr>
              <a:t>until </a:t>
            </a:r>
            <a:r>
              <a:rPr dirty="0" sz="1350" spc="-30" b="1">
                <a:latin typeface="Arial"/>
                <a:cs typeface="Arial"/>
              </a:rPr>
              <a:t>progression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350" spc="-80">
                <a:latin typeface="Arial"/>
                <a:cs typeface="Arial"/>
              </a:rPr>
              <a:t>Treat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 spc="-35">
                <a:latin typeface="Arial"/>
                <a:cs typeface="Arial"/>
              </a:rPr>
              <a:t>primary </a:t>
            </a:r>
            <a:r>
              <a:rPr dirty="0" sz="1350" spc="-40">
                <a:latin typeface="Arial"/>
                <a:cs typeface="Arial"/>
              </a:rPr>
              <a:t>only</a:t>
            </a:r>
            <a:r>
              <a:rPr dirty="0" sz="1350" spc="-5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if</a:t>
            </a:r>
            <a:r>
              <a:rPr dirty="0" sz="1350" spc="-65">
                <a:latin typeface="Arial"/>
                <a:cs typeface="Arial"/>
              </a:rPr>
              <a:t> </a:t>
            </a:r>
            <a:r>
              <a:rPr dirty="0" sz="1350" spc="-10">
                <a:latin typeface="Arial"/>
                <a:cs typeface="Arial"/>
              </a:rPr>
              <a:t>symptomatic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96734" y="91377"/>
            <a:ext cx="95973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70" b="1">
                <a:solidFill>
                  <a:srgbClr val="C00000"/>
                </a:solidFill>
                <a:latin typeface="Arial"/>
                <a:cs typeface="Arial"/>
              </a:rPr>
              <a:t>Suggested</a:t>
            </a:r>
            <a:r>
              <a:rPr dirty="0" sz="36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150" b="1">
                <a:solidFill>
                  <a:srgbClr val="C00000"/>
                </a:solidFill>
                <a:latin typeface="Arial"/>
                <a:cs typeface="Arial"/>
              </a:rPr>
              <a:t>treatment </a:t>
            </a:r>
            <a:r>
              <a:rPr dirty="0" sz="3600" spc="-220" b="1">
                <a:solidFill>
                  <a:srgbClr val="C00000"/>
                </a:solidFill>
                <a:latin typeface="Arial"/>
                <a:cs typeface="Arial"/>
              </a:rPr>
              <a:t>algorithm</a:t>
            </a:r>
            <a:r>
              <a:rPr dirty="0" sz="3600" spc="-1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180" b="1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dirty="0" sz="3600" spc="-1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254" b="1">
                <a:solidFill>
                  <a:srgbClr val="C00000"/>
                </a:solidFill>
                <a:latin typeface="Arial"/>
                <a:cs typeface="Arial"/>
              </a:rPr>
              <a:t>men</a:t>
            </a:r>
            <a:r>
              <a:rPr dirty="0" sz="3600" spc="-1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130" b="1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dirty="0" sz="3600" spc="-1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585" b="1">
                <a:solidFill>
                  <a:srgbClr val="C00000"/>
                </a:solidFill>
                <a:latin typeface="Arial"/>
                <a:cs typeface="Arial"/>
              </a:rPr>
              <a:t>HSPC</a:t>
            </a:r>
            <a:endParaRPr sz="3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678942" y="1998319"/>
            <a:ext cx="3964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45">
                <a:latin typeface="Arial"/>
                <a:cs typeface="Arial"/>
              </a:rPr>
              <a:t>Ongoing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45">
                <a:latin typeface="Arial"/>
                <a:cs typeface="Arial"/>
              </a:rPr>
              <a:t>trials: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290">
                <a:latin typeface="Arial"/>
                <a:cs typeface="Arial"/>
              </a:rPr>
              <a:t>ENZARAD,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 spc="-375">
                <a:latin typeface="Arial"/>
                <a:cs typeface="Arial"/>
              </a:rPr>
              <a:t>ATLAS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092688" y="642562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814521" y="6369535"/>
            <a:ext cx="5140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Genetic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testing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recommended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all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men!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44249" y="5538345"/>
            <a:ext cx="473519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High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volume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=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presence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visceral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(i.e.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liver,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lung,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adrenal)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metastases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12700" marR="16129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≥4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bone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lesions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 ≥1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beyond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vertebral </a:t>
            </a:r>
            <a:r>
              <a:rPr dirty="0" sz="1800">
                <a:latin typeface="Arial"/>
                <a:cs typeface="Arial"/>
              </a:rPr>
              <a:t>bodies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pelvis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(CHAARTED,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NEJM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2015)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070"/>
            <a:ext cx="10102850" cy="13004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-225">
                <a:solidFill>
                  <a:srgbClr val="C00000"/>
                </a:solidFill>
              </a:rPr>
              <a:t>Principles</a:t>
            </a:r>
            <a:r>
              <a:rPr dirty="0" spc="-229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of</a:t>
            </a:r>
            <a:r>
              <a:rPr dirty="0" spc="-210">
                <a:solidFill>
                  <a:srgbClr val="C00000"/>
                </a:solidFill>
              </a:rPr>
              <a:t> </a:t>
            </a:r>
            <a:r>
              <a:rPr dirty="0" spc="-204">
                <a:solidFill>
                  <a:srgbClr val="C00000"/>
                </a:solidFill>
              </a:rPr>
              <a:t>Hormonal</a:t>
            </a:r>
            <a:r>
              <a:rPr dirty="0" spc="-225">
                <a:solidFill>
                  <a:srgbClr val="C00000"/>
                </a:solidFill>
              </a:rPr>
              <a:t> </a:t>
            </a:r>
            <a:r>
              <a:rPr dirty="0" spc="-275">
                <a:solidFill>
                  <a:srgbClr val="C00000"/>
                </a:solidFill>
              </a:rPr>
              <a:t>Therapy</a:t>
            </a:r>
            <a:r>
              <a:rPr dirty="0" spc="-250">
                <a:solidFill>
                  <a:srgbClr val="C00000"/>
                </a:solidFill>
              </a:rPr>
              <a:t> </a:t>
            </a:r>
            <a:r>
              <a:rPr dirty="0" spc="-290">
                <a:solidFill>
                  <a:srgbClr val="C00000"/>
                </a:solidFill>
              </a:rPr>
              <a:t>For</a:t>
            </a:r>
            <a:r>
              <a:rPr dirty="0" spc="-220">
                <a:solidFill>
                  <a:srgbClr val="C00000"/>
                </a:solidFill>
              </a:rPr>
              <a:t> </a:t>
            </a:r>
            <a:r>
              <a:rPr dirty="0" spc="-305">
                <a:solidFill>
                  <a:srgbClr val="C00000"/>
                </a:solidFill>
              </a:rPr>
              <a:t>Localized </a:t>
            </a:r>
            <a:r>
              <a:rPr dirty="0" spc="-800">
                <a:solidFill>
                  <a:srgbClr val="C00000"/>
                </a:solidFill>
              </a:rPr>
              <a:t>PC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69191" y="1742969"/>
            <a:ext cx="6115050" cy="365125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40665" marR="38100" indent="-228600">
              <a:lnSpc>
                <a:spcPts val="1939"/>
              </a:lnSpc>
              <a:spcBef>
                <a:spcPts val="345"/>
              </a:spcBef>
              <a:buChar char="•"/>
              <a:tabLst>
                <a:tab pos="240665" algn="l"/>
              </a:tabLst>
            </a:pPr>
            <a:r>
              <a:rPr dirty="0" sz="1800" spc="-80">
                <a:latin typeface="Arial"/>
                <a:cs typeface="Arial"/>
              </a:rPr>
              <a:t>4-</a:t>
            </a:r>
            <a:r>
              <a:rPr dirty="0" sz="1800" spc="-100">
                <a:latin typeface="Arial"/>
                <a:cs typeface="Arial"/>
              </a:rPr>
              <a:t>6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months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20">
                <a:latin typeface="Arial"/>
                <a:cs typeface="Arial"/>
              </a:rPr>
              <a:t>ADT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preferred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for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intermediate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risk </a:t>
            </a:r>
            <a:r>
              <a:rPr dirty="0" sz="1800" spc="-320">
                <a:latin typeface="Arial"/>
                <a:cs typeface="Arial"/>
              </a:rPr>
              <a:t>PC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with </a:t>
            </a:r>
            <a:r>
              <a:rPr dirty="0" sz="1800" spc="-45">
                <a:latin typeface="Arial"/>
                <a:cs typeface="Arial"/>
              </a:rPr>
              <a:t>radiation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(prior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to,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0">
                <a:latin typeface="Arial"/>
                <a:cs typeface="Arial"/>
              </a:rPr>
              <a:t>during,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post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IMRT),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especially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men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few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70">
                <a:latin typeface="Arial"/>
                <a:cs typeface="Arial"/>
              </a:rPr>
              <a:t>CV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comorbidities</a:t>
            </a:r>
            <a:endParaRPr sz="1800">
              <a:latin typeface="Arial"/>
              <a:cs typeface="Arial"/>
            </a:endParaRPr>
          </a:p>
          <a:p>
            <a:pPr marL="240665" marR="5080" indent="-228600">
              <a:lnSpc>
                <a:spcPts val="1939"/>
              </a:lnSpc>
              <a:spcBef>
                <a:spcPts val="1019"/>
              </a:spcBef>
              <a:buChar char="•"/>
              <a:tabLst>
                <a:tab pos="240665" algn="l"/>
              </a:tabLst>
            </a:pPr>
            <a:r>
              <a:rPr dirty="0" sz="1800" spc="-80">
                <a:latin typeface="Arial"/>
                <a:cs typeface="Arial"/>
              </a:rPr>
              <a:t>2-</a:t>
            </a:r>
            <a:r>
              <a:rPr dirty="0" sz="1800" spc="-100">
                <a:latin typeface="Arial"/>
                <a:cs typeface="Arial"/>
              </a:rPr>
              <a:t>3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years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20">
                <a:latin typeface="Arial"/>
                <a:cs typeface="Arial"/>
              </a:rPr>
              <a:t>ADT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preferred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high risk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men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treated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75">
                <a:latin typeface="Arial"/>
                <a:cs typeface="Arial"/>
              </a:rPr>
              <a:t>IMRT, </a:t>
            </a:r>
            <a:r>
              <a:rPr dirty="0" sz="1800" spc="-90">
                <a:latin typeface="Arial"/>
                <a:cs typeface="Arial"/>
              </a:rPr>
              <a:t>especially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in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men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few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no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70">
                <a:latin typeface="Arial"/>
                <a:cs typeface="Arial"/>
              </a:rPr>
              <a:t>CV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comorbidities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235">
                <a:latin typeface="Arial"/>
                <a:cs typeface="Arial"/>
              </a:rPr>
              <a:t>(RTOG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9202)</a:t>
            </a:r>
            <a:endParaRPr sz="1800">
              <a:latin typeface="Arial"/>
              <a:cs typeface="Arial"/>
            </a:endParaRPr>
          </a:p>
          <a:p>
            <a:pPr marL="241300" marR="292100" indent="-228600">
              <a:lnSpc>
                <a:spcPts val="1939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dirty="0" sz="1800" spc="-110">
                <a:latin typeface="Arial"/>
                <a:cs typeface="Arial"/>
              </a:rPr>
              <a:t>No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20">
                <a:latin typeface="Arial"/>
                <a:cs typeface="Arial"/>
              </a:rPr>
              <a:t>ADT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is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indicated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prior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surgery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or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adjuvant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surgery </a:t>
            </a:r>
            <a:r>
              <a:rPr dirty="0" sz="1800" spc="-90">
                <a:latin typeface="Arial"/>
                <a:cs typeface="Arial"/>
              </a:rPr>
              <a:t>except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men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node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positive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20">
                <a:latin typeface="Arial"/>
                <a:cs typeface="Arial"/>
              </a:rPr>
              <a:t>disease</a:t>
            </a:r>
            <a:r>
              <a:rPr dirty="0" sz="1800" spc="-95">
                <a:latin typeface="Arial"/>
                <a:cs typeface="Arial"/>
              </a:rPr>
              <a:t> (Messing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trial)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but </a:t>
            </a:r>
            <a:r>
              <a:rPr dirty="0" sz="1800" spc="-10">
                <a:latin typeface="Arial"/>
                <a:cs typeface="Arial"/>
              </a:rPr>
              <a:t>controversial</a:t>
            </a:r>
            <a:endParaRPr sz="1800">
              <a:latin typeface="Arial"/>
              <a:cs typeface="Arial"/>
            </a:endParaRPr>
          </a:p>
          <a:p>
            <a:pPr marL="241300" marR="139065" indent="-228600">
              <a:lnSpc>
                <a:spcPts val="1939"/>
              </a:lnSpc>
              <a:spcBef>
                <a:spcPts val="1010"/>
              </a:spcBef>
              <a:buChar char="•"/>
              <a:tabLst>
                <a:tab pos="241300" algn="l"/>
              </a:tabLst>
            </a:pPr>
            <a:r>
              <a:rPr dirty="0" sz="1800" spc="-110">
                <a:latin typeface="Arial"/>
                <a:cs typeface="Arial"/>
              </a:rPr>
              <a:t>No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data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220">
                <a:latin typeface="Arial"/>
                <a:cs typeface="Arial"/>
              </a:rPr>
              <a:t>ADT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75">
                <a:latin typeface="Arial"/>
                <a:cs typeface="Arial"/>
              </a:rPr>
              <a:t> brachytherapy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or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in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30">
                <a:latin typeface="Arial"/>
                <a:cs typeface="Arial"/>
              </a:rPr>
              <a:t>salvage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85">
                <a:latin typeface="Arial"/>
                <a:cs typeface="Arial"/>
              </a:rPr>
              <a:t>XRT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setting </a:t>
            </a:r>
            <a:r>
              <a:rPr dirty="0" sz="1800" spc="-80">
                <a:latin typeface="Arial"/>
                <a:cs typeface="Arial"/>
              </a:rPr>
              <a:t>(ongoing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studies)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65"/>
              </a:spcBef>
              <a:buChar char="•"/>
              <a:tabLst>
                <a:tab pos="240665" algn="l"/>
              </a:tabLst>
            </a:pPr>
            <a:r>
              <a:rPr dirty="0" sz="1800" spc="-114">
                <a:latin typeface="Arial"/>
                <a:cs typeface="Arial"/>
              </a:rPr>
              <a:t>Discussion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risks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benefits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is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essential!</a:t>
            </a:r>
            <a:endParaRPr sz="1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Char char="•"/>
              <a:tabLst>
                <a:tab pos="240665" algn="l"/>
              </a:tabLst>
            </a:pPr>
            <a:r>
              <a:rPr dirty="0" sz="1800" spc="-110">
                <a:latin typeface="Arial"/>
                <a:cs typeface="Arial"/>
              </a:rPr>
              <a:t>Pelvic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radiation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benefits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0">
                <a:latin typeface="Arial"/>
                <a:cs typeface="Arial"/>
              </a:rPr>
              <a:t>are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uncertain </a:t>
            </a:r>
            <a:r>
              <a:rPr dirty="0" sz="1800" spc="-80">
                <a:latin typeface="Arial"/>
                <a:cs typeface="Arial"/>
              </a:rPr>
              <a:t>(ongoing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phase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3)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6503" y="1797852"/>
            <a:ext cx="3046588" cy="248887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1398" y="4370110"/>
            <a:ext cx="2968490" cy="242420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498115" y="6503813"/>
            <a:ext cx="2106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D’Amico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JAMA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2008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388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</a:pPr>
            <a:r>
              <a:rPr dirty="0" spc="-340"/>
              <a:t>Long</a:t>
            </a:r>
            <a:r>
              <a:rPr dirty="0" spc="-225"/>
              <a:t> </a:t>
            </a:r>
            <a:r>
              <a:rPr dirty="0" spc="-75"/>
              <a:t>term</a:t>
            </a:r>
            <a:r>
              <a:rPr dirty="0" spc="-240"/>
              <a:t> </a:t>
            </a:r>
            <a:r>
              <a:rPr dirty="0" spc="-530"/>
              <a:t>ADT</a:t>
            </a:r>
            <a:r>
              <a:rPr dirty="0" spc="-225"/>
              <a:t> </a:t>
            </a:r>
            <a:r>
              <a:rPr dirty="0" spc="-40"/>
              <a:t>for</a:t>
            </a:r>
            <a:r>
              <a:rPr dirty="0" spc="-220"/>
              <a:t> </a:t>
            </a:r>
            <a:r>
              <a:rPr dirty="0" spc="-265"/>
              <a:t>High</a:t>
            </a:r>
            <a:r>
              <a:rPr dirty="0" spc="-215"/>
              <a:t> </a:t>
            </a:r>
            <a:r>
              <a:rPr dirty="0" spc="-195"/>
              <a:t>risk</a:t>
            </a:r>
            <a:r>
              <a:rPr dirty="0" spc="-245"/>
              <a:t> </a:t>
            </a:r>
            <a:r>
              <a:rPr dirty="0" spc="-295"/>
              <a:t>Localized</a:t>
            </a:r>
            <a:r>
              <a:rPr dirty="0" spc="-195"/>
              <a:t> </a:t>
            </a:r>
            <a:r>
              <a:rPr dirty="0" spc="-795"/>
              <a:t>PC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14855" y="2581655"/>
            <a:ext cx="9065260" cy="3686810"/>
            <a:chOff x="1514855" y="2581655"/>
            <a:chExt cx="9065260" cy="36868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6138" y="2598271"/>
              <a:ext cx="4865614" cy="361597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34227" y="2586227"/>
              <a:ext cx="4940935" cy="3677920"/>
            </a:xfrm>
            <a:custGeom>
              <a:avLst/>
              <a:gdLst/>
              <a:ahLst/>
              <a:cxnLst/>
              <a:rect l="l" t="t" r="r" b="b"/>
              <a:pathLst>
                <a:path w="4940934" h="3677920">
                  <a:moveTo>
                    <a:pt x="0" y="0"/>
                  </a:moveTo>
                  <a:lnTo>
                    <a:pt x="4940808" y="0"/>
                  </a:lnTo>
                  <a:lnTo>
                    <a:pt x="4940808" y="3677412"/>
                  </a:lnTo>
                  <a:lnTo>
                    <a:pt x="0" y="367741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2154" y="2605668"/>
              <a:ext cx="4012059" cy="359812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519427" y="2586227"/>
              <a:ext cx="4124325" cy="3667125"/>
            </a:xfrm>
            <a:custGeom>
              <a:avLst/>
              <a:gdLst/>
              <a:ahLst/>
              <a:cxnLst/>
              <a:rect l="l" t="t" r="r" b="b"/>
              <a:pathLst>
                <a:path w="4124325" h="3667125">
                  <a:moveTo>
                    <a:pt x="0" y="0"/>
                  </a:moveTo>
                  <a:lnTo>
                    <a:pt x="4123944" y="0"/>
                  </a:lnTo>
                  <a:lnTo>
                    <a:pt x="4123944" y="3666744"/>
                  </a:lnTo>
                  <a:lnTo>
                    <a:pt x="0" y="36667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755139" y="1563382"/>
            <a:ext cx="27279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40">
                <a:latin typeface="Arial"/>
                <a:cs typeface="Arial"/>
              </a:rPr>
              <a:t>All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45">
                <a:latin typeface="Arial"/>
                <a:cs typeface="Arial"/>
              </a:rPr>
              <a:t>patients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in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220">
                <a:latin typeface="Arial"/>
                <a:cs typeface="Arial"/>
              </a:rPr>
              <a:t>RTOG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9202: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80">
                <a:latin typeface="Arial"/>
                <a:cs typeface="Arial"/>
              </a:rPr>
              <a:t>10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80">
                <a:latin typeface="Arial"/>
                <a:cs typeface="Arial"/>
              </a:rPr>
              <a:t>yrs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f/u,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n=1554,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50">
                <a:latin typeface="Arial"/>
                <a:cs typeface="Arial"/>
              </a:rPr>
              <a:t>included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pelvic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30">
                <a:latin typeface="Arial"/>
                <a:cs typeface="Arial"/>
              </a:rPr>
              <a:t>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55139" y="1990251"/>
            <a:ext cx="341820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15">
                <a:latin typeface="Arial"/>
                <a:cs typeface="Arial"/>
              </a:rPr>
              <a:t>STADT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(4</a:t>
            </a:r>
            <a:r>
              <a:rPr dirty="0" sz="1400" spc="-55">
                <a:latin typeface="Arial"/>
                <a:cs typeface="Arial"/>
              </a:rPr>
              <a:t> mo)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vs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215">
                <a:latin typeface="Arial"/>
                <a:cs typeface="Arial"/>
              </a:rPr>
              <a:t>LTADT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(28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mo)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60">
                <a:latin typeface="Arial"/>
                <a:cs typeface="Arial"/>
              </a:rPr>
              <a:t>Improved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200">
                <a:latin typeface="Arial"/>
                <a:cs typeface="Arial"/>
              </a:rPr>
              <a:t>DSS,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220">
                <a:latin typeface="Arial"/>
                <a:cs typeface="Arial"/>
              </a:rPr>
              <a:t>PSA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70">
                <a:latin typeface="Arial"/>
                <a:cs typeface="Arial"/>
              </a:rPr>
              <a:t>relapse,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45">
                <a:latin typeface="Arial"/>
                <a:cs typeface="Arial"/>
              </a:rPr>
              <a:t>MFS,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no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 spc="-245">
                <a:latin typeface="Arial"/>
                <a:cs typeface="Arial"/>
              </a:rPr>
              <a:t>OS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benefit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55139" y="6418579"/>
            <a:ext cx="28930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latin typeface="Arial"/>
                <a:cs typeface="Arial"/>
              </a:rPr>
              <a:t>Eligibility: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T2c-</a:t>
            </a:r>
            <a:r>
              <a:rPr dirty="0" sz="1800" spc="-130">
                <a:latin typeface="Arial"/>
                <a:cs typeface="Arial"/>
              </a:rPr>
              <a:t>T4,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N0,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160">
                <a:latin typeface="Arial"/>
                <a:cs typeface="Arial"/>
              </a:rPr>
              <a:t>PSA&lt;150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012129" y="1819833"/>
            <a:ext cx="34385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latin typeface="Arial"/>
                <a:cs typeface="Arial"/>
              </a:rPr>
              <a:t>Gleason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80">
                <a:latin typeface="Arial"/>
                <a:cs typeface="Arial"/>
              </a:rPr>
              <a:t>8-</a:t>
            </a:r>
            <a:r>
              <a:rPr dirty="0" sz="1800" spc="-100">
                <a:latin typeface="Arial"/>
                <a:cs typeface="Arial"/>
              </a:rPr>
              <a:t>10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n=361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70">
                <a:latin typeface="Arial"/>
                <a:cs typeface="Arial"/>
              </a:rPr>
              <a:t>Improved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20">
                <a:latin typeface="Arial"/>
                <a:cs typeface="Arial"/>
              </a:rPr>
              <a:t>OS,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85">
                <a:latin typeface="Arial"/>
                <a:cs typeface="Arial"/>
              </a:rPr>
              <a:t>MFS,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285">
                <a:latin typeface="Arial"/>
                <a:cs typeface="Arial"/>
              </a:rPr>
              <a:t>PSA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254">
                <a:latin typeface="Arial"/>
                <a:cs typeface="Arial"/>
              </a:rPr>
              <a:t>PFS,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350">
                <a:latin typeface="Arial"/>
                <a:cs typeface="Arial"/>
              </a:rPr>
              <a:t>DSS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17892" y="6418579"/>
            <a:ext cx="2284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Horwitz</a:t>
            </a:r>
            <a:r>
              <a:rPr dirty="0" sz="1800" spc="-75">
                <a:latin typeface="Arial"/>
                <a:cs typeface="Arial"/>
              </a:rPr>
              <a:t> </a:t>
            </a:r>
            <a:r>
              <a:rPr dirty="0" sz="1800" spc="-325">
                <a:latin typeface="Arial"/>
                <a:cs typeface="Arial"/>
              </a:rPr>
              <a:t>E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305">
                <a:latin typeface="Arial"/>
                <a:cs typeface="Arial"/>
              </a:rPr>
              <a:t>JCO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2008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501618"/>
            <a:ext cx="10184765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70"/>
              <a:t>4</a:t>
            </a:r>
            <a:r>
              <a:rPr dirty="0" sz="3200" spc="-155"/>
              <a:t> </a:t>
            </a:r>
            <a:r>
              <a:rPr dirty="0" sz="3200" spc="-135"/>
              <a:t>months</a:t>
            </a:r>
            <a:r>
              <a:rPr dirty="0" sz="3200" spc="-170"/>
              <a:t> </a:t>
            </a:r>
            <a:r>
              <a:rPr dirty="0" sz="3200"/>
              <a:t>of</a:t>
            </a:r>
            <a:r>
              <a:rPr dirty="0" sz="3200" spc="-130"/>
              <a:t> </a:t>
            </a:r>
            <a:r>
              <a:rPr dirty="0" sz="3200" spc="-395"/>
              <a:t>ADT</a:t>
            </a:r>
            <a:r>
              <a:rPr dirty="0" sz="3200" spc="-160"/>
              <a:t> </a:t>
            </a:r>
            <a:r>
              <a:rPr dirty="0" sz="3200" spc="-10"/>
              <a:t>with</a:t>
            </a:r>
            <a:r>
              <a:rPr dirty="0" sz="3200" spc="-175"/>
              <a:t> </a:t>
            </a:r>
            <a:r>
              <a:rPr dirty="0" sz="3200" spc="-295"/>
              <a:t>IMRT</a:t>
            </a:r>
            <a:r>
              <a:rPr dirty="0" sz="3200" spc="-150"/>
              <a:t> </a:t>
            </a:r>
            <a:r>
              <a:rPr dirty="0" sz="3200" spc="-235"/>
              <a:t>may</a:t>
            </a:r>
            <a:r>
              <a:rPr dirty="0" sz="3200" spc="-155"/>
              <a:t> </a:t>
            </a:r>
            <a:r>
              <a:rPr dirty="0" sz="3200" spc="-175"/>
              <a:t>be</a:t>
            </a:r>
            <a:r>
              <a:rPr dirty="0" sz="3200" spc="-160"/>
              <a:t> </a:t>
            </a:r>
            <a:r>
              <a:rPr dirty="0" sz="3200" spc="-125"/>
              <a:t>Sufficient</a:t>
            </a:r>
            <a:r>
              <a:rPr dirty="0" sz="3200" spc="-145"/>
              <a:t> </a:t>
            </a:r>
            <a:r>
              <a:rPr dirty="0" sz="3200" spc="-30"/>
              <a:t>for</a:t>
            </a:r>
            <a:r>
              <a:rPr dirty="0" sz="3200" spc="-160"/>
              <a:t> </a:t>
            </a:r>
            <a:r>
              <a:rPr dirty="0" sz="3200" spc="-70"/>
              <a:t>Intermediate </a:t>
            </a:r>
            <a:r>
              <a:rPr dirty="0" sz="3200" spc="-295"/>
              <a:t>Risk</a:t>
            </a:r>
            <a:r>
              <a:rPr dirty="0" sz="3200" spc="-155"/>
              <a:t> </a:t>
            </a:r>
            <a:r>
              <a:rPr dirty="0" sz="3200" spc="-580"/>
              <a:t>PC</a:t>
            </a:r>
            <a:endParaRPr sz="3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5550" y="2326079"/>
            <a:ext cx="4105274" cy="339535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61373" y="2236725"/>
            <a:ext cx="550989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RTOG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9910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randomized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1579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 int.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risk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PC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8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28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weeks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ADT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IMRT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(given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pre-</a:t>
            </a:r>
            <a:r>
              <a:rPr dirty="0" sz="1800" spc="-25">
                <a:latin typeface="Arial"/>
                <a:cs typeface="Arial"/>
              </a:rPr>
              <a:t>XRT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8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weeks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concurrent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radiation)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algn="just" marL="299085" marR="9779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No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differences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seen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longer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duration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ADT</a:t>
            </a:r>
            <a:r>
              <a:rPr dirty="0" sz="1800" spc="-6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in </a:t>
            </a:r>
            <a:r>
              <a:rPr dirty="0" sz="1800">
                <a:latin typeface="Arial"/>
                <a:cs typeface="Arial"/>
              </a:rPr>
              <a:t>overall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survival,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PC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specific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survival,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metastasis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>
                <a:latin typeface="Arial"/>
                <a:cs typeface="Arial"/>
              </a:rPr>
              <a:t>PSA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recurrence</a:t>
            </a:r>
            <a:r>
              <a:rPr dirty="0" sz="1800" spc="-20">
                <a:latin typeface="Arial"/>
                <a:cs typeface="Arial"/>
              </a:rPr>
              <a:t> rates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Arial"/>
              <a:cs typeface="Arial"/>
            </a:endParaRPr>
          </a:p>
          <a:p>
            <a:pPr marL="299085" marR="322580" indent="-287020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dirty="0" sz="1800">
                <a:latin typeface="Arial"/>
                <a:cs typeface="Arial"/>
              </a:rPr>
              <a:t>Suggests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16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weeks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ADT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sufficient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these patients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31947" y="6427649"/>
            <a:ext cx="2980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Pisansky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TM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al,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JCO </a:t>
            </a:r>
            <a:r>
              <a:rPr dirty="0" sz="1800" spc="-20">
                <a:latin typeface="Arial"/>
                <a:cs typeface="Arial"/>
              </a:rPr>
              <a:t>2014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388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</a:pPr>
            <a:r>
              <a:rPr dirty="0" spc="-130"/>
              <a:t>Outline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744345"/>
            <a:ext cx="10399395" cy="43529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665" indent="-227965">
              <a:lnSpc>
                <a:spcPts val="3765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-330" b="1">
                <a:latin typeface="Arial"/>
                <a:cs typeface="Arial"/>
              </a:rPr>
              <a:t>Changing</a:t>
            </a:r>
            <a:r>
              <a:rPr dirty="0" sz="3200" spc="-185" b="1">
                <a:latin typeface="Arial"/>
                <a:cs typeface="Arial"/>
              </a:rPr>
              <a:t> </a:t>
            </a:r>
            <a:r>
              <a:rPr dirty="0" sz="3200" spc="-275" b="1">
                <a:latin typeface="Arial"/>
                <a:cs typeface="Arial"/>
              </a:rPr>
              <a:t>landscape</a:t>
            </a:r>
            <a:r>
              <a:rPr dirty="0" sz="3200" spc="-19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of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spc="-270" b="1">
                <a:latin typeface="Arial"/>
                <a:cs typeface="Arial"/>
              </a:rPr>
              <a:t>advanced</a:t>
            </a:r>
            <a:r>
              <a:rPr dirty="0" sz="3200" spc="-180" b="1">
                <a:latin typeface="Arial"/>
                <a:cs typeface="Arial"/>
              </a:rPr>
              <a:t> </a:t>
            </a:r>
            <a:r>
              <a:rPr dirty="0" sz="3200" spc="-204" b="1">
                <a:latin typeface="Arial"/>
                <a:cs typeface="Arial"/>
              </a:rPr>
              <a:t>prostate</a:t>
            </a:r>
            <a:r>
              <a:rPr dirty="0" sz="3200" spc="-180" b="1">
                <a:latin typeface="Arial"/>
                <a:cs typeface="Arial"/>
              </a:rPr>
              <a:t> </a:t>
            </a:r>
            <a:r>
              <a:rPr dirty="0" sz="3200" spc="-285" b="1">
                <a:latin typeface="Arial"/>
                <a:cs typeface="Arial"/>
              </a:rPr>
              <a:t>cancer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100" b="1">
                <a:latin typeface="Arial"/>
                <a:cs typeface="Arial"/>
              </a:rPr>
              <a:t>treatments</a:t>
            </a:r>
            <a:endParaRPr sz="3200">
              <a:latin typeface="Arial"/>
              <a:cs typeface="Arial"/>
            </a:endParaRPr>
          </a:p>
          <a:p>
            <a:pPr lvl="1" marL="697865" marR="183515" indent="-228600">
              <a:lnSpc>
                <a:spcPct val="80000"/>
              </a:lnSpc>
              <a:spcBef>
                <a:spcPts val="595"/>
              </a:spcBef>
              <a:buChar char="•"/>
              <a:tabLst>
                <a:tab pos="697865" algn="l"/>
              </a:tabLst>
            </a:pPr>
            <a:r>
              <a:rPr dirty="0" sz="2800" spc="-130">
                <a:latin typeface="Arial"/>
                <a:cs typeface="Arial"/>
              </a:rPr>
              <a:t>Earlier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200">
                <a:latin typeface="Arial"/>
                <a:cs typeface="Arial"/>
              </a:rPr>
              <a:t>use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potent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85">
                <a:latin typeface="Arial"/>
                <a:cs typeface="Arial"/>
              </a:rPr>
              <a:t>AR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inhibitors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30">
                <a:latin typeface="Arial"/>
                <a:cs typeface="Arial"/>
              </a:rPr>
              <a:t>in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non-</a:t>
            </a:r>
            <a:r>
              <a:rPr dirty="0" sz="2800" spc="-100">
                <a:latin typeface="Arial"/>
                <a:cs typeface="Arial"/>
              </a:rPr>
              <a:t>metastatic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and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hormone </a:t>
            </a:r>
            <a:r>
              <a:rPr dirty="0" sz="2800" spc="-120">
                <a:latin typeface="Arial"/>
                <a:cs typeface="Arial"/>
              </a:rPr>
              <a:t>sensitive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settings</a:t>
            </a:r>
            <a:endParaRPr sz="2800">
              <a:latin typeface="Arial"/>
              <a:cs typeface="Arial"/>
            </a:endParaRPr>
          </a:p>
          <a:p>
            <a:pPr lvl="1" marL="698500" marR="1019175" indent="-228600">
              <a:lnSpc>
                <a:spcPct val="80000"/>
              </a:lnSpc>
              <a:spcBef>
                <a:spcPts val="490"/>
              </a:spcBef>
              <a:buChar char="•"/>
              <a:tabLst>
                <a:tab pos="698500" algn="l"/>
              </a:tabLst>
            </a:pPr>
            <a:r>
              <a:rPr dirty="0" sz="2800" spc="-160">
                <a:latin typeface="Arial"/>
                <a:cs typeface="Arial"/>
              </a:rPr>
              <a:t>New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biomarkers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emerging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</a:t>
            </a:r>
            <a:r>
              <a:rPr dirty="0" sz="2800" spc="-130">
                <a:latin typeface="Arial"/>
                <a:cs typeface="Arial"/>
              </a:rPr>
              <a:t> guide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40">
                <a:latin typeface="Arial"/>
                <a:cs typeface="Arial"/>
              </a:rPr>
              <a:t>need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for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and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60">
                <a:latin typeface="Arial"/>
                <a:cs typeface="Arial"/>
              </a:rPr>
              <a:t>duration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of </a:t>
            </a:r>
            <a:r>
              <a:rPr dirty="0" sz="2800" spc="-85">
                <a:latin typeface="Arial"/>
                <a:cs typeface="Arial"/>
              </a:rPr>
              <a:t>hormonal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therapy </a:t>
            </a:r>
            <a:r>
              <a:rPr dirty="0" sz="2800" spc="-45">
                <a:latin typeface="Arial"/>
                <a:cs typeface="Arial"/>
              </a:rPr>
              <a:t>in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localized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00">
                <a:latin typeface="Arial"/>
                <a:cs typeface="Arial"/>
              </a:rPr>
              <a:t>prostate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cancer</a:t>
            </a:r>
            <a:endParaRPr sz="2800">
              <a:latin typeface="Arial"/>
              <a:cs typeface="Arial"/>
            </a:endParaRPr>
          </a:p>
          <a:p>
            <a:pPr lvl="1" marL="697865" indent="-227965">
              <a:lnSpc>
                <a:spcPts val="3195"/>
              </a:lnSpc>
              <a:buChar char="•"/>
              <a:tabLst>
                <a:tab pos="697865" algn="l"/>
              </a:tabLst>
            </a:pPr>
            <a:r>
              <a:rPr dirty="0" sz="2800" spc="-135">
                <a:latin typeface="Arial"/>
                <a:cs typeface="Arial"/>
              </a:rPr>
              <a:t>Higher</a:t>
            </a:r>
            <a:r>
              <a:rPr dirty="0" sz="2800" spc="-10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cure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30">
                <a:latin typeface="Arial"/>
                <a:cs typeface="Arial"/>
              </a:rPr>
              <a:t>rates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05">
                <a:latin typeface="Arial"/>
                <a:cs typeface="Arial"/>
              </a:rPr>
              <a:t>when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25">
                <a:latin typeface="Arial"/>
                <a:cs typeface="Arial"/>
              </a:rPr>
              <a:t>combined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radiation</a:t>
            </a:r>
            <a:endParaRPr sz="28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-290" b="1">
                <a:latin typeface="Arial"/>
                <a:cs typeface="Arial"/>
              </a:rPr>
              <a:t>Side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215" b="1">
                <a:latin typeface="Arial"/>
                <a:cs typeface="Arial"/>
              </a:rPr>
              <a:t>effects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of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370" b="1">
                <a:latin typeface="Arial"/>
                <a:cs typeface="Arial"/>
              </a:rPr>
              <a:t>ADT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250" b="1">
                <a:latin typeface="Arial"/>
                <a:cs typeface="Arial"/>
              </a:rPr>
              <a:t>and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145" b="1">
                <a:latin typeface="Arial"/>
                <a:cs typeface="Arial"/>
              </a:rPr>
              <a:t>potent</a:t>
            </a:r>
            <a:r>
              <a:rPr dirty="0" sz="3200" spc="-175" b="1">
                <a:latin typeface="Arial"/>
                <a:cs typeface="Arial"/>
              </a:rPr>
              <a:t> </a:t>
            </a:r>
            <a:r>
              <a:rPr dirty="0" sz="3200" spc="-440" b="1">
                <a:latin typeface="Arial"/>
                <a:cs typeface="Arial"/>
              </a:rPr>
              <a:t>AR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155" b="1">
                <a:latin typeface="Arial"/>
                <a:cs typeface="Arial"/>
              </a:rPr>
              <a:t>inhibitor</a:t>
            </a:r>
            <a:r>
              <a:rPr dirty="0" sz="3200" spc="-180" b="1">
                <a:latin typeface="Arial"/>
                <a:cs typeface="Arial"/>
              </a:rPr>
              <a:t> </a:t>
            </a:r>
            <a:r>
              <a:rPr dirty="0" sz="3200" spc="-335" b="1">
                <a:latin typeface="Arial"/>
                <a:cs typeface="Arial"/>
              </a:rPr>
              <a:t>use</a:t>
            </a:r>
            <a:endParaRPr sz="32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3200" spc="-229" b="1">
                <a:latin typeface="Arial"/>
                <a:cs typeface="Arial"/>
              </a:rPr>
              <a:t>Managing</a:t>
            </a:r>
            <a:r>
              <a:rPr dirty="0" sz="3200" spc="-180" b="1">
                <a:latin typeface="Arial"/>
                <a:cs typeface="Arial"/>
              </a:rPr>
              <a:t> </a:t>
            </a:r>
            <a:r>
              <a:rPr dirty="0" sz="3200" spc="-265" b="1">
                <a:latin typeface="Arial"/>
                <a:cs typeface="Arial"/>
              </a:rPr>
              <a:t>side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220" b="1">
                <a:latin typeface="Arial"/>
                <a:cs typeface="Arial"/>
              </a:rPr>
              <a:t>effects: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spc="-210" b="1">
                <a:latin typeface="Arial"/>
                <a:cs typeface="Arial"/>
              </a:rPr>
              <a:t>importance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of</a:t>
            </a:r>
            <a:r>
              <a:rPr dirty="0" sz="3200" spc="-120" b="1">
                <a:latin typeface="Arial"/>
                <a:cs typeface="Arial"/>
              </a:rPr>
              <a:t> </a:t>
            </a:r>
            <a:r>
              <a:rPr dirty="0" sz="3200" spc="-265" b="1">
                <a:latin typeface="Arial"/>
                <a:cs typeface="Arial"/>
              </a:rPr>
              <a:t>survivorship</a:t>
            </a:r>
            <a:endParaRPr sz="3200">
              <a:latin typeface="Arial"/>
              <a:cs typeface="Arial"/>
            </a:endParaRPr>
          </a:p>
          <a:p>
            <a:pPr marL="241300" marR="1133475" indent="-228600">
              <a:lnSpc>
                <a:spcPts val="307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290" b="1">
                <a:latin typeface="Arial"/>
                <a:cs typeface="Arial"/>
              </a:rPr>
              <a:t>Balancing</a:t>
            </a:r>
            <a:r>
              <a:rPr dirty="0" sz="3200" spc="-19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net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305" b="1">
                <a:latin typeface="Arial"/>
                <a:cs typeface="Arial"/>
              </a:rPr>
              <a:t>risks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250" b="1">
                <a:latin typeface="Arial"/>
                <a:cs typeface="Arial"/>
              </a:rPr>
              <a:t>and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195" b="1">
                <a:latin typeface="Arial"/>
                <a:cs typeface="Arial"/>
              </a:rPr>
              <a:t>benefits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120" b="1">
                <a:latin typeface="Arial"/>
                <a:cs typeface="Arial"/>
              </a:rPr>
              <a:t>to</a:t>
            </a:r>
            <a:r>
              <a:rPr dirty="0" sz="3200" spc="-130" b="1">
                <a:latin typeface="Arial"/>
                <a:cs typeface="Arial"/>
              </a:rPr>
              <a:t> </a:t>
            </a:r>
            <a:r>
              <a:rPr dirty="0" sz="3200" spc="-254" b="1">
                <a:latin typeface="Arial"/>
                <a:cs typeface="Arial"/>
              </a:rPr>
              <a:t>make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200" b="1">
                <a:latin typeface="Arial"/>
                <a:cs typeface="Arial"/>
              </a:rPr>
              <a:t>personalized </a:t>
            </a:r>
            <a:r>
              <a:rPr dirty="0" sz="3200" spc="-300" b="1">
                <a:latin typeface="Arial"/>
                <a:cs typeface="Arial"/>
              </a:rPr>
              <a:t>decisions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388" rIns="0" bIns="0" rtlCol="0" vert="horz">
            <a:spAutoFit/>
          </a:bodyPr>
          <a:lstStyle/>
          <a:p>
            <a:pPr marL="292735">
              <a:lnSpc>
                <a:spcPct val="100000"/>
              </a:lnSpc>
              <a:spcBef>
                <a:spcPts val="105"/>
              </a:spcBef>
            </a:pPr>
            <a:r>
              <a:rPr dirty="0" spc="-290"/>
              <a:t>Emerging</a:t>
            </a:r>
            <a:r>
              <a:rPr dirty="0" spc="-210"/>
              <a:t> </a:t>
            </a:r>
            <a:r>
              <a:rPr dirty="0" spc="-320"/>
              <a:t>areas</a:t>
            </a:r>
            <a:r>
              <a:rPr dirty="0" spc="-215"/>
              <a:t> </a:t>
            </a:r>
            <a:r>
              <a:rPr dirty="0" spc="-90"/>
              <a:t>in</a:t>
            </a:r>
            <a:r>
              <a:rPr dirty="0" spc="-180"/>
              <a:t> </a:t>
            </a:r>
            <a:r>
              <a:rPr dirty="0" spc="-235"/>
              <a:t>localized</a:t>
            </a:r>
            <a:r>
              <a:rPr dirty="0" spc="-155"/>
              <a:t> </a:t>
            </a:r>
            <a:r>
              <a:rPr dirty="0" spc="-805"/>
              <a:t>PC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64540" y="1576853"/>
            <a:ext cx="4897120" cy="10496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527685" marR="5080" indent="-515620">
              <a:lnSpc>
                <a:spcPts val="2590"/>
              </a:lnSpc>
              <a:spcBef>
                <a:spcPts val="425"/>
              </a:spcBef>
              <a:tabLst>
                <a:tab pos="527685" algn="l"/>
              </a:tabLst>
            </a:pPr>
            <a:r>
              <a:rPr dirty="0" sz="2400" spc="-25">
                <a:latin typeface="Arial"/>
                <a:cs typeface="Arial"/>
              </a:rPr>
              <a:t>1.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95">
                <a:latin typeface="Arial"/>
                <a:cs typeface="Arial"/>
              </a:rPr>
              <a:t>Improved </a:t>
            </a:r>
            <a:r>
              <a:rPr dirty="0" sz="2400" spc="-100">
                <a:latin typeface="Arial"/>
                <a:cs typeface="Arial"/>
              </a:rPr>
              <a:t>survival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in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high/very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high </a:t>
            </a:r>
            <a:r>
              <a:rPr dirty="0" sz="2400" spc="-95">
                <a:latin typeface="Arial"/>
                <a:cs typeface="Arial"/>
              </a:rPr>
              <a:t>risk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114">
                <a:latin typeface="Arial"/>
                <a:cs typeface="Arial"/>
              </a:rPr>
              <a:t>men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IMRT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potent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355">
                <a:latin typeface="Arial"/>
                <a:cs typeface="Arial"/>
              </a:rPr>
              <a:t>AR </a:t>
            </a:r>
            <a:r>
              <a:rPr dirty="0" sz="2400" spc="-30">
                <a:latin typeface="Arial"/>
                <a:cs typeface="Arial"/>
              </a:rPr>
              <a:t>inhibition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(abiraterone)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64540" y="2564405"/>
            <a:ext cx="5070475" cy="3608704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527685" marR="56515">
              <a:lnSpc>
                <a:spcPts val="2590"/>
              </a:lnSpc>
              <a:spcBef>
                <a:spcPts val="425"/>
              </a:spcBef>
            </a:pPr>
            <a:r>
              <a:rPr dirty="0" sz="2400" spc="-95">
                <a:latin typeface="Arial"/>
                <a:cs typeface="Arial"/>
              </a:rPr>
              <a:t>evaluating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potent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65">
                <a:latin typeface="Arial"/>
                <a:cs typeface="Arial"/>
              </a:rPr>
              <a:t>shorter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courses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of </a:t>
            </a:r>
            <a:r>
              <a:rPr dirty="0" sz="2400" spc="-75">
                <a:latin typeface="Arial"/>
                <a:cs typeface="Arial"/>
              </a:rPr>
              <a:t>hormonal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 marL="527685" marR="5080" indent="-515620">
              <a:lnSpc>
                <a:spcPts val="2590"/>
              </a:lnSpc>
              <a:spcBef>
                <a:spcPts val="1015"/>
              </a:spcBef>
              <a:buAutoNum type="arabicPeriod" startAt="2"/>
              <a:tabLst>
                <a:tab pos="527685" algn="l"/>
              </a:tabLst>
            </a:pPr>
            <a:r>
              <a:rPr dirty="0" sz="2400" spc="-215">
                <a:latin typeface="Arial"/>
                <a:cs typeface="Arial"/>
              </a:rPr>
              <a:t>Use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55">
                <a:latin typeface="Arial"/>
                <a:cs typeface="Arial"/>
              </a:rPr>
              <a:t>AI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biomarkers</a:t>
            </a:r>
            <a:r>
              <a:rPr dirty="0" sz="2400" spc="-1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identify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men </a:t>
            </a:r>
            <a:r>
              <a:rPr dirty="0" sz="2400">
                <a:latin typeface="Arial"/>
                <a:cs typeface="Arial"/>
              </a:rPr>
              <a:t>with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intermediate/high</a:t>
            </a:r>
            <a:r>
              <a:rPr dirty="0" sz="2400" spc="-95">
                <a:latin typeface="Arial"/>
                <a:cs typeface="Arial"/>
              </a:rPr>
              <a:t> risk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 spc="-425">
                <a:latin typeface="Arial"/>
                <a:cs typeface="Arial"/>
              </a:rPr>
              <a:t>PC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who </a:t>
            </a:r>
            <a:r>
              <a:rPr dirty="0" sz="2400" spc="-45">
                <a:latin typeface="Arial"/>
                <a:cs typeface="Arial"/>
              </a:rPr>
              <a:t>benefit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from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75">
                <a:latin typeface="Arial"/>
                <a:cs typeface="Arial"/>
              </a:rPr>
              <a:t>ADT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80">
                <a:latin typeface="Arial"/>
                <a:cs typeface="Arial"/>
              </a:rPr>
              <a:t>thus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who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can </a:t>
            </a:r>
            <a:r>
              <a:rPr dirty="0" sz="2400" spc="-130">
                <a:latin typeface="Arial"/>
                <a:cs typeface="Arial"/>
              </a:rPr>
              <a:t>also </a:t>
            </a:r>
            <a:r>
              <a:rPr dirty="0" sz="2400" spc="-110">
                <a:latin typeface="Arial"/>
                <a:cs typeface="Arial"/>
              </a:rPr>
              <a:t>avoid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310">
                <a:latin typeface="Arial"/>
                <a:cs typeface="Arial"/>
              </a:rPr>
              <a:t>ADT</a:t>
            </a:r>
            <a:endParaRPr sz="2400">
              <a:latin typeface="Arial"/>
              <a:cs typeface="Arial"/>
            </a:endParaRPr>
          </a:p>
          <a:p>
            <a:pPr marL="527685" marR="125095" indent="-515620">
              <a:lnSpc>
                <a:spcPts val="2590"/>
              </a:lnSpc>
              <a:spcBef>
                <a:spcPts val="1005"/>
              </a:spcBef>
              <a:buAutoNum type="arabicPeriod" startAt="2"/>
              <a:tabLst>
                <a:tab pos="527685" algn="l"/>
              </a:tabLst>
            </a:pPr>
            <a:r>
              <a:rPr dirty="0" sz="2400" spc="-120">
                <a:latin typeface="Arial"/>
                <a:cs typeface="Arial"/>
              </a:rPr>
              <a:t>Comparative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studies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surveillance </a:t>
            </a:r>
            <a:r>
              <a:rPr dirty="0" sz="2400" spc="-210">
                <a:latin typeface="Arial"/>
                <a:cs typeface="Arial"/>
              </a:rPr>
              <a:t>vs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surgery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vs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385">
                <a:latin typeface="Arial"/>
                <a:cs typeface="Arial"/>
              </a:rPr>
              <a:t>RT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and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different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forms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30">
                <a:latin typeface="Arial"/>
                <a:cs typeface="Arial"/>
              </a:rPr>
              <a:t> </a:t>
            </a:r>
            <a:r>
              <a:rPr dirty="0" sz="2400" spc="-385">
                <a:latin typeface="Arial"/>
                <a:cs typeface="Arial"/>
              </a:rPr>
              <a:t>RT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(photons,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75">
                <a:latin typeface="Arial"/>
                <a:cs typeface="Arial"/>
              </a:rPr>
              <a:t>protons,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seeds)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or </a:t>
            </a:r>
            <a:r>
              <a:rPr dirty="0" sz="2400" spc="-125">
                <a:latin typeface="Arial"/>
                <a:cs typeface="Arial"/>
              </a:rPr>
              <a:t>surgery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(robotic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-210">
                <a:latin typeface="Arial"/>
                <a:cs typeface="Arial"/>
              </a:rPr>
              <a:t>vs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open)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1428" y="1219212"/>
            <a:ext cx="4872227" cy="2470391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7470140" y="2843277"/>
            <a:ext cx="1501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latin typeface="Arial"/>
                <a:cs typeface="Arial"/>
              </a:rPr>
              <a:t>Attard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al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Lancet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2021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7357" y="3887724"/>
            <a:ext cx="4761098" cy="2824030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9451340" y="6675527"/>
            <a:ext cx="20173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5">
                <a:latin typeface="Arial"/>
                <a:cs typeface="Arial"/>
              </a:rPr>
              <a:t>Spratt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30">
                <a:latin typeface="Arial"/>
                <a:cs typeface="Arial"/>
              </a:rPr>
              <a:t>NEJM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85">
                <a:latin typeface="Arial"/>
                <a:cs typeface="Arial"/>
              </a:rPr>
              <a:t>Evidence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38906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7778" y="331322"/>
            <a:ext cx="45554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>
                <a:solidFill>
                  <a:srgbClr val="FFFFFF"/>
                </a:solidFill>
              </a:rPr>
              <a:t>STAMPEDE</a:t>
            </a:r>
            <a:r>
              <a:rPr dirty="0" sz="4000" spc="-235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Update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78739" y="5941129"/>
            <a:ext cx="1196594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^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When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indicated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ESMO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=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European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Society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Medical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Oncology;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FU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=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fluorouracil.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Attard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G,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al.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 i="1">
                <a:latin typeface="Arial-BoldItalicMT"/>
                <a:cs typeface="Arial-BoldItalicMT"/>
              </a:rPr>
              <a:t>Eur</a:t>
            </a:r>
            <a:r>
              <a:rPr dirty="0" sz="1400" spc="-10" b="1" i="1">
                <a:latin typeface="Arial-BoldItalicMT"/>
                <a:cs typeface="Arial-BoldItalicMT"/>
              </a:rPr>
              <a:t> </a:t>
            </a:r>
            <a:r>
              <a:rPr dirty="0" sz="1400" b="1" i="1">
                <a:latin typeface="Arial-BoldItalicMT"/>
                <a:cs typeface="Arial-BoldItalicMT"/>
              </a:rPr>
              <a:t>Urol.</a:t>
            </a:r>
            <a:r>
              <a:rPr dirty="0" sz="1400" spc="-25" b="1" i="1">
                <a:latin typeface="Arial-BoldItalicMT"/>
                <a:cs typeface="Arial-BoldItalicMT"/>
              </a:rPr>
              <a:t> </a:t>
            </a:r>
            <a:r>
              <a:rPr dirty="0" sz="1400" spc="-10" b="1">
                <a:latin typeface="Arial"/>
                <a:cs typeface="Arial"/>
              </a:rPr>
              <a:t>2021;80(4):522-</a:t>
            </a:r>
            <a:r>
              <a:rPr dirty="0" sz="1400" b="1">
                <a:latin typeface="Arial"/>
                <a:cs typeface="Arial"/>
              </a:rPr>
              <a:t>523.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Jayaram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AK,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al.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 i="1">
                <a:latin typeface="Arial-BoldItalicMT"/>
                <a:cs typeface="Arial-BoldItalicMT"/>
              </a:rPr>
              <a:t>Ann</a:t>
            </a:r>
            <a:r>
              <a:rPr dirty="0" sz="1400" spc="-20" b="1" i="1">
                <a:latin typeface="Arial-BoldItalicMT"/>
                <a:cs typeface="Arial-BoldItalicMT"/>
              </a:rPr>
              <a:t> </a:t>
            </a:r>
            <a:r>
              <a:rPr dirty="0" sz="1400" b="1" i="1">
                <a:latin typeface="Arial-BoldItalicMT"/>
                <a:cs typeface="Arial-BoldItalicMT"/>
              </a:rPr>
              <a:t>Oncol</a:t>
            </a:r>
            <a:r>
              <a:rPr dirty="0" sz="1400" b="1">
                <a:latin typeface="Arial"/>
                <a:cs typeface="Arial"/>
              </a:rPr>
              <a:t>.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2019;30(7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Suppl):vii3-</a:t>
            </a:r>
            <a:r>
              <a:rPr dirty="0" sz="1400" b="1">
                <a:latin typeface="Arial"/>
                <a:cs typeface="Arial"/>
              </a:rPr>
              <a:t>vii4.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Morris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MJ,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et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al.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 i="1">
                <a:latin typeface="Arial-BoldItalicMT"/>
                <a:cs typeface="Arial-BoldItalicMT"/>
              </a:rPr>
              <a:t>J</a:t>
            </a:r>
            <a:r>
              <a:rPr dirty="0" sz="1400" spc="-20" b="1" i="1">
                <a:latin typeface="Arial-BoldItalicMT"/>
                <a:cs typeface="Arial-BoldItalicMT"/>
              </a:rPr>
              <a:t> </a:t>
            </a:r>
            <a:r>
              <a:rPr dirty="0" sz="1400" b="1" i="1">
                <a:latin typeface="Arial-BoldItalicMT"/>
                <a:cs typeface="Arial-BoldItalicMT"/>
              </a:rPr>
              <a:t>Clin</a:t>
            </a:r>
            <a:r>
              <a:rPr dirty="0" sz="1400" spc="-35" b="1" i="1">
                <a:latin typeface="Arial-BoldItalicMT"/>
                <a:cs typeface="Arial-BoldItalicMT"/>
              </a:rPr>
              <a:t> </a:t>
            </a:r>
            <a:r>
              <a:rPr dirty="0" sz="1400" b="1" i="1">
                <a:latin typeface="Arial-BoldItalicMT"/>
                <a:cs typeface="Arial-BoldItalicMT"/>
              </a:rPr>
              <a:t>Oncol.</a:t>
            </a:r>
            <a:r>
              <a:rPr dirty="0" sz="1400" spc="-45" b="1" i="1">
                <a:latin typeface="Arial-BoldItalicMT"/>
                <a:cs typeface="Arial-BoldItalicMT"/>
              </a:rPr>
              <a:t> </a:t>
            </a:r>
            <a:r>
              <a:rPr dirty="0" sz="1400" spc="-10" b="1">
                <a:latin typeface="Arial"/>
                <a:cs typeface="Arial"/>
              </a:rPr>
              <a:t>2019;37(15 Suppl):5008.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Attard et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Lancet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2021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6939" y="1586579"/>
            <a:ext cx="9575800" cy="836294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 sz="2800">
                <a:latin typeface="Arial"/>
                <a:cs typeface="Arial"/>
              </a:rPr>
              <a:t>M0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very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high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risk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patients.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Both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MFS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OS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significantly </a:t>
            </a:r>
            <a:r>
              <a:rPr dirty="0" sz="2800">
                <a:latin typeface="Arial"/>
                <a:cs typeface="Arial"/>
              </a:rPr>
              <a:t>improved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2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years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abiraterone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with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IMRT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+/-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pelvic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RT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41375" y="3038855"/>
            <a:ext cx="6635750" cy="730250"/>
            <a:chOff x="341375" y="3038855"/>
            <a:chExt cx="6635750" cy="730250"/>
          </a:xfrm>
        </p:grpSpPr>
        <p:sp>
          <p:nvSpPr>
            <p:cNvPr id="7" name="object 7" descr=""/>
            <p:cNvSpPr/>
            <p:nvPr/>
          </p:nvSpPr>
          <p:spPr>
            <a:xfrm>
              <a:off x="341375" y="3235451"/>
              <a:ext cx="6635750" cy="355600"/>
            </a:xfrm>
            <a:custGeom>
              <a:avLst/>
              <a:gdLst/>
              <a:ahLst/>
              <a:cxnLst/>
              <a:rect l="l" t="t" r="r" b="b"/>
              <a:pathLst>
                <a:path w="6635750" h="355600">
                  <a:moveTo>
                    <a:pt x="6635496" y="0"/>
                  </a:moveTo>
                  <a:lnTo>
                    <a:pt x="0" y="0"/>
                  </a:lnTo>
                  <a:lnTo>
                    <a:pt x="0" y="355091"/>
                  </a:lnTo>
                  <a:lnTo>
                    <a:pt x="6635496" y="355091"/>
                  </a:lnTo>
                  <a:lnTo>
                    <a:pt x="663549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849873" y="3312413"/>
              <a:ext cx="928369" cy="250190"/>
            </a:xfrm>
            <a:custGeom>
              <a:avLst/>
              <a:gdLst/>
              <a:ahLst/>
              <a:cxnLst/>
              <a:rect l="l" t="t" r="r" b="b"/>
              <a:pathLst>
                <a:path w="928370" h="250189">
                  <a:moveTo>
                    <a:pt x="928116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928116" y="249936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849873" y="3312413"/>
              <a:ext cx="928369" cy="250190"/>
            </a:xfrm>
            <a:custGeom>
              <a:avLst/>
              <a:gdLst/>
              <a:ahLst/>
              <a:cxnLst/>
              <a:rect l="l" t="t" r="r" b="b"/>
              <a:pathLst>
                <a:path w="928370" h="250189">
                  <a:moveTo>
                    <a:pt x="0" y="0"/>
                  </a:moveTo>
                  <a:lnTo>
                    <a:pt x="928116" y="0"/>
                  </a:lnTo>
                  <a:lnTo>
                    <a:pt x="928116" y="249936"/>
                  </a:lnTo>
                  <a:lnTo>
                    <a:pt x="0" y="24993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1E31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24433" y="3051809"/>
              <a:ext cx="706120" cy="704215"/>
            </a:xfrm>
            <a:custGeom>
              <a:avLst/>
              <a:gdLst/>
              <a:ahLst/>
              <a:cxnLst/>
              <a:rect l="l" t="t" r="r" b="b"/>
              <a:pathLst>
                <a:path w="706119" h="704214">
                  <a:moveTo>
                    <a:pt x="353568" y="0"/>
                  </a:moveTo>
                  <a:lnTo>
                    <a:pt x="353568" y="176022"/>
                  </a:lnTo>
                  <a:lnTo>
                    <a:pt x="0" y="176022"/>
                  </a:lnTo>
                  <a:lnTo>
                    <a:pt x="0" y="528066"/>
                  </a:lnTo>
                  <a:lnTo>
                    <a:pt x="353568" y="528066"/>
                  </a:lnTo>
                  <a:lnTo>
                    <a:pt x="353568" y="704088"/>
                  </a:lnTo>
                  <a:lnTo>
                    <a:pt x="705612" y="352044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4433" y="3051809"/>
              <a:ext cx="706120" cy="704215"/>
            </a:xfrm>
            <a:custGeom>
              <a:avLst/>
              <a:gdLst/>
              <a:ahLst/>
              <a:cxnLst/>
              <a:rect l="l" t="t" r="r" b="b"/>
              <a:pathLst>
                <a:path w="706119" h="704214">
                  <a:moveTo>
                    <a:pt x="0" y="176022"/>
                  </a:moveTo>
                  <a:lnTo>
                    <a:pt x="353568" y="176022"/>
                  </a:lnTo>
                  <a:lnTo>
                    <a:pt x="353568" y="0"/>
                  </a:lnTo>
                  <a:lnTo>
                    <a:pt x="705612" y="352044"/>
                  </a:lnTo>
                  <a:lnTo>
                    <a:pt x="353568" y="704088"/>
                  </a:lnTo>
                  <a:lnTo>
                    <a:pt x="353568" y="528066"/>
                  </a:lnTo>
                  <a:lnTo>
                    <a:pt x="0" y="528066"/>
                  </a:lnTo>
                  <a:lnTo>
                    <a:pt x="0" y="176022"/>
                  </a:lnTo>
                  <a:close/>
                </a:path>
              </a:pathLst>
            </a:custGeom>
            <a:ln w="25908">
              <a:solidFill>
                <a:srgbClr val="1E31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286249" y="3312413"/>
              <a:ext cx="1275715" cy="254635"/>
            </a:xfrm>
            <a:custGeom>
              <a:avLst/>
              <a:gdLst/>
              <a:ahLst/>
              <a:cxnLst/>
              <a:rect l="l" t="t" r="r" b="b"/>
              <a:pathLst>
                <a:path w="1275714" h="254635">
                  <a:moveTo>
                    <a:pt x="1275588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1275588" y="254508"/>
                  </a:lnTo>
                  <a:lnTo>
                    <a:pt x="12755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286249" y="3312413"/>
              <a:ext cx="1275715" cy="254635"/>
            </a:xfrm>
            <a:custGeom>
              <a:avLst/>
              <a:gdLst/>
              <a:ahLst/>
              <a:cxnLst/>
              <a:rect l="l" t="t" r="r" b="b"/>
              <a:pathLst>
                <a:path w="1275714" h="254635">
                  <a:moveTo>
                    <a:pt x="0" y="0"/>
                  </a:moveTo>
                  <a:lnTo>
                    <a:pt x="1275588" y="0"/>
                  </a:lnTo>
                  <a:lnTo>
                    <a:pt x="1275588" y="254508"/>
                  </a:lnTo>
                  <a:lnTo>
                    <a:pt x="0" y="25450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1E31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341375" y="4070603"/>
            <a:ext cx="6635750" cy="792480"/>
            <a:chOff x="341375" y="4070603"/>
            <a:chExt cx="6635750" cy="792480"/>
          </a:xfrm>
        </p:grpSpPr>
        <p:sp>
          <p:nvSpPr>
            <p:cNvPr id="15" name="object 15" descr=""/>
            <p:cNvSpPr/>
            <p:nvPr/>
          </p:nvSpPr>
          <p:spPr>
            <a:xfrm>
              <a:off x="341376" y="4363211"/>
              <a:ext cx="6635750" cy="355600"/>
            </a:xfrm>
            <a:custGeom>
              <a:avLst/>
              <a:gdLst/>
              <a:ahLst/>
              <a:cxnLst/>
              <a:rect l="l" t="t" r="r" b="b"/>
              <a:pathLst>
                <a:path w="6635750" h="355600">
                  <a:moveTo>
                    <a:pt x="6635496" y="0"/>
                  </a:moveTo>
                  <a:lnTo>
                    <a:pt x="0" y="0"/>
                  </a:lnTo>
                  <a:lnTo>
                    <a:pt x="0" y="118110"/>
                  </a:lnTo>
                  <a:lnTo>
                    <a:pt x="0" y="221742"/>
                  </a:lnTo>
                  <a:lnTo>
                    <a:pt x="0" y="355092"/>
                  </a:lnTo>
                  <a:lnTo>
                    <a:pt x="6635496" y="355092"/>
                  </a:lnTo>
                  <a:lnTo>
                    <a:pt x="6635496" y="221742"/>
                  </a:lnTo>
                  <a:lnTo>
                    <a:pt x="6635496" y="118110"/>
                  </a:lnTo>
                  <a:lnTo>
                    <a:pt x="6635496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843778" y="4584953"/>
              <a:ext cx="949960" cy="265430"/>
            </a:xfrm>
            <a:custGeom>
              <a:avLst/>
              <a:gdLst/>
              <a:ahLst/>
              <a:cxnLst/>
              <a:rect l="l" t="t" r="r" b="b"/>
              <a:pathLst>
                <a:path w="949959" h="265429">
                  <a:moveTo>
                    <a:pt x="949451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949451" y="265176"/>
                  </a:lnTo>
                  <a:lnTo>
                    <a:pt x="9494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43778" y="4584953"/>
              <a:ext cx="949960" cy="265430"/>
            </a:xfrm>
            <a:custGeom>
              <a:avLst/>
              <a:gdLst/>
              <a:ahLst/>
              <a:cxnLst/>
              <a:rect l="l" t="t" r="r" b="b"/>
              <a:pathLst>
                <a:path w="949959" h="265429">
                  <a:moveTo>
                    <a:pt x="0" y="0"/>
                  </a:moveTo>
                  <a:lnTo>
                    <a:pt x="949451" y="0"/>
                  </a:lnTo>
                  <a:lnTo>
                    <a:pt x="949451" y="265176"/>
                  </a:lnTo>
                  <a:lnTo>
                    <a:pt x="0" y="26517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83202" y="4211573"/>
              <a:ext cx="1278890" cy="269875"/>
            </a:xfrm>
            <a:custGeom>
              <a:avLst/>
              <a:gdLst/>
              <a:ahLst/>
              <a:cxnLst/>
              <a:rect l="l" t="t" r="r" b="b"/>
              <a:pathLst>
                <a:path w="1278889" h="269875">
                  <a:moveTo>
                    <a:pt x="1278636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1278636" y="269748"/>
                  </a:lnTo>
                  <a:lnTo>
                    <a:pt x="127863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283202" y="4211573"/>
              <a:ext cx="1278890" cy="269875"/>
            </a:xfrm>
            <a:custGeom>
              <a:avLst/>
              <a:gdLst/>
              <a:ahLst/>
              <a:cxnLst/>
              <a:rect l="l" t="t" r="r" b="b"/>
              <a:pathLst>
                <a:path w="1278889" h="269875">
                  <a:moveTo>
                    <a:pt x="0" y="0"/>
                  </a:moveTo>
                  <a:lnTo>
                    <a:pt x="1278636" y="0"/>
                  </a:lnTo>
                  <a:lnTo>
                    <a:pt x="1278636" y="269748"/>
                  </a:lnTo>
                  <a:lnTo>
                    <a:pt x="0" y="26974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9485" y="4083557"/>
              <a:ext cx="706120" cy="706120"/>
            </a:xfrm>
            <a:custGeom>
              <a:avLst/>
              <a:gdLst/>
              <a:ahLst/>
              <a:cxnLst/>
              <a:rect l="l" t="t" r="r" b="b"/>
              <a:pathLst>
                <a:path w="706119" h="706120">
                  <a:moveTo>
                    <a:pt x="352806" y="0"/>
                  </a:moveTo>
                  <a:lnTo>
                    <a:pt x="352806" y="176402"/>
                  </a:lnTo>
                  <a:lnTo>
                    <a:pt x="0" y="176402"/>
                  </a:lnTo>
                  <a:lnTo>
                    <a:pt x="0" y="529208"/>
                  </a:lnTo>
                  <a:lnTo>
                    <a:pt x="352806" y="529208"/>
                  </a:lnTo>
                  <a:lnTo>
                    <a:pt x="352806" y="705611"/>
                  </a:lnTo>
                  <a:lnTo>
                    <a:pt x="705612" y="352805"/>
                  </a:lnTo>
                  <a:lnTo>
                    <a:pt x="352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9485" y="4083557"/>
              <a:ext cx="706120" cy="706120"/>
            </a:xfrm>
            <a:custGeom>
              <a:avLst/>
              <a:gdLst/>
              <a:ahLst/>
              <a:cxnLst/>
              <a:rect l="l" t="t" r="r" b="b"/>
              <a:pathLst>
                <a:path w="706119" h="706120">
                  <a:moveTo>
                    <a:pt x="0" y="176402"/>
                  </a:moveTo>
                  <a:lnTo>
                    <a:pt x="352806" y="176402"/>
                  </a:lnTo>
                  <a:lnTo>
                    <a:pt x="352806" y="0"/>
                  </a:lnTo>
                  <a:lnTo>
                    <a:pt x="705612" y="352805"/>
                  </a:lnTo>
                  <a:lnTo>
                    <a:pt x="352806" y="705611"/>
                  </a:lnTo>
                  <a:lnTo>
                    <a:pt x="352806" y="529208"/>
                  </a:lnTo>
                  <a:lnTo>
                    <a:pt x="0" y="529208"/>
                  </a:lnTo>
                  <a:lnTo>
                    <a:pt x="0" y="176402"/>
                  </a:lnTo>
                  <a:close/>
                </a:path>
              </a:pathLst>
            </a:custGeom>
            <a:ln w="25908">
              <a:solidFill>
                <a:srgbClr val="1E31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15991" y="3159018"/>
            <a:ext cx="5374640" cy="22332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58240" marR="1857375">
              <a:lnSpc>
                <a:spcPct val="101099"/>
              </a:lnSpc>
              <a:spcBef>
                <a:spcPts val="95"/>
              </a:spcBef>
            </a:pPr>
            <a:r>
              <a:rPr dirty="0" sz="1850">
                <a:latin typeface="Arial"/>
                <a:cs typeface="Arial"/>
              </a:rPr>
              <a:t>SOC:</a:t>
            </a:r>
            <a:r>
              <a:rPr dirty="0" sz="1850" spc="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ADT</a:t>
            </a:r>
            <a:r>
              <a:rPr dirty="0" sz="1850" spc="1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x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3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years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 spc="-50">
                <a:latin typeface="Arial"/>
                <a:cs typeface="Arial"/>
              </a:rPr>
              <a:t>+ </a:t>
            </a:r>
            <a:r>
              <a:rPr dirty="0" sz="1850" spc="-25">
                <a:latin typeface="Arial"/>
                <a:cs typeface="Arial"/>
              </a:rPr>
              <a:t>RT^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850" i="1">
                <a:latin typeface="Arial"/>
                <a:cs typeface="Arial"/>
              </a:rPr>
              <a:t>1:1 </a:t>
            </a:r>
            <a:r>
              <a:rPr dirty="0" sz="1850" spc="-10" i="1">
                <a:latin typeface="Arial"/>
                <a:cs typeface="Arial"/>
              </a:rPr>
              <a:t>randomization</a:t>
            </a:r>
            <a:endParaRPr sz="1850">
              <a:latin typeface="Arial"/>
              <a:cs typeface="Arial"/>
            </a:endParaRPr>
          </a:p>
          <a:p>
            <a:pPr marL="1181735">
              <a:lnSpc>
                <a:spcPct val="100000"/>
              </a:lnSpc>
              <a:spcBef>
                <a:spcPts val="1000"/>
              </a:spcBef>
            </a:pPr>
            <a:r>
              <a:rPr dirty="0" sz="1850">
                <a:latin typeface="Arial"/>
                <a:cs typeface="Arial"/>
              </a:rPr>
              <a:t>SOC</a:t>
            </a:r>
            <a:r>
              <a:rPr dirty="0" sz="1850" spc="1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+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AAP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(2y)</a:t>
            </a:r>
            <a:endParaRPr sz="1850">
              <a:latin typeface="Arial"/>
              <a:cs typeface="Arial"/>
            </a:endParaRPr>
          </a:p>
          <a:p>
            <a:pPr marL="2159000">
              <a:lnSpc>
                <a:spcPct val="100000"/>
              </a:lnSpc>
              <a:spcBef>
                <a:spcPts val="1050"/>
              </a:spcBef>
            </a:pPr>
            <a:r>
              <a:rPr dirty="0" sz="1850">
                <a:latin typeface="Arial"/>
                <a:cs typeface="Arial"/>
              </a:rPr>
              <a:t>SOC</a:t>
            </a:r>
            <a:r>
              <a:rPr dirty="0" sz="1850" spc="25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+</a:t>
            </a:r>
            <a:r>
              <a:rPr dirty="0" sz="1850" spc="40">
                <a:latin typeface="Arial"/>
                <a:cs typeface="Arial"/>
              </a:rPr>
              <a:t> </a:t>
            </a:r>
            <a:r>
              <a:rPr dirty="0" sz="1850">
                <a:latin typeface="Arial"/>
                <a:cs typeface="Arial"/>
              </a:rPr>
              <a:t>AAP+ENZ</a:t>
            </a:r>
            <a:r>
              <a:rPr dirty="0" sz="1850" spc="20">
                <a:latin typeface="Arial"/>
                <a:cs typeface="Arial"/>
              </a:rPr>
              <a:t> </a:t>
            </a:r>
            <a:r>
              <a:rPr dirty="0" sz="1850" spc="-20">
                <a:latin typeface="Arial"/>
                <a:cs typeface="Arial"/>
              </a:rPr>
              <a:t>(2y)</a:t>
            </a:r>
            <a:endParaRPr sz="1850">
              <a:latin typeface="Arial"/>
              <a:cs typeface="Arial"/>
            </a:endParaRPr>
          </a:p>
          <a:p>
            <a:pPr marL="2422525">
              <a:lnSpc>
                <a:spcPct val="100000"/>
              </a:lnSpc>
              <a:spcBef>
                <a:spcPts val="1650"/>
              </a:spcBef>
            </a:pPr>
            <a:r>
              <a:rPr dirty="0" sz="1850">
                <a:solidFill>
                  <a:srgbClr val="7E7E7E"/>
                </a:solidFill>
                <a:latin typeface="Arial"/>
                <a:cs typeface="Arial"/>
              </a:rPr>
              <a:t>Solid</a:t>
            </a:r>
            <a:r>
              <a:rPr dirty="0" sz="1850" spc="1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7E7E7E"/>
                </a:solidFill>
                <a:latin typeface="Arial"/>
                <a:cs typeface="Arial"/>
              </a:rPr>
              <a:t>bars:</a:t>
            </a:r>
            <a:r>
              <a:rPr dirty="0" sz="1850" spc="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7E7E7E"/>
                </a:solidFill>
                <a:latin typeface="Arial"/>
                <a:cs typeface="Arial"/>
              </a:rPr>
              <a:t>period of</a:t>
            </a:r>
            <a:r>
              <a:rPr dirty="0" sz="1850" spc="2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7E7E7E"/>
                </a:solidFill>
                <a:latin typeface="Arial"/>
                <a:cs typeface="Arial"/>
              </a:rPr>
              <a:t>accrual</a:t>
            </a:r>
            <a:endParaRPr sz="1850">
              <a:latin typeface="Arial"/>
              <a:cs typeface="Arial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4354829" y="2942082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4935473" y="2942082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5520690" y="2942082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6105905" y="2942082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3679190" y="2763479"/>
            <a:ext cx="3606800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sng" baseline="1915" sz="2175" spc="97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 </a:t>
            </a:r>
            <a:r>
              <a:rPr dirty="0" u="sng" baseline="1915" sz="21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2011</a:t>
            </a:r>
            <a:r>
              <a:rPr dirty="0" u="sng" baseline="1915" sz="2175" spc="569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1915" sz="21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2012</a:t>
            </a:r>
            <a:r>
              <a:rPr dirty="0" u="sng" baseline="1915" sz="2175" spc="472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1915" sz="21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2013</a:t>
            </a:r>
            <a:r>
              <a:rPr dirty="0" u="sng" baseline="1915" sz="2175" spc="55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1915" sz="21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2014</a:t>
            </a:r>
            <a:r>
              <a:rPr dirty="0" u="sng" baseline="1915" sz="2175" spc="46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1915" sz="217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2015 </a:t>
            </a:r>
            <a:r>
              <a:rPr dirty="0" u="sng" sz="1450" spc="-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2016</a:t>
            </a:r>
            <a:r>
              <a:rPr dirty="0" u="sng" sz="1450" spc="5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6666738" y="2939033"/>
            <a:ext cx="0" cy="44450"/>
          </a:xfrm>
          <a:custGeom>
            <a:avLst/>
            <a:gdLst/>
            <a:ahLst/>
            <a:cxnLst/>
            <a:rect l="l" t="t" r="r" b="b"/>
            <a:pathLst>
              <a:path w="0" h="44450">
                <a:moveTo>
                  <a:pt x="0" y="44196"/>
                </a:moveTo>
                <a:lnTo>
                  <a:pt x="0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9" name="object 29" descr=""/>
          <p:cNvGrpSpPr/>
          <p:nvPr/>
        </p:nvGrpSpPr>
        <p:grpSpPr>
          <a:xfrm>
            <a:off x="5699759" y="4912615"/>
            <a:ext cx="267335" cy="429259"/>
            <a:chOff x="5699759" y="4912615"/>
            <a:chExt cx="267335" cy="429259"/>
          </a:xfrm>
        </p:grpSpPr>
        <p:sp>
          <p:nvSpPr>
            <p:cNvPr id="30" name="object 30" descr=""/>
            <p:cNvSpPr/>
            <p:nvPr/>
          </p:nvSpPr>
          <p:spPr>
            <a:xfrm>
              <a:off x="5712713" y="4967902"/>
              <a:ext cx="220345" cy="360680"/>
            </a:xfrm>
            <a:custGeom>
              <a:avLst/>
              <a:gdLst/>
              <a:ahLst/>
              <a:cxnLst/>
              <a:rect l="l" t="t" r="r" b="b"/>
              <a:pathLst>
                <a:path w="220345" h="360679">
                  <a:moveTo>
                    <a:pt x="0" y="360578"/>
                  </a:moveTo>
                  <a:lnTo>
                    <a:pt x="220065" y="0"/>
                  </a:lnTo>
                </a:path>
              </a:pathLst>
            </a:custGeom>
            <a:ln w="25908">
              <a:solidFill>
                <a:srgbClr val="1E31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892856" y="4912615"/>
              <a:ext cx="73660" cy="86995"/>
            </a:xfrm>
            <a:custGeom>
              <a:avLst/>
              <a:gdLst/>
              <a:ahLst/>
              <a:cxnLst/>
              <a:rect l="l" t="t" r="r" b="b"/>
              <a:pathLst>
                <a:path w="73660" h="86995">
                  <a:moveTo>
                    <a:pt x="73659" y="0"/>
                  </a:moveTo>
                  <a:lnTo>
                    <a:pt x="0" y="46100"/>
                  </a:lnTo>
                  <a:lnTo>
                    <a:pt x="66344" y="86588"/>
                  </a:lnTo>
                  <a:lnTo>
                    <a:pt x="73659" y="0"/>
                  </a:lnTo>
                  <a:close/>
                </a:path>
              </a:pathLst>
            </a:custGeom>
            <a:solidFill>
              <a:srgbClr val="1E31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368150" y="2773432"/>
            <a:ext cx="86741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latin typeface="Arial"/>
                <a:cs typeface="Arial"/>
              </a:rPr>
              <a:t>N=1974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79792" y="2392679"/>
            <a:ext cx="4462270" cy="31409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0103"/>
            <a:ext cx="12192000" cy="19688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425" y="2189448"/>
            <a:ext cx="11632565" cy="17322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Development</a:t>
            </a:r>
            <a:r>
              <a:rPr dirty="0" sz="2800" spc="-3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and</a:t>
            </a:r>
            <a:r>
              <a:rPr dirty="0" sz="2800" spc="-5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validation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of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an</a:t>
            </a:r>
            <a:r>
              <a:rPr dirty="0" sz="2800" spc="-7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spc="-20" b="1">
                <a:solidFill>
                  <a:srgbClr val="97012D"/>
                </a:solidFill>
                <a:latin typeface="Arial"/>
                <a:cs typeface="Arial"/>
              </a:rPr>
              <a:t>AI-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derived</a:t>
            </a:r>
            <a:r>
              <a:rPr dirty="0" sz="2800" spc="-6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digital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97012D"/>
                </a:solidFill>
                <a:latin typeface="Arial"/>
                <a:cs typeface="Arial"/>
              </a:rPr>
              <a:t>pathology-</a:t>
            </a:r>
            <a:r>
              <a:rPr dirty="0" sz="2800" spc="-10" b="1">
                <a:solidFill>
                  <a:srgbClr val="97012D"/>
                </a:solidFill>
                <a:latin typeface="Arial"/>
                <a:cs typeface="Arial"/>
              </a:rPr>
              <a:t>based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biomarker</a:t>
            </a:r>
            <a:r>
              <a:rPr dirty="0" sz="2800" spc="-7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to</a:t>
            </a:r>
            <a:r>
              <a:rPr dirty="0" sz="2800" spc="-7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predict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benefit</a:t>
            </a:r>
            <a:r>
              <a:rPr dirty="0" sz="2800" spc="-6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of</a:t>
            </a:r>
            <a:r>
              <a:rPr dirty="0" sz="2800" spc="-6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97012D"/>
                </a:solidFill>
                <a:latin typeface="Arial"/>
                <a:cs typeface="Arial"/>
              </a:rPr>
              <a:t>long-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term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androgen</a:t>
            </a:r>
            <a:r>
              <a:rPr dirty="0" sz="2800" spc="-4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7012D"/>
                </a:solidFill>
                <a:latin typeface="Arial"/>
                <a:cs typeface="Arial"/>
              </a:rPr>
              <a:t>deprivation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therapy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with</a:t>
            </a:r>
            <a:r>
              <a:rPr dirty="0" sz="2800" spc="-6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radiotherapy</a:t>
            </a:r>
            <a:r>
              <a:rPr dirty="0" sz="2800" spc="-5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in</a:t>
            </a:r>
            <a:r>
              <a:rPr dirty="0" sz="2800" spc="-7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men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with</a:t>
            </a:r>
            <a:r>
              <a:rPr dirty="0" sz="2800" spc="-8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localized</a:t>
            </a:r>
            <a:r>
              <a:rPr dirty="0" sz="2800" spc="-8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spc="-25" b="1">
                <a:solidFill>
                  <a:srgbClr val="97012D"/>
                </a:solidFill>
                <a:latin typeface="Arial"/>
                <a:cs typeface="Arial"/>
              </a:rPr>
              <a:t>high-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risk</a:t>
            </a:r>
            <a:r>
              <a:rPr dirty="0" sz="2800" spc="-6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7012D"/>
                </a:solidFill>
                <a:latin typeface="Arial"/>
                <a:cs typeface="Arial"/>
              </a:rPr>
              <a:t>prostate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cancer</a:t>
            </a:r>
            <a:r>
              <a:rPr dirty="0" sz="2800" spc="-8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across</a:t>
            </a:r>
            <a:r>
              <a:rPr dirty="0" sz="2800" spc="-7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multiple</a:t>
            </a:r>
            <a:r>
              <a:rPr dirty="0" sz="2800" spc="-9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phase</a:t>
            </a:r>
            <a:r>
              <a:rPr dirty="0" sz="2800" spc="-6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III</a:t>
            </a:r>
            <a:r>
              <a:rPr dirty="0" sz="2800" spc="-10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97012D"/>
                </a:solidFill>
                <a:latin typeface="Arial"/>
                <a:cs typeface="Arial"/>
              </a:rPr>
              <a:t>NRG/RTOG</a:t>
            </a:r>
            <a:r>
              <a:rPr dirty="0" sz="2800" spc="-6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97012D"/>
                </a:solidFill>
                <a:latin typeface="Arial"/>
                <a:cs typeface="Arial"/>
              </a:rPr>
              <a:t>trials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6193535"/>
            <a:ext cx="1304543" cy="4343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5892" y="6193535"/>
            <a:ext cx="1523999" cy="489723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34055" y="6188964"/>
            <a:ext cx="374903" cy="304787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34683" y="4069781"/>
            <a:ext cx="11213465" cy="2265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01600"/>
              </a:lnSpc>
              <a:spcBef>
                <a:spcPts val="95"/>
              </a:spcBef>
            </a:pPr>
            <a:r>
              <a:rPr dirty="0" u="sng" sz="2100" b="1">
                <a:solidFill>
                  <a:srgbClr val="97012D"/>
                </a:solidFill>
                <a:uFill>
                  <a:solidFill>
                    <a:srgbClr val="97012D"/>
                  </a:solidFill>
                </a:uFill>
                <a:latin typeface="Arial"/>
                <a:cs typeface="Arial"/>
              </a:rPr>
              <a:t>Andrew</a:t>
            </a:r>
            <a:r>
              <a:rPr dirty="0" u="sng" sz="2100" spc="50" b="1">
                <a:solidFill>
                  <a:srgbClr val="97012D"/>
                </a:solidFill>
                <a:uFill>
                  <a:solidFill>
                    <a:srgbClr val="97012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00" b="1">
                <a:solidFill>
                  <a:srgbClr val="97012D"/>
                </a:solidFill>
                <a:uFill>
                  <a:solidFill>
                    <a:srgbClr val="97012D"/>
                  </a:solidFill>
                </a:uFill>
                <a:latin typeface="Arial"/>
                <a:cs typeface="Arial"/>
              </a:rPr>
              <a:t>J.</a:t>
            </a:r>
            <a:r>
              <a:rPr dirty="0" u="sng" sz="2100" spc="50" b="1">
                <a:solidFill>
                  <a:srgbClr val="97012D"/>
                </a:solidFill>
                <a:uFill>
                  <a:solidFill>
                    <a:srgbClr val="97012D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00" b="1">
                <a:solidFill>
                  <a:srgbClr val="97012D"/>
                </a:solidFill>
                <a:uFill>
                  <a:solidFill>
                    <a:srgbClr val="97012D"/>
                  </a:solidFill>
                </a:uFill>
                <a:latin typeface="Arial"/>
                <a:cs typeface="Arial"/>
              </a:rPr>
              <a:t>Armstrong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,</a:t>
            </a:r>
            <a:r>
              <a:rPr dirty="0" sz="2100" spc="1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Vinnie</a:t>
            </a:r>
            <a:r>
              <a:rPr dirty="0" sz="2100" spc="4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Y.T.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Liu,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Ramprasaath</a:t>
            </a:r>
            <a:r>
              <a:rPr dirty="0" sz="2100" spc="4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R.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Selvaraju,</a:t>
            </a:r>
            <a:r>
              <a:rPr dirty="0" sz="2100" spc="3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Emmalyn</a:t>
            </a:r>
            <a:r>
              <a:rPr dirty="0" sz="2100" spc="5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Chen,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Jeffry</a:t>
            </a:r>
            <a:r>
              <a:rPr dirty="0" sz="2100" spc="4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 spc="-25">
                <a:solidFill>
                  <a:srgbClr val="555555"/>
                </a:solidFill>
                <a:latin typeface="Arial"/>
                <a:cs typeface="Arial"/>
              </a:rPr>
              <a:t>P.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Simko,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Sandy</a:t>
            </a:r>
            <a:r>
              <a:rPr dirty="0" sz="2100" spc="4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Devries,</a:t>
            </a:r>
            <a:r>
              <a:rPr dirty="0" sz="2100" spc="3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A.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Oliver</a:t>
            </a:r>
            <a:r>
              <a:rPr dirty="0" sz="2100" spc="6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Sartor,</a:t>
            </a:r>
            <a:r>
              <a:rPr dirty="0" sz="2100" spc="5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Howard</a:t>
            </a:r>
            <a:r>
              <a:rPr dirty="0" sz="2100" spc="4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M.</a:t>
            </a:r>
            <a:r>
              <a:rPr dirty="0" sz="2100" spc="5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Sandler,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Osama</a:t>
            </a:r>
            <a:r>
              <a:rPr dirty="0" sz="2100" spc="5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Mohamad,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55555"/>
                </a:solidFill>
                <a:latin typeface="Arial"/>
                <a:cs typeface="Arial"/>
              </a:rPr>
              <a:t>Andre</a:t>
            </a:r>
            <a:r>
              <a:rPr dirty="0" sz="2100" spc="52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Esteva,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Phuoc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T.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Tran,</a:t>
            </a:r>
            <a:r>
              <a:rPr dirty="0" sz="2100" spc="5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Daniel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E.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Spratt,</a:t>
            </a:r>
            <a:r>
              <a:rPr dirty="0" sz="2100" spc="4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John</a:t>
            </a:r>
            <a:r>
              <a:rPr dirty="0" sz="2100" spc="5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H.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Carson,</a:t>
            </a:r>
            <a:r>
              <a:rPr dirty="0" sz="2100" spc="2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Christopher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Peters,</a:t>
            </a:r>
            <a:r>
              <a:rPr dirty="0" sz="2100" spc="4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Elizabeth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55555"/>
                </a:solidFill>
                <a:latin typeface="Arial"/>
                <a:cs typeface="Arial"/>
              </a:rPr>
              <a:t>Gore,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Steve</a:t>
            </a:r>
            <a:r>
              <a:rPr dirty="0" sz="2100" spc="3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P.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Lee,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Jedidiah</a:t>
            </a:r>
            <a:r>
              <a:rPr dirty="0" sz="2100" spc="2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M.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Monsoon,</a:t>
            </a:r>
            <a:r>
              <a:rPr dirty="0" sz="2100" spc="3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Joseph</a:t>
            </a:r>
            <a:r>
              <a:rPr dirty="0" sz="2100" spc="3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P.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Rodgers,</a:t>
            </a:r>
            <a:r>
              <a:rPr dirty="0" sz="2100" spc="1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Felix</a:t>
            </a:r>
            <a:r>
              <a:rPr dirty="0" sz="2100" spc="2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Y.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Feng,</a:t>
            </a:r>
            <a:r>
              <a:rPr dirty="0" sz="2100" spc="2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Paul</a:t>
            </a:r>
            <a:r>
              <a:rPr dirty="0" sz="2100" spc="40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555555"/>
                </a:solidFill>
                <a:latin typeface="Arial"/>
                <a:cs typeface="Arial"/>
              </a:rPr>
              <a:t>L.</a:t>
            </a:r>
            <a:r>
              <a:rPr dirty="0" sz="2100" spc="35">
                <a:solidFill>
                  <a:srgbClr val="555555"/>
                </a:solidFill>
                <a:latin typeface="Arial"/>
                <a:cs typeface="Arial"/>
              </a:rPr>
              <a:t> </a:t>
            </a:r>
            <a:r>
              <a:rPr dirty="0" sz="2100" spc="-10">
                <a:solidFill>
                  <a:srgbClr val="555555"/>
                </a:solidFill>
                <a:latin typeface="Arial"/>
                <a:cs typeface="Arial"/>
              </a:rPr>
              <a:t>Nguyen</a:t>
            </a:r>
            <a:endParaRPr sz="2100">
              <a:latin typeface="Arial"/>
              <a:cs typeface="Arial"/>
            </a:endParaRPr>
          </a:p>
          <a:p>
            <a:pPr algn="ctr" marR="290195">
              <a:lnSpc>
                <a:spcPct val="100000"/>
              </a:lnSpc>
              <a:spcBef>
                <a:spcPts val="525"/>
              </a:spcBef>
            </a:pPr>
            <a:r>
              <a:rPr dirty="0" sz="2100">
                <a:solidFill>
                  <a:srgbClr val="97012D"/>
                </a:solidFill>
                <a:latin typeface="Arial"/>
                <a:cs typeface="Arial"/>
              </a:rPr>
              <a:t>2023</a:t>
            </a:r>
            <a:r>
              <a:rPr dirty="0" sz="2100" spc="30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97012D"/>
                </a:solidFill>
                <a:latin typeface="Arial"/>
                <a:cs typeface="Arial"/>
              </a:rPr>
              <a:t>ASCO</a:t>
            </a:r>
            <a:r>
              <a:rPr dirty="0" sz="2100" spc="20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97012D"/>
                </a:solidFill>
                <a:latin typeface="Arial"/>
                <a:cs typeface="Arial"/>
              </a:rPr>
              <a:t>–</a:t>
            </a:r>
            <a:r>
              <a:rPr dirty="0" sz="2100" spc="30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97012D"/>
                </a:solidFill>
                <a:latin typeface="Arial"/>
                <a:cs typeface="Arial"/>
              </a:rPr>
              <a:t>June</a:t>
            </a:r>
            <a:r>
              <a:rPr dirty="0" sz="2100" spc="25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97012D"/>
                </a:solidFill>
                <a:latin typeface="Arial"/>
                <a:cs typeface="Arial"/>
              </a:rPr>
              <a:t>4th,</a:t>
            </a:r>
            <a:r>
              <a:rPr dirty="0" sz="2100" spc="25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100" spc="-20">
                <a:solidFill>
                  <a:srgbClr val="97012D"/>
                </a:solidFill>
                <a:latin typeface="Arial"/>
                <a:cs typeface="Arial"/>
              </a:rPr>
              <a:t>2023</a:t>
            </a:r>
            <a:endParaRPr sz="2100">
              <a:latin typeface="Arial"/>
              <a:cs typeface="Arial"/>
            </a:endParaRPr>
          </a:p>
          <a:p>
            <a:pPr marL="2567940" marR="7051675" indent="-1270">
              <a:lnSpc>
                <a:spcPct val="101600"/>
              </a:lnSpc>
              <a:spcBef>
                <a:spcPts val="815"/>
              </a:spcBef>
            </a:pPr>
            <a:r>
              <a:rPr dirty="0" sz="1450" spc="-10">
                <a:solidFill>
                  <a:srgbClr val="7E7E7E"/>
                </a:solidFill>
                <a:latin typeface="Arial"/>
                <a:cs typeface="Arial"/>
              </a:rPr>
              <a:t>@AarmstrongDuke @DukeCancer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84135" y="6036564"/>
            <a:ext cx="1840991" cy="60959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107" y="5989320"/>
            <a:ext cx="2529839" cy="501395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3187019" y="6312523"/>
            <a:ext cx="1421130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700"/>
              </a:lnSpc>
              <a:spcBef>
                <a:spcPts val="95"/>
              </a:spcBef>
            </a:pPr>
            <a:r>
              <a:rPr dirty="0" sz="1450" spc="-10">
                <a:solidFill>
                  <a:srgbClr val="7E7E7E"/>
                </a:solidFill>
                <a:latin typeface="Arial"/>
                <a:cs typeface="Arial"/>
              </a:rPr>
              <a:t>@DrPaulNguyen @NRGOnc</a:t>
            </a:r>
            <a:endParaRPr sz="14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57027" y="6168353"/>
            <a:ext cx="12268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6FBE"/>
                </a:solidFill>
                <a:latin typeface="Arial"/>
                <a:cs typeface="Arial"/>
              </a:rPr>
              <a:t>ArteraAI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586728"/>
            <a:ext cx="12192000" cy="271780"/>
            <a:chOff x="0" y="6586728"/>
            <a:chExt cx="12192000" cy="271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86728"/>
              <a:ext cx="12192000" cy="27127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6606539"/>
              <a:ext cx="12192000" cy="251460"/>
            </a:xfrm>
            <a:custGeom>
              <a:avLst/>
              <a:gdLst/>
              <a:ahLst/>
              <a:cxnLst/>
              <a:rect l="l" t="t" r="r" b="b"/>
              <a:pathLst>
                <a:path w="12192000" h="251459">
                  <a:moveTo>
                    <a:pt x="12192000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12192000" y="2514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334024" y="5891784"/>
            <a:ext cx="10440670" cy="629920"/>
            <a:chOff x="334024" y="5891784"/>
            <a:chExt cx="10440670" cy="6299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024" y="5968880"/>
              <a:ext cx="1241248" cy="55230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32104" y="5891784"/>
              <a:ext cx="9942830" cy="584200"/>
            </a:xfrm>
            <a:custGeom>
              <a:avLst/>
              <a:gdLst/>
              <a:ahLst/>
              <a:cxnLst/>
              <a:rect l="l" t="t" r="r" b="b"/>
              <a:pathLst>
                <a:path w="9942830" h="584200">
                  <a:moveTo>
                    <a:pt x="9942576" y="0"/>
                  </a:moveTo>
                  <a:lnTo>
                    <a:pt x="0" y="0"/>
                  </a:lnTo>
                  <a:lnTo>
                    <a:pt x="0" y="583691"/>
                  </a:lnTo>
                  <a:lnTo>
                    <a:pt x="9942576" y="583691"/>
                  </a:lnTo>
                  <a:lnTo>
                    <a:pt x="99425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94339" y="97324"/>
            <a:ext cx="10334625" cy="10013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Development</a:t>
            </a:r>
            <a:r>
              <a:rPr dirty="0" sz="3200" spc="-7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of</a:t>
            </a:r>
            <a:r>
              <a:rPr dirty="0" sz="3200" spc="-4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Predictive</a:t>
            </a:r>
            <a:r>
              <a:rPr dirty="0" sz="3200" spc="-5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Biomarker</a:t>
            </a:r>
            <a:r>
              <a:rPr dirty="0" sz="3200" spc="-4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for</a:t>
            </a:r>
            <a:r>
              <a:rPr dirty="0" sz="3200" spc="-3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the</a:t>
            </a:r>
            <a:r>
              <a:rPr dirty="0" sz="3200" spc="-5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97012D"/>
                </a:solidFill>
                <a:latin typeface="Arial"/>
                <a:cs typeface="Arial"/>
              </a:rPr>
              <a:t>Benefits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of</a:t>
            </a:r>
            <a:r>
              <a:rPr dirty="0" sz="3200" spc="-3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97012D"/>
                </a:solidFill>
                <a:latin typeface="Arial"/>
                <a:cs typeface="Arial"/>
              </a:rPr>
              <a:t>Long-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Term</a:t>
            </a:r>
            <a:r>
              <a:rPr dirty="0" sz="3200" spc="-3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ADT</a:t>
            </a:r>
            <a:r>
              <a:rPr dirty="0" sz="3200" spc="-3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in</a:t>
            </a:r>
            <a:r>
              <a:rPr dirty="0" sz="3200" spc="-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97012D"/>
                </a:solidFill>
                <a:latin typeface="Arial"/>
                <a:cs typeface="Arial"/>
              </a:rPr>
              <a:t>High-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Risk</a:t>
            </a:r>
            <a:r>
              <a:rPr dirty="0" sz="3200" spc="-3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97012D"/>
                </a:solidFill>
                <a:latin typeface="Arial"/>
                <a:cs typeface="Arial"/>
              </a:rPr>
              <a:t>Prostate</a:t>
            </a:r>
            <a:r>
              <a:rPr dirty="0" sz="3200" spc="-3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97012D"/>
                </a:solidFill>
                <a:latin typeface="Arial"/>
                <a:cs typeface="Arial"/>
              </a:rPr>
              <a:t>Cancer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249167" y="1275588"/>
            <a:ext cx="3975100" cy="3420110"/>
            <a:chOff x="3249167" y="1275588"/>
            <a:chExt cx="3975100" cy="3420110"/>
          </a:xfrm>
        </p:grpSpPr>
        <p:sp>
          <p:nvSpPr>
            <p:cNvPr id="10" name="object 10" descr=""/>
            <p:cNvSpPr/>
            <p:nvPr/>
          </p:nvSpPr>
          <p:spPr>
            <a:xfrm>
              <a:off x="3921251" y="2822448"/>
              <a:ext cx="3214370" cy="1071880"/>
            </a:xfrm>
            <a:custGeom>
              <a:avLst/>
              <a:gdLst/>
              <a:ahLst/>
              <a:cxnLst/>
              <a:rect l="l" t="t" r="r" b="b"/>
              <a:pathLst>
                <a:path w="3214370" h="1071879">
                  <a:moveTo>
                    <a:pt x="1607058" y="0"/>
                  </a:moveTo>
                  <a:lnTo>
                    <a:pt x="1537347" y="494"/>
                  </a:lnTo>
                  <a:lnTo>
                    <a:pt x="1468395" y="1966"/>
                  </a:lnTo>
                  <a:lnTo>
                    <a:pt x="1400261" y="4394"/>
                  </a:lnTo>
                  <a:lnTo>
                    <a:pt x="1333007" y="7758"/>
                  </a:lnTo>
                  <a:lnTo>
                    <a:pt x="1266692" y="12038"/>
                  </a:lnTo>
                  <a:lnTo>
                    <a:pt x="1201377" y="17214"/>
                  </a:lnTo>
                  <a:lnTo>
                    <a:pt x="1137122" y="23266"/>
                  </a:lnTo>
                  <a:lnTo>
                    <a:pt x="1073988" y="30174"/>
                  </a:lnTo>
                  <a:lnTo>
                    <a:pt x="1012034" y="37918"/>
                  </a:lnTo>
                  <a:lnTo>
                    <a:pt x="951321" y="46477"/>
                  </a:lnTo>
                  <a:lnTo>
                    <a:pt x="891909" y="55832"/>
                  </a:lnTo>
                  <a:lnTo>
                    <a:pt x="833859" y="65963"/>
                  </a:lnTo>
                  <a:lnTo>
                    <a:pt x="777231" y="76849"/>
                  </a:lnTo>
                  <a:lnTo>
                    <a:pt x="722085" y="88470"/>
                  </a:lnTo>
                  <a:lnTo>
                    <a:pt x="668481" y="100806"/>
                  </a:lnTo>
                  <a:lnTo>
                    <a:pt x="616480" y="113837"/>
                  </a:lnTo>
                  <a:lnTo>
                    <a:pt x="566142" y="127543"/>
                  </a:lnTo>
                  <a:lnTo>
                    <a:pt x="517527" y="141904"/>
                  </a:lnTo>
                  <a:lnTo>
                    <a:pt x="470696" y="156900"/>
                  </a:lnTo>
                  <a:lnTo>
                    <a:pt x="425709" y="172510"/>
                  </a:lnTo>
                  <a:lnTo>
                    <a:pt x="382627" y="188715"/>
                  </a:lnTo>
                  <a:lnTo>
                    <a:pt x="341508" y="205495"/>
                  </a:lnTo>
                  <a:lnTo>
                    <a:pt x="302415" y="222828"/>
                  </a:lnTo>
                  <a:lnTo>
                    <a:pt x="265407" y="240696"/>
                  </a:lnTo>
                  <a:lnTo>
                    <a:pt x="230544" y="259078"/>
                  </a:lnTo>
                  <a:lnTo>
                    <a:pt x="167496" y="297305"/>
                  </a:lnTo>
                  <a:lnTo>
                    <a:pt x="113753" y="337346"/>
                  </a:lnTo>
                  <a:lnTo>
                    <a:pt x="69798" y="379042"/>
                  </a:lnTo>
                  <a:lnTo>
                    <a:pt x="36114" y="422232"/>
                  </a:lnTo>
                  <a:lnTo>
                    <a:pt x="13182" y="466754"/>
                  </a:lnTo>
                  <a:lnTo>
                    <a:pt x="1484" y="512449"/>
                  </a:lnTo>
                  <a:lnTo>
                    <a:pt x="0" y="535686"/>
                  </a:lnTo>
                  <a:lnTo>
                    <a:pt x="1484" y="558922"/>
                  </a:lnTo>
                  <a:lnTo>
                    <a:pt x="13182" y="604617"/>
                  </a:lnTo>
                  <a:lnTo>
                    <a:pt x="36114" y="649139"/>
                  </a:lnTo>
                  <a:lnTo>
                    <a:pt x="69798" y="692329"/>
                  </a:lnTo>
                  <a:lnTo>
                    <a:pt x="113753" y="734025"/>
                  </a:lnTo>
                  <a:lnTo>
                    <a:pt x="167496" y="774066"/>
                  </a:lnTo>
                  <a:lnTo>
                    <a:pt x="230544" y="812293"/>
                  </a:lnTo>
                  <a:lnTo>
                    <a:pt x="265407" y="830675"/>
                  </a:lnTo>
                  <a:lnTo>
                    <a:pt x="302415" y="848543"/>
                  </a:lnTo>
                  <a:lnTo>
                    <a:pt x="341508" y="865876"/>
                  </a:lnTo>
                  <a:lnTo>
                    <a:pt x="382627" y="882656"/>
                  </a:lnTo>
                  <a:lnTo>
                    <a:pt x="425709" y="898861"/>
                  </a:lnTo>
                  <a:lnTo>
                    <a:pt x="470696" y="914471"/>
                  </a:lnTo>
                  <a:lnTo>
                    <a:pt x="517527" y="929467"/>
                  </a:lnTo>
                  <a:lnTo>
                    <a:pt x="566142" y="943828"/>
                  </a:lnTo>
                  <a:lnTo>
                    <a:pt x="616480" y="957534"/>
                  </a:lnTo>
                  <a:lnTo>
                    <a:pt x="668481" y="970565"/>
                  </a:lnTo>
                  <a:lnTo>
                    <a:pt x="722085" y="982901"/>
                  </a:lnTo>
                  <a:lnTo>
                    <a:pt x="777231" y="994522"/>
                  </a:lnTo>
                  <a:lnTo>
                    <a:pt x="833859" y="1005408"/>
                  </a:lnTo>
                  <a:lnTo>
                    <a:pt x="891909" y="1015539"/>
                  </a:lnTo>
                  <a:lnTo>
                    <a:pt x="951321" y="1024894"/>
                  </a:lnTo>
                  <a:lnTo>
                    <a:pt x="1012034" y="1033453"/>
                  </a:lnTo>
                  <a:lnTo>
                    <a:pt x="1073988" y="1041197"/>
                  </a:lnTo>
                  <a:lnTo>
                    <a:pt x="1137122" y="1048105"/>
                  </a:lnTo>
                  <a:lnTo>
                    <a:pt x="1201377" y="1054157"/>
                  </a:lnTo>
                  <a:lnTo>
                    <a:pt x="1266692" y="1059333"/>
                  </a:lnTo>
                  <a:lnTo>
                    <a:pt x="1333007" y="1063613"/>
                  </a:lnTo>
                  <a:lnTo>
                    <a:pt x="1400261" y="1066977"/>
                  </a:lnTo>
                  <a:lnTo>
                    <a:pt x="1468395" y="1069405"/>
                  </a:lnTo>
                  <a:lnTo>
                    <a:pt x="1537347" y="1070877"/>
                  </a:lnTo>
                  <a:lnTo>
                    <a:pt x="1607058" y="1071372"/>
                  </a:lnTo>
                  <a:lnTo>
                    <a:pt x="1676768" y="1070877"/>
                  </a:lnTo>
                  <a:lnTo>
                    <a:pt x="1745720" y="1069405"/>
                  </a:lnTo>
                  <a:lnTo>
                    <a:pt x="1813854" y="1066977"/>
                  </a:lnTo>
                  <a:lnTo>
                    <a:pt x="1881108" y="1063613"/>
                  </a:lnTo>
                  <a:lnTo>
                    <a:pt x="1947423" y="1059333"/>
                  </a:lnTo>
                  <a:lnTo>
                    <a:pt x="2012738" y="1054157"/>
                  </a:lnTo>
                  <a:lnTo>
                    <a:pt x="2076993" y="1048105"/>
                  </a:lnTo>
                  <a:lnTo>
                    <a:pt x="2140127" y="1041197"/>
                  </a:lnTo>
                  <a:lnTo>
                    <a:pt x="2202081" y="1033453"/>
                  </a:lnTo>
                  <a:lnTo>
                    <a:pt x="2262794" y="1024894"/>
                  </a:lnTo>
                  <a:lnTo>
                    <a:pt x="2322206" y="1015539"/>
                  </a:lnTo>
                  <a:lnTo>
                    <a:pt x="2380256" y="1005408"/>
                  </a:lnTo>
                  <a:lnTo>
                    <a:pt x="2436884" y="994522"/>
                  </a:lnTo>
                  <a:lnTo>
                    <a:pt x="2492030" y="982901"/>
                  </a:lnTo>
                  <a:lnTo>
                    <a:pt x="2545634" y="970565"/>
                  </a:lnTo>
                  <a:lnTo>
                    <a:pt x="2597635" y="957534"/>
                  </a:lnTo>
                  <a:lnTo>
                    <a:pt x="2647973" y="943828"/>
                  </a:lnTo>
                  <a:lnTo>
                    <a:pt x="2696588" y="929467"/>
                  </a:lnTo>
                  <a:lnTo>
                    <a:pt x="2743419" y="914471"/>
                  </a:lnTo>
                  <a:lnTo>
                    <a:pt x="2788406" y="898861"/>
                  </a:lnTo>
                  <a:lnTo>
                    <a:pt x="2831488" y="882656"/>
                  </a:lnTo>
                  <a:lnTo>
                    <a:pt x="2872607" y="865876"/>
                  </a:lnTo>
                  <a:lnTo>
                    <a:pt x="2911700" y="848543"/>
                  </a:lnTo>
                  <a:lnTo>
                    <a:pt x="2948708" y="830675"/>
                  </a:lnTo>
                  <a:lnTo>
                    <a:pt x="2983571" y="812293"/>
                  </a:lnTo>
                  <a:lnTo>
                    <a:pt x="3046619" y="774066"/>
                  </a:lnTo>
                  <a:lnTo>
                    <a:pt x="3100362" y="734025"/>
                  </a:lnTo>
                  <a:lnTo>
                    <a:pt x="3144317" y="692329"/>
                  </a:lnTo>
                  <a:lnTo>
                    <a:pt x="3178001" y="649139"/>
                  </a:lnTo>
                  <a:lnTo>
                    <a:pt x="3200933" y="604617"/>
                  </a:lnTo>
                  <a:lnTo>
                    <a:pt x="3212631" y="558922"/>
                  </a:lnTo>
                  <a:lnTo>
                    <a:pt x="3214116" y="535686"/>
                  </a:lnTo>
                  <a:lnTo>
                    <a:pt x="3212631" y="512449"/>
                  </a:lnTo>
                  <a:lnTo>
                    <a:pt x="3200933" y="466754"/>
                  </a:lnTo>
                  <a:lnTo>
                    <a:pt x="3178001" y="422232"/>
                  </a:lnTo>
                  <a:lnTo>
                    <a:pt x="3144317" y="379042"/>
                  </a:lnTo>
                  <a:lnTo>
                    <a:pt x="3100362" y="337346"/>
                  </a:lnTo>
                  <a:lnTo>
                    <a:pt x="3046619" y="297305"/>
                  </a:lnTo>
                  <a:lnTo>
                    <a:pt x="2983571" y="259078"/>
                  </a:lnTo>
                  <a:lnTo>
                    <a:pt x="2948708" y="240696"/>
                  </a:lnTo>
                  <a:lnTo>
                    <a:pt x="2911700" y="222828"/>
                  </a:lnTo>
                  <a:lnTo>
                    <a:pt x="2872607" y="205495"/>
                  </a:lnTo>
                  <a:lnTo>
                    <a:pt x="2831488" y="188715"/>
                  </a:lnTo>
                  <a:lnTo>
                    <a:pt x="2788406" y="172510"/>
                  </a:lnTo>
                  <a:lnTo>
                    <a:pt x="2743419" y="156900"/>
                  </a:lnTo>
                  <a:lnTo>
                    <a:pt x="2696588" y="141904"/>
                  </a:lnTo>
                  <a:lnTo>
                    <a:pt x="2647973" y="127543"/>
                  </a:lnTo>
                  <a:lnTo>
                    <a:pt x="2597635" y="113837"/>
                  </a:lnTo>
                  <a:lnTo>
                    <a:pt x="2545634" y="100806"/>
                  </a:lnTo>
                  <a:lnTo>
                    <a:pt x="2492030" y="88470"/>
                  </a:lnTo>
                  <a:lnTo>
                    <a:pt x="2436884" y="76849"/>
                  </a:lnTo>
                  <a:lnTo>
                    <a:pt x="2380256" y="65963"/>
                  </a:lnTo>
                  <a:lnTo>
                    <a:pt x="2322206" y="55832"/>
                  </a:lnTo>
                  <a:lnTo>
                    <a:pt x="2262794" y="46477"/>
                  </a:lnTo>
                  <a:lnTo>
                    <a:pt x="2202081" y="37918"/>
                  </a:lnTo>
                  <a:lnTo>
                    <a:pt x="2140127" y="30174"/>
                  </a:lnTo>
                  <a:lnTo>
                    <a:pt x="2076993" y="23266"/>
                  </a:lnTo>
                  <a:lnTo>
                    <a:pt x="2012738" y="17214"/>
                  </a:lnTo>
                  <a:lnTo>
                    <a:pt x="1947423" y="12038"/>
                  </a:lnTo>
                  <a:lnTo>
                    <a:pt x="1881108" y="7758"/>
                  </a:lnTo>
                  <a:lnTo>
                    <a:pt x="1813854" y="4394"/>
                  </a:lnTo>
                  <a:lnTo>
                    <a:pt x="1745720" y="1966"/>
                  </a:lnTo>
                  <a:lnTo>
                    <a:pt x="1676768" y="494"/>
                  </a:lnTo>
                  <a:lnTo>
                    <a:pt x="1607058" y="0"/>
                  </a:lnTo>
                  <a:close/>
                </a:path>
              </a:pathLst>
            </a:custGeom>
            <a:solidFill>
              <a:srgbClr val="C2C2C2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9167" y="1935480"/>
              <a:ext cx="1167371" cy="94335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596639" y="1930908"/>
              <a:ext cx="862965" cy="638810"/>
            </a:xfrm>
            <a:custGeom>
              <a:avLst/>
              <a:gdLst/>
              <a:ahLst/>
              <a:cxnLst/>
              <a:rect l="l" t="t" r="r" b="b"/>
              <a:pathLst>
                <a:path w="862964" h="638810">
                  <a:moveTo>
                    <a:pt x="431292" y="0"/>
                  </a:moveTo>
                  <a:lnTo>
                    <a:pt x="377190" y="2487"/>
                  </a:lnTo>
                  <a:lnTo>
                    <a:pt x="325094" y="9751"/>
                  </a:lnTo>
                  <a:lnTo>
                    <a:pt x="275409" y="21491"/>
                  </a:lnTo>
                  <a:lnTo>
                    <a:pt x="228537" y="37409"/>
                  </a:lnTo>
                  <a:lnTo>
                    <a:pt x="184883" y="57205"/>
                  </a:lnTo>
                  <a:lnTo>
                    <a:pt x="144851" y="80580"/>
                  </a:lnTo>
                  <a:lnTo>
                    <a:pt x="108846" y="107235"/>
                  </a:lnTo>
                  <a:lnTo>
                    <a:pt x="77271" y="136870"/>
                  </a:lnTo>
                  <a:lnTo>
                    <a:pt x="50531" y="169186"/>
                  </a:lnTo>
                  <a:lnTo>
                    <a:pt x="29030" y="203884"/>
                  </a:lnTo>
                  <a:lnTo>
                    <a:pt x="13171" y="240665"/>
                  </a:lnTo>
                  <a:lnTo>
                    <a:pt x="3360" y="279229"/>
                  </a:lnTo>
                  <a:lnTo>
                    <a:pt x="0" y="319277"/>
                  </a:lnTo>
                  <a:lnTo>
                    <a:pt x="3360" y="359326"/>
                  </a:lnTo>
                  <a:lnTo>
                    <a:pt x="13171" y="397890"/>
                  </a:lnTo>
                  <a:lnTo>
                    <a:pt x="29030" y="434671"/>
                  </a:lnTo>
                  <a:lnTo>
                    <a:pt x="50531" y="469369"/>
                  </a:lnTo>
                  <a:lnTo>
                    <a:pt x="77271" y="501685"/>
                  </a:lnTo>
                  <a:lnTo>
                    <a:pt x="108846" y="531320"/>
                  </a:lnTo>
                  <a:lnTo>
                    <a:pt x="144851" y="557975"/>
                  </a:lnTo>
                  <a:lnTo>
                    <a:pt x="184883" y="581350"/>
                  </a:lnTo>
                  <a:lnTo>
                    <a:pt x="228537" y="601146"/>
                  </a:lnTo>
                  <a:lnTo>
                    <a:pt x="275409" y="617064"/>
                  </a:lnTo>
                  <a:lnTo>
                    <a:pt x="325094" y="628804"/>
                  </a:lnTo>
                  <a:lnTo>
                    <a:pt x="377190" y="636068"/>
                  </a:lnTo>
                  <a:lnTo>
                    <a:pt x="431292" y="638555"/>
                  </a:lnTo>
                  <a:lnTo>
                    <a:pt x="485393" y="636068"/>
                  </a:lnTo>
                  <a:lnTo>
                    <a:pt x="537489" y="628804"/>
                  </a:lnTo>
                  <a:lnTo>
                    <a:pt x="587174" y="617064"/>
                  </a:lnTo>
                  <a:lnTo>
                    <a:pt x="634046" y="601146"/>
                  </a:lnTo>
                  <a:lnTo>
                    <a:pt x="677700" y="581350"/>
                  </a:lnTo>
                  <a:lnTo>
                    <a:pt x="717732" y="557975"/>
                  </a:lnTo>
                  <a:lnTo>
                    <a:pt x="753737" y="531320"/>
                  </a:lnTo>
                  <a:lnTo>
                    <a:pt x="785312" y="501685"/>
                  </a:lnTo>
                  <a:lnTo>
                    <a:pt x="812052" y="469369"/>
                  </a:lnTo>
                  <a:lnTo>
                    <a:pt x="833553" y="434671"/>
                  </a:lnTo>
                  <a:lnTo>
                    <a:pt x="849412" y="397890"/>
                  </a:lnTo>
                  <a:lnTo>
                    <a:pt x="859223" y="359326"/>
                  </a:lnTo>
                  <a:lnTo>
                    <a:pt x="862584" y="319277"/>
                  </a:lnTo>
                  <a:lnTo>
                    <a:pt x="859223" y="279229"/>
                  </a:lnTo>
                  <a:lnTo>
                    <a:pt x="849412" y="240665"/>
                  </a:lnTo>
                  <a:lnTo>
                    <a:pt x="833553" y="203884"/>
                  </a:lnTo>
                  <a:lnTo>
                    <a:pt x="812052" y="169186"/>
                  </a:lnTo>
                  <a:lnTo>
                    <a:pt x="785312" y="136870"/>
                  </a:lnTo>
                  <a:lnTo>
                    <a:pt x="753737" y="107235"/>
                  </a:lnTo>
                  <a:lnTo>
                    <a:pt x="717732" y="80580"/>
                  </a:lnTo>
                  <a:lnTo>
                    <a:pt x="677700" y="57205"/>
                  </a:lnTo>
                  <a:lnTo>
                    <a:pt x="634046" y="37409"/>
                  </a:lnTo>
                  <a:lnTo>
                    <a:pt x="587174" y="21491"/>
                  </a:lnTo>
                  <a:lnTo>
                    <a:pt x="537489" y="9751"/>
                  </a:lnTo>
                  <a:lnTo>
                    <a:pt x="485393" y="2487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970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5720" y="1453896"/>
              <a:ext cx="1152143" cy="93573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203191" y="1449324"/>
              <a:ext cx="847725" cy="631190"/>
            </a:xfrm>
            <a:custGeom>
              <a:avLst/>
              <a:gdLst/>
              <a:ahLst/>
              <a:cxnLst/>
              <a:rect l="l" t="t" r="r" b="b"/>
              <a:pathLst>
                <a:path w="847725" h="631189">
                  <a:moveTo>
                    <a:pt x="423672" y="0"/>
                  </a:moveTo>
                  <a:lnTo>
                    <a:pt x="370528" y="2457"/>
                  </a:lnTo>
                  <a:lnTo>
                    <a:pt x="319353" y="9634"/>
                  </a:lnTo>
                  <a:lnTo>
                    <a:pt x="270546" y="21234"/>
                  </a:lnTo>
                  <a:lnTo>
                    <a:pt x="224502" y="36961"/>
                  </a:lnTo>
                  <a:lnTo>
                    <a:pt x="181620" y="56520"/>
                  </a:lnTo>
                  <a:lnTo>
                    <a:pt x="142295" y="79615"/>
                  </a:lnTo>
                  <a:lnTo>
                    <a:pt x="106926" y="105951"/>
                  </a:lnTo>
                  <a:lnTo>
                    <a:pt x="75908" y="135232"/>
                  </a:lnTo>
                  <a:lnTo>
                    <a:pt x="49640" y="167163"/>
                  </a:lnTo>
                  <a:lnTo>
                    <a:pt x="28518" y="201447"/>
                  </a:lnTo>
                  <a:lnTo>
                    <a:pt x="12939" y="237790"/>
                  </a:lnTo>
                  <a:lnTo>
                    <a:pt x="3301" y="275895"/>
                  </a:lnTo>
                  <a:lnTo>
                    <a:pt x="0" y="315467"/>
                  </a:lnTo>
                  <a:lnTo>
                    <a:pt x="3301" y="355040"/>
                  </a:lnTo>
                  <a:lnTo>
                    <a:pt x="12939" y="393145"/>
                  </a:lnTo>
                  <a:lnTo>
                    <a:pt x="28518" y="429488"/>
                  </a:lnTo>
                  <a:lnTo>
                    <a:pt x="49640" y="463772"/>
                  </a:lnTo>
                  <a:lnTo>
                    <a:pt x="75908" y="495703"/>
                  </a:lnTo>
                  <a:lnTo>
                    <a:pt x="106926" y="524984"/>
                  </a:lnTo>
                  <a:lnTo>
                    <a:pt x="142295" y="551320"/>
                  </a:lnTo>
                  <a:lnTo>
                    <a:pt x="181620" y="574415"/>
                  </a:lnTo>
                  <a:lnTo>
                    <a:pt x="224502" y="593974"/>
                  </a:lnTo>
                  <a:lnTo>
                    <a:pt x="270546" y="609701"/>
                  </a:lnTo>
                  <a:lnTo>
                    <a:pt x="319353" y="621301"/>
                  </a:lnTo>
                  <a:lnTo>
                    <a:pt x="370528" y="628478"/>
                  </a:lnTo>
                  <a:lnTo>
                    <a:pt x="423672" y="630935"/>
                  </a:lnTo>
                  <a:lnTo>
                    <a:pt x="476815" y="628478"/>
                  </a:lnTo>
                  <a:lnTo>
                    <a:pt x="527990" y="621301"/>
                  </a:lnTo>
                  <a:lnTo>
                    <a:pt x="576797" y="609701"/>
                  </a:lnTo>
                  <a:lnTo>
                    <a:pt x="622841" y="593974"/>
                  </a:lnTo>
                  <a:lnTo>
                    <a:pt x="665723" y="574415"/>
                  </a:lnTo>
                  <a:lnTo>
                    <a:pt x="705048" y="551320"/>
                  </a:lnTo>
                  <a:lnTo>
                    <a:pt x="740417" y="524984"/>
                  </a:lnTo>
                  <a:lnTo>
                    <a:pt x="771435" y="495703"/>
                  </a:lnTo>
                  <a:lnTo>
                    <a:pt x="797703" y="463772"/>
                  </a:lnTo>
                  <a:lnTo>
                    <a:pt x="818825" y="429488"/>
                  </a:lnTo>
                  <a:lnTo>
                    <a:pt x="834404" y="393145"/>
                  </a:lnTo>
                  <a:lnTo>
                    <a:pt x="844042" y="355040"/>
                  </a:lnTo>
                  <a:lnTo>
                    <a:pt x="847344" y="315467"/>
                  </a:lnTo>
                  <a:lnTo>
                    <a:pt x="844042" y="275895"/>
                  </a:lnTo>
                  <a:lnTo>
                    <a:pt x="834404" y="237790"/>
                  </a:lnTo>
                  <a:lnTo>
                    <a:pt x="818825" y="201447"/>
                  </a:lnTo>
                  <a:lnTo>
                    <a:pt x="797703" y="167163"/>
                  </a:lnTo>
                  <a:lnTo>
                    <a:pt x="771435" y="135232"/>
                  </a:lnTo>
                  <a:lnTo>
                    <a:pt x="740417" y="105951"/>
                  </a:lnTo>
                  <a:lnTo>
                    <a:pt x="705048" y="79615"/>
                  </a:lnTo>
                  <a:lnTo>
                    <a:pt x="665723" y="56520"/>
                  </a:lnTo>
                  <a:lnTo>
                    <a:pt x="622841" y="36961"/>
                  </a:lnTo>
                  <a:lnTo>
                    <a:pt x="576797" y="21234"/>
                  </a:lnTo>
                  <a:lnTo>
                    <a:pt x="527990" y="9634"/>
                  </a:lnTo>
                  <a:lnTo>
                    <a:pt x="476815" y="2457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970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28971" y="1280160"/>
              <a:ext cx="1144523" cy="100126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076444" y="1275588"/>
              <a:ext cx="840105" cy="696595"/>
            </a:xfrm>
            <a:custGeom>
              <a:avLst/>
              <a:gdLst/>
              <a:ahLst/>
              <a:cxnLst/>
              <a:rect l="l" t="t" r="r" b="b"/>
              <a:pathLst>
                <a:path w="840104" h="696594">
                  <a:moveTo>
                    <a:pt x="419862" y="0"/>
                  </a:moveTo>
                  <a:lnTo>
                    <a:pt x="367194" y="2713"/>
                  </a:lnTo>
                  <a:lnTo>
                    <a:pt x="316479" y="10635"/>
                  </a:lnTo>
                  <a:lnTo>
                    <a:pt x="268109" y="23439"/>
                  </a:lnTo>
                  <a:lnTo>
                    <a:pt x="222480" y="40800"/>
                  </a:lnTo>
                  <a:lnTo>
                    <a:pt x="179983" y="62390"/>
                  </a:lnTo>
                  <a:lnTo>
                    <a:pt x="141012" y="87884"/>
                  </a:lnTo>
                  <a:lnTo>
                    <a:pt x="105961" y="116956"/>
                  </a:lnTo>
                  <a:lnTo>
                    <a:pt x="75223" y="149278"/>
                  </a:lnTo>
                  <a:lnTo>
                    <a:pt x="49192" y="184525"/>
                  </a:lnTo>
                  <a:lnTo>
                    <a:pt x="28260" y="222370"/>
                  </a:lnTo>
                  <a:lnTo>
                    <a:pt x="12822" y="262488"/>
                  </a:lnTo>
                  <a:lnTo>
                    <a:pt x="3271" y="304551"/>
                  </a:lnTo>
                  <a:lnTo>
                    <a:pt x="0" y="348234"/>
                  </a:lnTo>
                  <a:lnTo>
                    <a:pt x="3271" y="391916"/>
                  </a:lnTo>
                  <a:lnTo>
                    <a:pt x="12822" y="433979"/>
                  </a:lnTo>
                  <a:lnTo>
                    <a:pt x="28260" y="474097"/>
                  </a:lnTo>
                  <a:lnTo>
                    <a:pt x="49192" y="511942"/>
                  </a:lnTo>
                  <a:lnTo>
                    <a:pt x="75223" y="547189"/>
                  </a:lnTo>
                  <a:lnTo>
                    <a:pt x="105961" y="579511"/>
                  </a:lnTo>
                  <a:lnTo>
                    <a:pt x="141012" y="608583"/>
                  </a:lnTo>
                  <a:lnTo>
                    <a:pt x="179983" y="634077"/>
                  </a:lnTo>
                  <a:lnTo>
                    <a:pt x="222480" y="655667"/>
                  </a:lnTo>
                  <a:lnTo>
                    <a:pt x="268109" y="673028"/>
                  </a:lnTo>
                  <a:lnTo>
                    <a:pt x="316479" y="685832"/>
                  </a:lnTo>
                  <a:lnTo>
                    <a:pt x="367194" y="693754"/>
                  </a:lnTo>
                  <a:lnTo>
                    <a:pt x="419862" y="696468"/>
                  </a:lnTo>
                  <a:lnTo>
                    <a:pt x="472529" y="693754"/>
                  </a:lnTo>
                  <a:lnTo>
                    <a:pt x="523244" y="685832"/>
                  </a:lnTo>
                  <a:lnTo>
                    <a:pt x="571614" y="673028"/>
                  </a:lnTo>
                  <a:lnTo>
                    <a:pt x="617243" y="655667"/>
                  </a:lnTo>
                  <a:lnTo>
                    <a:pt x="659740" y="634077"/>
                  </a:lnTo>
                  <a:lnTo>
                    <a:pt x="698711" y="608583"/>
                  </a:lnTo>
                  <a:lnTo>
                    <a:pt x="733762" y="579511"/>
                  </a:lnTo>
                  <a:lnTo>
                    <a:pt x="764500" y="547189"/>
                  </a:lnTo>
                  <a:lnTo>
                    <a:pt x="790531" y="511942"/>
                  </a:lnTo>
                  <a:lnTo>
                    <a:pt x="811463" y="474097"/>
                  </a:lnTo>
                  <a:lnTo>
                    <a:pt x="826901" y="433979"/>
                  </a:lnTo>
                  <a:lnTo>
                    <a:pt x="836452" y="391916"/>
                  </a:lnTo>
                  <a:lnTo>
                    <a:pt x="839724" y="348234"/>
                  </a:lnTo>
                  <a:lnTo>
                    <a:pt x="836452" y="304551"/>
                  </a:lnTo>
                  <a:lnTo>
                    <a:pt x="826901" y="262488"/>
                  </a:lnTo>
                  <a:lnTo>
                    <a:pt x="811463" y="222370"/>
                  </a:lnTo>
                  <a:lnTo>
                    <a:pt x="790531" y="184525"/>
                  </a:lnTo>
                  <a:lnTo>
                    <a:pt x="764500" y="149278"/>
                  </a:lnTo>
                  <a:lnTo>
                    <a:pt x="733762" y="116956"/>
                  </a:lnTo>
                  <a:lnTo>
                    <a:pt x="698711" y="87884"/>
                  </a:lnTo>
                  <a:lnTo>
                    <a:pt x="659740" y="62390"/>
                  </a:lnTo>
                  <a:lnTo>
                    <a:pt x="617243" y="40800"/>
                  </a:lnTo>
                  <a:lnTo>
                    <a:pt x="571614" y="23439"/>
                  </a:lnTo>
                  <a:lnTo>
                    <a:pt x="523244" y="10635"/>
                  </a:lnTo>
                  <a:lnTo>
                    <a:pt x="472529" y="2713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970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0220" y="1432560"/>
              <a:ext cx="1152143" cy="94335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5917691" y="1427988"/>
              <a:ext cx="847725" cy="638810"/>
            </a:xfrm>
            <a:custGeom>
              <a:avLst/>
              <a:gdLst/>
              <a:ahLst/>
              <a:cxnLst/>
              <a:rect l="l" t="t" r="r" b="b"/>
              <a:pathLst>
                <a:path w="847725" h="638810">
                  <a:moveTo>
                    <a:pt x="423672" y="0"/>
                  </a:moveTo>
                  <a:lnTo>
                    <a:pt x="370528" y="2487"/>
                  </a:lnTo>
                  <a:lnTo>
                    <a:pt x="319353" y="9751"/>
                  </a:lnTo>
                  <a:lnTo>
                    <a:pt x="270546" y="21491"/>
                  </a:lnTo>
                  <a:lnTo>
                    <a:pt x="224502" y="37409"/>
                  </a:lnTo>
                  <a:lnTo>
                    <a:pt x="181620" y="57205"/>
                  </a:lnTo>
                  <a:lnTo>
                    <a:pt x="142295" y="80580"/>
                  </a:lnTo>
                  <a:lnTo>
                    <a:pt x="106926" y="107235"/>
                  </a:lnTo>
                  <a:lnTo>
                    <a:pt x="75908" y="136870"/>
                  </a:lnTo>
                  <a:lnTo>
                    <a:pt x="49640" y="169186"/>
                  </a:lnTo>
                  <a:lnTo>
                    <a:pt x="28518" y="203884"/>
                  </a:lnTo>
                  <a:lnTo>
                    <a:pt x="12939" y="240665"/>
                  </a:lnTo>
                  <a:lnTo>
                    <a:pt x="3301" y="279229"/>
                  </a:lnTo>
                  <a:lnTo>
                    <a:pt x="0" y="319277"/>
                  </a:lnTo>
                  <a:lnTo>
                    <a:pt x="3301" y="359326"/>
                  </a:lnTo>
                  <a:lnTo>
                    <a:pt x="12939" y="397890"/>
                  </a:lnTo>
                  <a:lnTo>
                    <a:pt x="28518" y="434671"/>
                  </a:lnTo>
                  <a:lnTo>
                    <a:pt x="49640" y="469369"/>
                  </a:lnTo>
                  <a:lnTo>
                    <a:pt x="75908" y="501685"/>
                  </a:lnTo>
                  <a:lnTo>
                    <a:pt x="106926" y="531320"/>
                  </a:lnTo>
                  <a:lnTo>
                    <a:pt x="142295" y="557975"/>
                  </a:lnTo>
                  <a:lnTo>
                    <a:pt x="181620" y="581350"/>
                  </a:lnTo>
                  <a:lnTo>
                    <a:pt x="224502" y="601146"/>
                  </a:lnTo>
                  <a:lnTo>
                    <a:pt x="270546" y="617064"/>
                  </a:lnTo>
                  <a:lnTo>
                    <a:pt x="319353" y="628804"/>
                  </a:lnTo>
                  <a:lnTo>
                    <a:pt x="370528" y="636068"/>
                  </a:lnTo>
                  <a:lnTo>
                    <a:pt x="423672" y="638555"/>
                  </a:lnTo>
                  <a:lnTo>
                    <a:pt x="476815" y="636068"/>
                  </a:lnTo>
                  <a:lnTo>
                    <a:pt x="527990" y="628804"/>
                  </a:lnTo>
                  <a:lnTo>
                    <a:pt x="576797" y="617064"/>
                  </a:lnTo>
                  <a:lnTo>
                    <a:pt x="622841" y="601146"/>
                  </a:lnTo>
                  <a:lnTo>
                    <a:pt x="665723" y="581350"/>
                  </a:lnTo>
                  <a:lnTo>
                    <a:pt x="705048" y="557975"/>
                  </a:lnTo>
                  <a:lnTo>
                    <a:pt x="740417" y="531320"/>
                  </a:lnTo>
                  <a:lnTo>
                    <a:pt x="771435" y="501685"/>
                  </a:lnTo>
                  <a:lnTo>
                    <a:pt x="797703" y="469369"/>
                  </a:lnTo>
                  <a:lnTo>
                    <a:pt x="818825" y="434671"/>
                  </a:lnTo>
                  <a:lnTo>
                    <a:pt x="834404" y="397890"/>
                  </a:lnTo>
                  <a:lnTo>
                    <a:pt x="844042" y="359326"/>
                  </a:lnTo>
                  <a:lnTo>
                    <a:pt x="847344" y="319277"/>
                  </a:lnTo>
                  <a:lnTo>
                    <a:pt x="844042" y="279229"/>
                  </a:lnTo>
                  <a:lnTo>
                    <a:pt x="834404" y="240665"/>
                  </a:lnTo>
                  <a:lnTo>
                    <a:pt x="818825" y="203884"/>
                  </a:lnTo>
                  <a:lnTo>
                    <a:pt x="797703" y="169186"/>
                  </a:lnTo>
                  <a:lnTo>
                    <a:pt x="771435" y="136870"/>
                  </a:lnTo>
                  <a:lnTo>
                    <a:pt x="740417" y="107235"/>
                  </a:lnTo>
                  <a:lnTo>
                    <a:pt x="705048" y="80580"/>
                  </a:lnTo>
                  <a:lnTo>
                    <a:pt x="665723" y="57205"/>
                  </a:lnTo>
                  <a:lnTo>
                    <a:pt x="622841" y="37409"/>
                  </a:lnTo>
                  <a:lnTo>
                    <a:pt x="576797" y="21491"/>
                  </a:lnTo>
                  <a:lnTo>
                    <a:pt x="527990" y="9751"/>
                  </a:lnTo>
                  <a:lnTo>
                    <a:pt x="476815" y="2487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970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6375" y="1985772"/>
              <a:ext cx="1124711" cy="95097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403847" y="1981200"/>
              <a:ext cx="820419" cy="646430"/>
            </a:xfrm>
            <a:custGeom>
              <a:avLst/>
              <a:gdLst/>
              <a:ahLst/>
              <a:cxnLst/>
              <a:rect l="l" t="t" r="r" b="b"/>
              <a:pathLst>
                <a:path w="820420" h="646430">
                  <a:moveTo>
                    <a:pt x="409956" y="0"/>
                  </a:moveTo>
                  <a:lnTo>
                    <a:pt x="358531" y="2517"/>
                  </a:lnTo>
                  <a:lnTo>
                    <a:pt x="309013" y="9867"/>
                  </a:lnTo>
                  <a:lnTo>
                    <a:pt x="261785" y="21747"/>
                  </a:lnTo>
                  <a:lnTo>
                    <a:pt x="217232" y="37855"/>
                  </a:lnTo>
                  <a:lnTo>
                    <a:pt x="175737" y="57887"/>
                  </a:lnTo>
                  <a:lnTo>
                    <a:pt x="137686" y="81540"/>
                  </a:lnTo>
                  <a:lnTo>
                    <a:pt x="103462" y="108513"/>
                  </a:lnTo>
                  <a:lnTo>
                    <a:pt x="73449" y="138501"/>
                  </a:lnTo>
                  <a:lnTo>
                    <a:pt x="48032" y="171203"/>
                  </a:lnTo>
                  <a:lnTo>
                    <a:pt x="27594" y="206315"/>
                  </a:lnTo>
                  <a:lnTo>
                    <a:pt x="12520" y="243535"/>
                  </a:lnTo>
                  <a:lnTo>
                    <a:pt x="3194" y="282560"/>
                  </a:lnTo>
                  <a:lnTo>
                    <a:pt x="0" y="323088"/>
                  </a:lnTo>
                  <a:lnTo>
                    <a:pt x="3194" y="363615"/>
                  </a:lnTo>
                  <a:lnTo>
                    <a:pt x="12520" y="402640"/>
                  </a:lnTo>
                  <a:lnTo>
                    <a:pt x="27594" y="439860"/>
                  </a:lnTo>
                  <a:lnTo>
                    <a:pt x="48032" y="474972"/>
                  </a:lnTo>
                  <a:lnTo>
                    <a:pt x="73449" y="507674"/>
                  </a:lnTo>
                  <a:lnTo>
                    <a:pt x="103462" y="537662"/>
                  </a:lnTo>
                  <a:lnTo>
                    <a:pt x="137686" y="564635"/>
                  </a:lnTo>
                  <a:lnTo>
                    <a:pt x="175737" y="588288"/>
                  </a:lnTo>
                  <a:lnTo>
                    <a:pt x="217232" y="608320"/>
                  </a:lnTo>
                  <a:lnTo>
                    <a:pt x="261785" y="624428"/>
                  </a:lnTo>
                  <a:lnTo>
                    <a:pt x="309013" y="636308"/>
                  </a:lnTo>
                  <a:lnTo>
                    <a:pt x="358531" y="643658"/>
                  </a:lnTo>
                  <a:lnTo>
                    <a:pt x="409956" y="646176"/>
                  </a:lnTo>
                  <a:lnTo>
                    <a:pt x="461380" y="643658"/>
                  </a:lnTo>
                  <a:lnTo>
                    <a:pt x="510898" y="636308"/>
                  </a:lnTo>
                  <a:lnTo>
                    <a:pt x="558126" y="624428"/>
                  </a:lnTo>
                  <a:lnTo>
                    <a:pt x="602679" y="608320"/>
                  </a:lnTo>
                  <a:lnTo>
                    <a:pt x="644174" y="588288"/>
                  </a:lnTo>
                  <a:lnTo>
                    <a:pt x="682225" y="564635"/>
                  </a:lnTo>
                  <a:lnTo>
                    <a:pt x="716449" y="537662"/>
                  </a:lnTo>
                  <a:lnTo>
                    <a:pt x="746462" y="507674"/>
                  </a:lnTo>
                  <a:lnTo>
                    <a:pt x="771879" y="474972"/>
                  </a:lnTo>
                  <a:lnTo>
                    <a:pt x="792317" y="439860"/>
                  </a:lnTo>
                  <a:lnTo>
                    <a:pt x="807391" y="402640"/>
                  </a:lnTo>
                  <a:lnTo>
                    <a:pt x="816717" y="363615"/>
                  </a:lnTo>
                  <a:lnTo>
                    <a:pt x="819912" y="323088"/>
                  </a:lnTo>
                  <a:lnTo>
                    <a:pt x="816717" y="282560"/>
                  </a:lnTo>
                  <a:lnTo>
                    <a:pt x="807391" y="243535"/>
                  </a:lnTo>
                  <a:lnTo>
                    <a:pt x="792317" y="206315"/>
                  </a:lnTo>
                  <a:lnTo>
                    <a:pt x="771879" y="171203"/>
                  </a:lnTo>
                  <a:lnTo>
                    <a:pt x="746462" y="138501"/>
                  </a:lnTo>
                  <a:lnTo>
                    <a:pt x="716449" y="108513"/>
                  </a:lnTo>
                  <a:lnTo>
                    <a:pt x="682225" y="81540"/>
                  </a:lnTo>
                  <a:lnTo>
                    <a:pt x="644174" y="57887"/>
                  </a:lnTo>
                  <a:lnTo>
                    <a:pt x="602679" y="37855"/>
                  </a:lnTo>
                  <a:lnTo>
                    <a:pt x="558126" y="21747"/>
                  </a:lnTo>
                  <a:lnTo>
                    <a:pt x="510898" y="9867"/>
                  </a:lnTo>
                  <a:lnTo>
                    <a:pt x="461380" y="2517"/>
                  </a:lnTo>
                  <a:lnTo>
                    <a:pt x="409956" y="0"/>
                  </a:lnTo>
                  <a:close/>
                </a:path>
              </a:pathLst>
            </a:custGeom>
            <a:solidFill>
              <a:srgbClr val="970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5067" y="1988820"/>
              <a:ext cx="1138427" cy="93725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082539" y="1984248"/>
              <a:ext cx="833755" cy="632460"/>
            </a:xfrm>
            <a:custGeom>
              <a:avLst/>
              <a:gdLst/>
              <a:ahLst/>
              <a:cxnLst/>
              <a:rect l="l" t="t" r="r" b="b"/>
              <a:pathLst>
                <a:path w="833754" h="632460">
                  <a:moveTo>
                    <a:pt x="416814" y="0"/>
                  </a:moveTo>
                  <a:lnTo>
                    <a:pt x="364529" y="2463"/>
                  </a:lnTo>
                  <a:lnTo>
                    <a:pt x="314183" y="9657"/>
                  </a:lnTo>
                  <a:lnTo>
                    <a:pt x="266165" y="21285"/>
                  </a:lnTo>
                  <a:lnTo>
                    <a:pt x="220867" y="37051"/>
                  </a:lnTo>
                  <a:lnTo>
                    <a:pt x="178679" y="56657"/>
                  </a:lnTo>
                  <a:lnTo>
                    <a:pt x="139991" y="79808"/>
                  </a:lnTo>
                  <a:lnTo>
                    <a:pt x="105194" y="106208"/>
                  </a:lnTo>
                  <a:lnTo>
                    <a:pt x="74679" y="135560"/>
                  </a:lnTo>
                  <a:lnTo>
                    <a:pt x="48836" y="167568"/>
                  </a:lnTo>
                  <a:lnTo>
                    <a:pt x="28056" y="201935"/>
                  </a:lnTo>
                  <a:lnTo>
                    <a:pt x="12729" y="238365"/>
                  </a:lnTo>
                  <a:lnTo>
                    <a:pt x="3247" y="276562"/>
                  </a:lnTo>
                  <a:lnTo>
                    <a:pt x="0" y="316229"/>
                  </a:lnTo>
                  <a:lnTo>
                    <a:pt x="3247" y="355897"/>
                  </a:lnTo>
                  <a:lnTo>
                    <a:pt x="12729" y="394094"/>
                  </a:lnTo>
                  <a:lnTo>
                    <a:pt x="28056" y="430524"/>
                  </a:lnTo>
                  <a:lnTo>
                    <a:pt x="48836" y="464891"/>
                  </a:lnTo>
                  <a:lnTo>
                    <a:pt x="74679" y="496899"/>
                  </a:lnTo>
                  <a:lnTo>
                    <a:pt x="105194" y="526251"/>
                  </a:lnTo>
                  <a:lnTo>
                    <a:pt x="139991" y="552651"/>
                  </a:lnTo>
                  <a:lnTo>
                    <a:pt x="178679" y="575802"/>
                  </a:lnTo>
                  <a:lnTo>
                    <a:pt x="220867" y="595408"/>
                  </a:lnTo>
                  <a:lnTo>
                    <a:pt x="266165" y="611174"/>
                  </a:lnTo>
                  <a:lnTo>
                    <a:pt x="314183" y="622802"/>
                  </a:lnTo>
                  <a:lnTo>
                    <a:pt x="364529" y="629996"/>
                  </a:lnTo>
                  <a:lnTo>
                    <a:pt x="416814" y="632459"/>
                  </a:lnTo>
                  <a:lnTo>
                    <a:pt x="469098" y="629996"/>
                  </a:lnTo>
                  <a:lnTo>
                    <a:pt x="519444" y="622802"/>
                  </a:lnTo>
                  <a:lnTo>
                    <a:pt x="567462" y="611174"/>
                  </a:lnTo>
                  <a:lnTo>
                    <a:pt x="612760" y="595408"/>
                  </a:lnTo>
                  <a:lnTo>
                    <a:pt x="654948" y="575802"/>
                  </a:lnTo>
                  <a:lnTo>
                    <a:pt x="693636" y="552651"/>
                  </a:lnTo>
                  <a:lnTo>
                    <a:pt x="728433" y="526251"/>
                  </a:lnTo>
                  <a:lnTo>
                    <a:pt x="758948" y="496899"/>
                  </a:lnTo>
                  <a:lnTo>
                    <a:pt x="784791" y="464891"/>
                  </a:lnTo>
                  <a:lnTo>
                    <a:pt x="805571" y="430524"/>
                  </a:lnTo>
                  <a:lnTo>
                    <a:pt x="820898" y="394094"/>
                  </a:lnTo>
                  <a:lnTo>
                    <a:pt x="830380" y="355897"/>
                  </a:lnTo>
                  <a:lnTo>
                    <a:pt x="833628" y="316229"/>
                  </a:lnTo>
                  <a:lnTo>
                    <a:pt x="830380" y="276562"/>
                  </a:lnTo>
                  <a:lnTo>
                    <a:pt x="820898" y="238365"/>
                  </a:lnTo>
                  <a:lnTo>
                    <a:pt x="805571" y="201935"/>
                  </a:lnTo>
                  <a:lnTo>
                    <a:pt x="784791" y="167568"/>
                  </a:lnTo>
                  <a:lnTo>
                    <a:pt x="758948" y="135560"/>
                  </a:lnTo>
                  <a:lnTo>
                    <a:pt x="728433" y="106208"/>
                  </a:lnTo>
                  <a:lnTo>
                    <a:pt x="693636" y="79808"/>
                  </a:lnTo>
                  <a:lnTo>
                    <a:pt x="654948" y="56657"/>
                  </a:lnTo>
                  <a:lnTo>
                    <a:pt x="612760" y="37051"/>
                  </a:lnTo>
                  <a:lnTo>
                    <a:pt x="567462" y="21285"/>
                  </a:lnTo>
                  <a:lnTo>
                    <a:pt x="519444" y="9657"/>
                  </a:lnTo>
                  <a:lnTo>
                    <a:pt x="469098" y="2463"/>
                  </a:lnTo>
                  <a:lnTo>
                    <a:pt x="416814" y="0"/>
                  </a:lnTo>
                  <a:close/>
                </a:path>
              </a:pathLst>
            </a:custGeom>
            <a:solidFill>
              <a:srgbClr val="9701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49039" y="3008376"/>
              <a:ext cx="1828799" cy="138074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4096511" y="3003804"/>
              <a:ext cx="1524000" cy="1076325"/>
            </a:xfrm>
            <a:custGeom>
              <a:avLst/>
              <a:gdLst/>
              <a:ahLst/>
              <a:cxnLst/>
              <a:rect l="l" t="t" r="r" b="b"/>
              <a:pathLst>
                <a:path w="1524000" h="1076325">
                  <a:moveTo>
                    <a:pt x="762000" y="0"/>
                  </a:moveTo>
                  <a:lnTo>
                    <a:pt x="705131" y="1475"/>
                  </a:lnTo>
                  <a:lnTo>
                    <a:pt x="649397" y="5832"/>
                  </a:lnTo>
                  <a:lnTo>
                    <a:pt x="594946" y="12968"/>
                  </a:lnTo>
                  <a:lnTo>
                    <a:pt x="541924" y="22776"/>
                  </a:lnTo>
                  <a:lnTo>
                    <a:pt x="490480" y="35155"/>
                  </a:lnTo>
                  <a:lnTo>
                    <a:pt x="440760" y="50000"/>
                  </a:lnTo>
                  <a:lnTo>
                    <a:pt x="392912" y="67206"/>
                  </a:lnTo>
                  <a:lnTo>
                    <a:pt x="347083" y="86669"/>
                  </a:lnTo>
                  <a:lnTo>
                    <a:pt x="303421" y="108287"/>
                  </a:lnTo>
                  <a:lnTo>
                    <a:pt x="262072" y="131954"/>
                  </a:lnTo>
                  <a:lnTo>
                    <a:pt x="223185" y="157567"/>
                  </a:lnTo>
                  <a:lnTo>
                    <a:pt x="186906" y="185021"/>
                  </a:lnTo>
                  <a:lnTo>
                    <a:pt x="153383" y="214213"/>
                  </a:lnTo>
                  <a:lnTo>
                    <a:pt x="122763" y="245039"/>
                  </a:lnTo>
                  <a:lnTo>
                    <a:pt x="95193" y="277394"/>
                  </a:lnTo>
                  <a:lnTo>
                    <a:pt x="70822" y="311175"/>
                  </a:lnTo>
                  <a:lnTo>
                    <a:pt x="49796" y="346277"/>
                  </a:lnTo>
                  <a:lnTo>
                    <a:pt x="32262" y="382597"/>
                  </a:lnTo>
                  <a:lnTo>
                    <a:pt x="18368" y="420030"/>
                  </a:lnTo>
                  <a:lnTo>
                    <a:pt x="8262" y="458473"/>
                  </a:lnTo>
                  <a:lnTo>
                    <a:pt x="2090" y="497822"/>
                  </a:lnTo>
                  <a:lnTo>
                    <a:pt x="0" y="537972"/>
                  </a:lnTo>
                  <a:lnTo>
                    <a:pt x="2090" y="578121"/>
                  </a:lnTo>
                  <a:lnTo>
                    <a:pt x="8262" y="617470"/>
                  </a:lnTo>
                  <a:lnTo>
                    <a:pt x="18368" y="655913"/>
                  </a:lnTo>
                  <a:lnTo>
                    <a:pt x="32262" y="693346"/>
                  </a:lnTo>
                  <a:lnTo>
                    <a:pt x="49796" y="729666"/>
                  </a:lnTo>
                  <a:lnTo>
                    <a:pt x="70822" y="764768"/>
                  </a:lnTo>
                  <a:lnTo>
                    <a:pt x="95193" y="798549"/>
                  </a:lnTo>
                  <a:lnTo>
                    <a:pt x="122763" y="830904"/>
                  </a:lnTo>
                  <a:lnTo>
                    <a:pt x="153383" y="861730"/>
                  </a:lnTo>
                  <a:lnTo>
                    <a:pt x="186906" y="890922"/>
                  </a:lnTo>
                  <a:lnTo>
                    <a:pt x="223185" y="918376"/>
                  </a:lnTo>
                  <a:lnTo>
                    <a:pt x="262072" y="943989"/>
                  </a:lnTo>
                  <a:lnTo>
                    <a:pt x="303421" y="967656"/>
                  </a:lnTo>
                  <a:lnTo>
                    <a:pt x="347083" y="989274"/>
                  </a:lnTo>
                  <a:lnTo>
                    <a:pt x="392912" y="1008737"/>
                  </a:lnTo>
                  <a:lnTo>
                    <a:pt x="440760" y="1025943"/>
                  </a:lnTo>
                  <a:lnTo>
                    <a:pt x="490480" y="1040788"/>
                  </a:lnTo>
                  <a:lnTo>
                    <a:pt x="541924" y="1053167"/>
                  </a:lnTo>
                  <a:lnTo>
                    <a:pt x="594946" y="1062975"/>
                  </a:lnTo>
                  <a:lnTo>
                    <a:pt x="649397" y="1070111"/>
                  </a:lnTo>
                  <a:lnTo>
                    <a:pt x="705131" y="1074468"/>
                  </a:lnTo>
                  <a:lnTo>
                    <a:pt x="762000" y="1075944"/>
                  </a:lnTo>
                  <a:lnTo>
                    <a:pt x="818868" y="1074468"/>
                  </a:lnTo>
                  <a:lnTo>
                    <a:pt x="874602" y="1070111"/>
                  </a:lnTo>
                  <a:lnTo>
                    <a:pt x="929053" y="1062975"/>
                  </a:lnTo>
                  <a:lnTo>
                    <a:pt x="982075" y="1053167"/>
                  </a:lnTo>
                  <a:lnTo>
                    <a:pt x="1033519" y="1040788"/>
                  </a:lnTo>
                  <a:lnTo>
                    <a:pt x="1083239" y="1025943"/>
                  </a:lnTo>
                  <a:lnTo>
                    <a:pt x="1131087" y="1008737"/>
                  </a:lnTo>
                  <a:lnTo>
                    <a:pt x="1176916" y="989274"/>
                  </a:lnTo>
                  <a:lnTo>
                    <a:pt x="1220578" y="967656"/>
                  </a:lnTo>
                  <a:lnTo>
                    <a:pt x="1261927" y="943989"/>
                  </a:lnTo>
                  <a:lnTo>
                    <a:pt x="1300814" y="918376"/>
                  </a:lnTo>
                  <a:lnTo>
                    <a:pt x="1337093" y="890922"/>
                  </a:lnTo>
                  <a:lnTo>
                    <a:pt x="1370616" y="861730"/>
                  </a:lnTo>
                  <a:lnTo>
                    <a:pt x="1401236" y="830904"/>
                  </a:lnTo>
                  <a:lnTo>
                    <a:pt x="1428806" y="798549"/>
                  </a:lnTo>
                  <a:lnTo>
                    <a:pt x="1453177" y="764768"/>
                  </a:lnTo>
                  <a:lnTo>
                    <a:pt x="1474203" y="729666"/>
                  </a:lnTo>
                  <a:lnTo>
                    <a:pt x="1491737" y="693346"/>
                  </a:lnTo>
                  <a:lnTo>
                    <a:pt x="1505631" y="655913"/>
                  </a:lnTo>
                  <a:lnTo>
                    <a:pt x="1515737" y="617470"/>
                  </a:lnTo>
                  <a:lnTo>
                    <a:pt x="1521909" y="578121"/>
                  </a:lnTo>
                  <a:lnTo>
                    <a:pt x="1524000" y="537972"/>
                  </a:lnTo>
                  <a:lnTo>
                    <a:pt x="1521909" y="497822"/>
                  </a:lnTo>
                  <a:lnTo>
                    <a:pt x="1515737" y="458473"/>
                  </a:lnTo>
                  <a:lnTo>
                    <a:pt x="1505631" y="420030"/>
                  </a:lnTo>
                  <a:lnTo>
                    <a:pt x="1491737" y="382597"/>
                  </a:lnTo>
                  <a:lnTo>
                    <a:pt x="1474203" y="346277"/>
                  </a:lnTo>
                  <a:lnTo>
                    <a:pt x="1453177" y="311175"/>
                  </a:lnTo>
                  <a:lnTo>
                    <a:pt x="1428806" y="277394"/>
                  </a:lnTo>
                  <a:lnTo>
                    <a:pt x="1401236" y="245039"/>
                  </a:lnTo>
                  <a:lnTo>
                    <a:pt x="1370616" y="214213"/>
                  </a:lnTo>
                  <a:lnTo>
                    <a:pt x="1337093" y="185021"/>
                  </a:lnTo>
                  <a:lnTo>
                    <a:pt x="1300814" y="157567"/>
                  </a:lnTo>
                  <a:lnTo>
                    <a:pt x="1261927" y="131954"/>
                  </a:lnTo>
                  <a:lnTo>
                    <a:pt x="1220578" y="108287"/>
                  </a:lnTo>
                  <a:lnTo>
                    <a:pt x="1176916" y="86669"/>
                  </a:lnTo>
                  <a:lnTo>
                    <a:pt x="1131087" y="67206"/>
                  </a:lnTo>
                  <a:lnTo>
                    <a:pt x="1083239" y="50000"/>
                  </a:lnTo>
                  <a:lnTo>
                    <a:pt x="1033519" y="35155"/>
                  </a:lnTo>
                  <a:lnTo>
                    <a:pt x="982075" y="22776"/>
                  </a:lnTo>
                  <a:lnTo>
                    <a:pt x="929053" y="12968"/>
                  </a:lnTo>
                  <a:lnTo>
                    <a:pt x="874602" y="5832"/>
                  </a:lnTo>
                  <a:lnTo>
                    <a:pt x="818868" y="1475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61203" y="3314700"/>
              <a:ext cx="1804415" cy="1380743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408675" y="3310127"/>
              <a:ext cx="1499870" cy="1076325"/>
            </a:xfrm>
            <a:custGeom>
              <a:avLst/>
              <a:gdLst/>
              <a:ahLst/>
              <a:cxnLst/>
              <a:rect l="l" t="t" r="r" b="b"/>
              <a:pathLst>
                <a:path w="1499870" h="1076325">
                  <a:moveTo>
                    <a:pt x="749808" y="0"/>
                  </a:moveTo>
                  <a:lnTo>
                    <a:pt x="693848" y="1475"/>
                  </a:lnTo>
                  <a:lnTo>
                    <a:pt x="639006" y="5832"/>
                  </a:lnTo>
                  <a:lnTo>
                    <a:pt x="585426" y="12968"/>
                  </a:lnTo>
                  <a:lnTo>
                    <a:pt x="533253" y="22776"/>
                  </a:lnTo>
                  <a:lnTo>
                    <a:pt x="482631" y="35155"/>
                  </a:lnTo>
                  <a:lnTo>
                    <a:pt x="433707" y="50000"/>
                  </a:lnTo>
                  <a:lnTo>
                    <a:pt x="386624" y="67206"/>
                  </a:lnTo>
                  <a:lnTo>
                    <a:pt x="341529" y="86669"/>
                  </a:lnTo>
                  <a:lnTo>
                    <a:pt x="298565" y="108287"/>
                  </a:lnTo>
                  <a:lnTo>
                    <a:pt x="257878" y="131954"/>
                  </a:lnTo>
                  <a:lnTo>
                    <a:pt x="219613" y="157567"/>
                  </a:lnTo>
                  <a:lnTo>
                    <a:pt x="183914" y="185021"/>
                  </a:lnTo>
                  <a:lnTo>
                    <a:pt x="150928" y="214213"/>
                  </a:lnTo>
                  <a:lnTo>
                    <a:pt x="120798" y="245039"/>
                  </a:lnTo>
                  <a:lnTo>
                    <a:pt x="93670" y="277394"/>
                  </a:lnTo>
                  <a:lnTo>
                    <a:pt x="69688" y="311175"/>
                  </a:lnTo>
                  <a:lnTo>
                    <a:pt x="48999" y="346277"/>
                  </a:lnTo>
                  <a:lnTo>
                    <a:pt x="31746" y="382597"/>
                  </a:lnTo>
                  <a:lnTo>
                    <a:pt x="18074" y="420030"/>
                  </a:lnTo>
                  <a:lnTo>
                    <a:pt x="8129" y="458473"/>
                  </a:lnTo>
                  <a:lnTo>
                    <a:pt x="2056" y="497822"/>
                  </a:lnTo>
                  <a:lnTo>
                    <a:pt x="0" y="537972"/>
                  </a:lnTo>
                  <a:lnTo>
                    <a:pt x="2056" y="578121"/>
                  </a:lnTo>
                  <a:lnTo>
                    <a:pt x="8129" y="617470"/>
                  </a:lnTo>
                  <a:lnTo>
                    <a:pt x="18074" y="655913"/>
                  </a:lnTo>
                  <a:lnTo>
                    <a:pt x="31746" y="693346"/>
                  </a:lnTo>
                  <a:lnTo>
                    <a:pt x="48999" y="729666"/>
                  </a:lnTo>
                  <a:lnTo>
                    <a:pt x="69688" y="764768"/>
                  </a:lnTo>
                  <a:lnTo>
                    <a:pt x="93670" y="798549"/>
                  </a:lnTo>
                  <a:lnTo>
                    <a:pt x="120798" y="830904"/>
                  </a:lnTo>
                  <a:lnTo>
                    <a:pt x="150928" y="861730"/>
                  </a:lnTo>
                  <a:lnTo>
                    <a:pt x="183914" y="890922"/>
                  </a:lnTo>
                  <a:lnTo>
                    <a:pt x="219613" y="918376"/>
                  </a:lnTo>
                  <a:lnTo>
                    <a:pt x="257878" y="943989"/>
                  </a:lnTo>
                  <a:lnTo>
                    <a:pt x="298565" y="967656"/>
                  </a:lnTo>
                  <a:lnTo>
                    <a:pt x="341529" y="989274"/>
                  </a:lnTo>
                  <a:lnTo>
                    <a:pt x="386624" y="1008737"/>
                  </a:lnTo>
                  <a:lnTo>
                    <a:pt x="433707" y="1025943"/>
                  </a:lnTo>
                  <a:lnTo>
                    <a:pt x="482631" y="1040788"/>
                  </a:lnTo>
                  <a:lnTo>
                    <a:pt x="533253" y="1053167"/>
                  </a:lnTo>
                  <a:lnTo>
                    <a:pt x="585426" y="1062975"/>
                  </a:lnTo>
                  <a:lnTo>
                    <a:pt x="639006" y="1070111"/>
                  </a:lnTo>
                  <a:lnTo>
                    <a:pt x="693848" y="1074468"/>
                  </a:lnTo>
                  <a:lnTo>
                    <a:pt x="749808" y="1075944"/>
                  </a:lnTo>
                  <a:lnTo>
                    <a:pt x="805767" y="1074468"/>
                  </a:lnTo>
                  <a:lnTo>
                    <a:pt x="860609" y="1070111"/>
                  </a:lnTo>
                  <a:lnTo>
                    <a:pt x="914189" y="1062975"/>
                  </a:lnTo>
                  <a:lnTo>
                    <a:pt x="966362" y="1053167"/>
                  </a:lnTo>
                  <a:lnTo>
                    <a:pt x="1016984" y="1040788"/>
                  </a:lnTo>
                  <a:lnTo>
                    <a:pt x="1065908" y="1025943"/>
                  </a:lnTo>
                  <a:lnTo>
                    <a:pt x="1112991" y="1008737"/>
                  </a:lnTo>
                  <a:lnTo>
                    <a:pt x="1158086" y="989274"/>
                  </a:lnTo>
                  <a:lnTo>
                    <a:pt x="1201050" y="967656"/>
                  </a:lnTo>
                  <a:lnTo>
                    <a:pt x="1241737" y="943989"/>
                  </a:lnTo>
                  <a:lnTo>
                    <a:pt x="1280002" y="918376"/>
                  </a:lnTo>
                  <a:lnTo>
                    <a:pt x="1315701" y="890922"/>
                  </a:lnTo>
                  <a:lnTo>
                    <a:pt x="1348687" y="861730"/>
                  </a:lnTo>
                  <a:lnTo>
                    <a:pt x="1378817" y="830904"/>
                  </a:lnTo>
                  <a:lnTo>
                    <a:pt x="1405945" y="798549"/>
                  </a:lnTo>
                  <a:lnTo>
                    <a:pt x="1429927" y="764768"/>
                  </a:lnTo>
                  <a:lnTo>
                    <a:pt x="1450616" y="729666"/>
                  </a:lnTo>
                  <a:lnTo>
                    <a:pt x="1467869" y="693346"/>
                  </a:lnTo>
                  <a:lnTo>
                    <a:pt x="1481541" y="655913"/>
                  </a:lnTo>
                  <a:lnTo>
                    <a:pt x="1491486" y="617470"/>
                  </a:lnTo>
                  <a:lnTo>
                    <a:pt x="1497559" y="578121"/>
                  </a:lnTo>
                  <a:lnTo>
                    <a:pt x="1499616" y="537972"/>
                  </a:lnTo>
                  <a:lnTo>
                    <a:pt x="1497559" y="497822"/>
                  </a:lnTo>
                  <a:lnTo>
                    <a:pt x="1491486" y="458473"/>
                  </a:lnTo>
                  <a:lnTo>
                    <a:pt x="1481541" y="420030"/>
                  </a:lnTo>
                  <a:lnTo>
                    <a:pt x="1467869" y="382597"/>
                  </a:lnTo>
                  <a:lnTo>
                    <a:pt x="1450616" y="346277"/>
                  </a:lnTo>
                  <a:lnTo>
                    <a:pt x="1429927" y="311175"/>
                  </a:lnTo>
                  <a:lnTo>
                    <a:pt x="1405945" y="277394"/>
                  </a:lnTo>
                  <a:lnTo>
                    <a:pt x="1378817" y="245039"/>
                  </a:lnTo>
                  <a:lnTo>
                    <a:pt x="1348687" y="214213"/>
                  </a:lnTo>
                  <a:lnTo>
                    <a:pt x="1315701" y="185021"/>
                  </a:lnTo>
                  <a:lnTo>
                    <a:pt x="1280002" y="157567"/>
                  </a:lnTo>
                  <a:lnTo>
                    <a:pt x="1241737" y="131954"/>
                  </a:lnTo>
                  <a:lnTo>
                    <a:pt x="1201050" y="108287"/>
                  </a:lnTo>
                  <a:lnTo>
                    <a:pt x="1158086" y="86669"/>
                  </a:lnTo>
                  <a:lnTo>
                    <a:pt x="1112991" y="67206"/>
                  </a:lnTo>
                  <a:lnTo>
                    <a:pt x="1065908" y="50000"/>
                  </a:lnTo>
                  <a:lnTo>
                    <a:pt x="1016984" y="35155"/>
                  </a:lnTo>
                  <a:lnTo>
                    <a:pt x="966362" y="22776"/>
                  </a:lnTo>
                  <a:lnTo>
                    <a:pt x="914189" y="12968"/>
                  </a:lnTo>
                  <a:lnTo>
                    <a:pt x="860609" y="5832"/>
                  </a:lnTo>
                  <a:lnTo>
                    <a:pt x="805767" y="1475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5221985" y="5446014"/>
            <a:ext cx="623570" cy="382905"/>
          </a:xfrm>
          <a:custGeom>
            <a:avLst/>
            <a:gdLst/>
            <a:ahLst/>
            <a:cxnLst/>
            <a:rect l="l" t="t" r="r" b="b"/>
            <a:pathLst>
              <a:path w="623570" h="382904">
                <a:moveTo>
                  <a:pt x="0" y="191262"/>
                </a:moveTo>
                <a:lnTo>
                  <a:pt x="155829" y="191262"/>
                </a:lnTo>
                <a:lnTo>
                  <a:pt x="155829" y="0"/>
                </a:lnTo>
                <a:lnTo>
                  <a:pt x="467487" y="0"/>
                </a:lnTo>
                <a:lnTo>
                  <a:pt x="467487" y="191262"/>
                </a:lnTo>
                <a:lnTo>
                  <a:pt x="623316" y="191262"/>
                </a:lnTo>
                <a:lnTo>
                  <a:pt x="311658" y="382524"/>
                </a:lnTo>
                <a:lnTo>
                  <a:pt x="0" y="191262"/>
                </a:lnTo>
                <a:close/>
              </a:path>
            </a:pathLst>
          </a:custGeom>
          <a:ln w="25908">
            <a:solidFill>
              <a:srgbClr val="5555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2112653" y="5912128"/>
            <a:ext cx="737997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006FBE"/>
                </a:solidFill>
                <a:latin typeface="Arial"/>
                <a:cs typeface="Arial"/>
              </a:rPr>
              <a:t>ArteraAI</a:t>
            </a:r>
            <a:r>
              <a:rPr dirty="0" sz="3200" spc="-55" b="1">
                <a:solidFill>
                  <a:srgbClr val="006FBE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6FBE"/>
                </a:solidFill>
                <a:latin typeface="Arial"/>
                <a:cs typeface="Arial"/>
              </a:rPr>
              <a:t>LT-</a:t>
            </a:r>
            <a:r>
              <a:rPr dirty="0" sz="3200" b="1">
                <a:solidFill>
                  <a:srgbClr val="006FBE"/>
                </a:solidFill>
                <a:latin typeface="Arial"/>
                <a:cs typeface="Arial"/>
              </a:rPr>
              <a:t>ADT</a:t>
            </a:r>
            <a:r>
              <a:rPr dirty="0" sz="3200" spc="-55" b="1">
                <a:solidFill>
                  <a:srgbClr val="006FBE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6FBE"/>
                </a:solidFill>
                <a:latin typeface="Arial"/>
                <a:cs typeface="Arial"/>
              </a:rPr>
              <a:t>Predictive</a:t>
            </a:r>
            <a:r>
              <a:rPr dirty="0" sz="3200" spc="-45" b="1">
                <a:solidFill>
                  <a:srgbClr val="006FBE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6FBE"/>
                </a:solidFill>
                <a:latin typeface="Arial"/>
                <a:cs typeface="Arial"/>
              </a:rPr>
              <a:t>Biomarker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457797" y="2963797"/>
            <a:ext cx="217868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499"/>
              </a:lnSpc>
              <a:spcBef>
                <a:spcPts val="95"/>
              </a:spcBef>
            </a:pPr>
            <a:r>
              <a:rPr dirty="0" sz="2100" b="1">
                <a:latin typeface="Arial"/>
                <a:cs typeface="Arial"/>
              </a:rPr>
              <a:t>Predictive</a:t>
            </a:r>
            <a:r>
              <a:rPr dirty="0" sz="2100" spc="5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Model Training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2100" b="1">
                <a:latin typeface="Arial"/>
                <a:cs typeface="Arial"/>
              </a:rPr>
              <a:t>(n</a:t>
            </a:r>
            <a:r>
              <a:rPr dirty="0" sz="2100" spc="1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=</a:t>
            </a:r>
            <a:r>
              <a:rPr dirty="0" sz="2100" spc="1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2,641)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803111" y="1420385"/>
            <a:ext cx="326072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499"/>
              </a:lnSpc>
              <a:spcBef>
                <a:spcPts val="95"/>
              </a:spcBef>
            </a:pPr>
            <a:r>
              <a:rPr dirty="0" sz="2100" b="1">
                <a:latin typeface="Arial"/>
                <a:cs typeface="Arial"/>
              </a:rPr>
              <a:t>Image</a:t>
            </a:r>
            <a:r>
              <a:rPr dirty="0" sz="2100" spc="4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Feature</a:t>
            </a:r>
            <a:r>
              <a:rPr dirty="0" sz="2100" spc="4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Extraction </a:t>
            </a:r>
            <a:r>
              <a:rPr dirty="0" sz="2100" b="1">
                <a:latin typeface="Arial"/>
                <a:cs typeface="Arial"/>
              </a:rPr>
              <a:t>Model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Training</a:t>
            </a:r>
            <a:r>
              <a:rPr dirty="0" sz="2100" spc="25" b="1">
                <a:latin typeface="Arial"/>
                <a:cs typeface="Arial"/>
              </a:rPr>
              <a:t> </a:t>
            </a:r>
            <a:r>
              <a:rPr dirty="0" sz="2100" spc="-25" b="1">
                <a:latin typeface="Arial"/>
                <a:cs typeface="Arial"/>
              </a:rPr>
              <a:t>in</a:t>
            </a: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2100" b="1">
                <a:latin typeface="Arial"/>
                <a:cs typeface="Arial"/>
              </a:rPr>
              <a:t>6</a:t>
            </a:r>
            <a:r>
              <a:rPr dirty="0" sz="2100" spc="3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NRG</a:t>
            </a:r>
            <a:r>
              <a:rPr dirty="0" sz="2100" spc="2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Phase</a:t>
            </a:r>
            <a:r>
              <a:rPr dirty="0" sz="2100" spc="20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3</a:t>
            </a:r>
            <a:r>
              <a:rPr dirty="0" sz="2100" spc="3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Trials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304234" y="3164800"/>
            <a:ext cx="1133475" cy="85216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700" marR="5080">
              <a:lnSpc>
                <a:spcPts val="1580"/>
              </a:lnSpc>
              <a:spcBef>
                <a:spcPts val="300"/>
              </a:spcBef>
            </a:pP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Intermediate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45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High-</a:t>
            </a:r>
            <a:r>
              <a:rPr dirty="0" sz="1450" spc="-20" b="1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450" spc="-20" b="1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601825" y="3400928"/>
            <a:ext cx="1128395" cy="85216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065" marR="5080">
              <a:lnSpc>
                <a:spcPts val="1580"/>
              </a:lnSpc>
              <a:spcBef>
                <a:spcPts val="300"/>
              </a:spcBef>
            </a:pP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Treated</a:t>
            </a:r>
            <a:r>
              <a:rPr dirty="0" sz="14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0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dirty="0" sz="14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45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FFFFFF"/>
                </a:solidFill>
                <a:latin typeface="Arial"/>
                <a:cs typeface="Arial"/>
              </a:rPr>
              <a:t>ADT</a:t>
            </a:r>
            <a:endParaRPr sz="1450">
              <a:latin typeface="Arial"/>
              <a:cs typeface="Arial"/>
            </a:endParaRPr>
          </a:p>
          <a:p>
            <a:pPr algn="ctr" marL="6350">
              <a:lnSpc>
                <a:spcPts val="1565"/>
              </a:lnSpc>
            </a:pPr>
            <a:r>
              <a:rPr dirty="0" sz="1450" spc="-20" b="1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3358896" y="1914144"/>
            <a:ext cx="3923029" cy="3460115"/>
            <a:chOff x="3358896" y="1914144"/>
            <a:chExt cx="3923029" cy="3460115"/>
          </a:xfrm>
        </p:grpSpPr>
        <p:sp>
          <p:nvSpPr>
            <p:cNvPr id="34" name="object 34" descr=""/>
            <p:cNvSpPr/>
            <p:nvPr/>
          </p:nvSpPr>
          <p:spPr>
            <a:xfrm>
              <a:off x="3788616" y="2702046"/>
              <a:ext cx="3488690" cy="2667000"/>
            </a:xfrm>
            <a:custGeom>
              <a:avLst/>
              <a:gdLst/>
              <a:ahLst/>
              <a:cxnLst/>
              <a:rect l="l" t="t" r="r" b="b"/>
              <a:pathLst>
                <a:path w="3488690" h="2667000">
                  <a:moveTo>
                    <a:pt x="2546965" y="63500"/>
                  </a:moveTo>
                  <a:lnTo>
                    <a:pt x="941573" y="63500"/>
                  </a:lnTo>
                  <a:lnTo>
                    <a:pt x="802824" y="101600"/>
                  </a:lnTo>
                  <a:lnTo>
                    <a:pt x="735265" y="114300"/>
                  </a:lnTo>
                  <a:lnTo>
                    <a:pt x="670319" y="139700"/>
                  </a:lnTo>
                  <a:lnTo>
                    <a:pt x="608039" y="152400"/>
                  </a:lnTo>
                  <a:lnTo>
                    <a:pt x="548475" y="177800"/>
                  </a:lnTo>
                  <a:lnTo>
                    <a:pt x="491680" y="203200"/>
                  </a:lnTo>
                  <a:lnTo>
                    <a:pt x="437706" y="215900"/>
                  </a:lnTo>
                  <a:lnTo>
                    <a:pt x="386604" y="241300"/>
                  </a:lnTo>
                  <a:lnTo>
                    <a:pt x="338426" y="266700"/>
                  </a:lnTo>
                  <a:lnTo>
                    <a:pt x="293224" y="292100"/>
                  </a:lnTo>
                  <a:lnTo>
                    <a:pt x="251050" y="317500"/>
                  </a:lnTo>
                  <a:lnTo>
                    <a:pt x="211956" y="342900"/>
                  </a:lnTo>
                  <a:lnTo>
                    <a:pt x="175993" y="368300"/>
                  </a:lnTo>
                  <a:lnTo>
                    <a:pt x="143214" y="393700"/>
                  </a:lnTo>
                  <a:lnTo>
                    <a:pt x="113669" y="431800"/>
                  </a:lnTo>
                  <a:lnTo>
                    <a:pt x="87412" y="457200"/>
                  </a:lnTo>
                  <a:lnTo>
                    <a:pt x="64494" y="482600"/>
                  </a:lnTo>
                  <a:lnTo>
                    <a:pt x="44966" y="508000"/>
                  </a:lnTo>
                  <a:lnTo>
                    <a:pt x="28880" y="546100"/>
                  </a:lnTo>
                  <a:lnTo>
                    <a:pt x="16289" y="571500"/>
                  </a:lnTo>
                  <a:lnTo>
                    <a:pt x="7244" y="596900"/>
                  </a:lnTo>
                  <a:lnTo>
                    <a:pt x="1797" y="635000"/>
                  </a:lnTo>
                  <a:lnTo>
                    <a:pt x="0" y="660400"/>
                  </a:lnTo>
                  <a:lnTo>
                    <a:pt x="1904" y="698500"/>
                  </a:lnTo>
                  <a:lnTo>
                    <a:pt x="7561" y="723900"/>
                  </a:lnTo>
                  <a:lnTo>
                    <a:pt x="17024" y="762000"/>
                  </a:lnTo>
                  <a:lnTo>
                    <a:pt x="1312450" y="2527300"/>
                  </a:lnTo>
                  <a:lnTo>
                    <a:pt x="1326025" y="2552700"/>
                  </a:lnTo>
                  <a:lnTo>
                    <a:pt x="1348110" y="2578100"/>
                  </a:lnTo>
                  <a:lnTo>
                    <a:pt x="1377982" y="2590800"/>
                  </a:lnTo>
                  <a:lnTo>
                    <a:pt x="1414915" y="2616200"/>
                  </a:lnTo>
                  <a:lnTo>
                    <a:pt x="1458185" y="2628900"/>
                  </a:lnTo>
                  <a:lnTo>
                    <a:pt x="1507070" y="2641600"/>
                  </a:lnTo>
                  <a:lnTo>
                    <a:pt x="1560843" y="2654300"/>
                  </a:lnTo>
                  <a:lnTo>
                    <a:pt x="1618783" y="2667000"/>
                  </a:lnTo>
                  <a:lnTo>
                    <a:pt x="1869742" y="2667000"/>
                  </a:lnTo>
                  <a:lnTo>
                    <a:pt x="1927681" y="2654300"/>
                  </a:lnTo>
                  <a:lnTo>
                    <a:pt x="1981455" y="2641600"/>
                  </a:lnTo>
                  <a:lnTo>
                    <a:pt x="2030339" y="2628900"/>
                  </a:lnTo>
                  <a:lnTo>
                    <a:pt x="2073610" y="2616200"/>
                  </a:lnTo>
                  <a:lnTo>
                    <a:pt x="2110543" y="2590800"/>
                  </a:lnTo>
                  <a:lnTo>
                    <a:pt x="2140414" y="2578100"/>
                  </a:lnTo>
                  <a:lnTo>
                    <a:pt x="2162499" y="2552700"/>
                  </a:lnTo>
                  <a:lnTo>
                    <a:pt x="2176075" y="2527300"/>
                  </a:lnTo>
                  <a:lnTo>
                    <a:pt x="3154634" y="1193800"/>
                  </a:lnTo>
                  <a:lnTo>
                    <a:pt x="1404403" y="1193800"/>
                  </a:lnTo>
                  <a:lnTo>
                    <a:pt x="1339185" y="1181100"/>
                  </a:lnTo>
                  <a:lnTo>
                    <a:pt x="1275025" y="1181100"/>
                  </a:lnTo>
                  <a:lnTo>
                    <a:pt x="1150122" y="1155700"/>
                  </a:lnTo>
                  <a:lnTo>
                    <a:pt x="1089499" y="1155700"/>
                  </a:lnTo>
                  <a:lnTo>
                    <a:pt x="915666" y="1117600"/>
                  </a:lnTo>
                  <a:lnTo>
                    <a:pt x="860601" y="1117600"/>
                  </a:lnTo>
                  <a:lnTo>
                    <a:pt x="755152" y="1092200"/>
                  </a:lnTo>
                  <a:lnTo>
                    <a:pt x="704889" y="1066800"/>
                  </a:lnTo>
                  <a:lnTo>
                    <a:pt x="609584" y="1041400"/>
                  </a:lnTo>
                  <a:lnTo>
                    <a:pt x="564663" y="1028700"/>
                  </a:lnTo>
                  <a:lnTo>
                    <a:pt x="521644" y="1016000"/>
                  </a:lnTo>
                  <a:lnTo>
                    <a:pt x="480586" y="990600"/>
                  </a:lnTo>
                  <a:lnTo>
                    <a:pt x="441550" y="977900"/>
                  </a:lnTo>
                  <a:lnTo>
                    <a:pt x="404597" y="965200"/>
                  </a:lnTo>
                  <a:lnTo>
                    <a:pt x="369785" y="939800"/>
                  </a:lnTo>
                  <a:lnTo>
                    <a:pt x="337176" y="927100"/>
                  </a:lnTo>
                  <a:lnTo>
                    <a:pt x="306830" y="901700"/>
                  </a:lnTo>
                  <a:lnTo>
                    <a:pt x="278806" y="876300"/>
                  </a:lnTo>
                  <a:lnTo>
                    <a:pt x="253166" y="863600"/>
                  </a:lnTo>
                  <a:lnTo>
                    <a:pt x="229969" y="838200"/>
                  </a:lnTo>
                  <a:lnTo>
                    <a:pt x="209276" y="825500"/>
                  </a:lnTo>
                  <a:lnTo>
                    <a:pt x="191146" y="800100"/>
                  </a:lnTo>
                  <a:lnTo>
                    <a:pt x="175640" y="774700"/>
                  </a:lnTo>
                  <a:lnTo>
                    <a:pt x="162819" y="749300"/>
                  </a:lnTo>
                  <a:lnTo>
                    <a:pt x="152742" y="736600"/>
                  </a:lnTo>
                  <a:lnTo>
                    <a:pt x="145469" y="711200"/>
                  </a:lnTo>
                  <a:lnTo>
                    <a:pt x="141062" y="685800"/>
                  </a:lnTo>
                  <a:lnTo>
                    <a:pt x="139579" y="660400"/>
                  </a:lnTo>
                  <a:lnTo>
                    <a:pt x="141062" y="635000"/>
                  </a:lnTo>
                  <a:lnTo>
                    <a:pt x="145469" y="622300"/>
                  </a:lnTo>
                  <a:lnTo>
                    <a:pt x="152742" y="596900"/>
                  </a:lnTo>
                  <a:lnTo>
                    <a:pt x="162819" y="571500"/>
                  </a:lnTo>
                  <a:lnTo>
                    <a:pt x="175640" y="546100"/>
                  </a:lnTo>
                  <a:lnTo>
                    <a:pt x="191146" y="533400"/>
                  </a:lnTo>
                  <a:lnTo>
                    <a:pt x="209276" y="508000"/>
                  </a:lnTo>
                  <a:lnTo>
                    <a:pt x="229969" y="482600"/>
                  </a:lnTo>
                  <a:lnTo>
                    <a:pt x="253166" y="469900"/>
                  </a:lnTo>
                  <a:lnTo>
                    <a:pt x="278806" y="444500"/>
                  </a:lnTo>
                  <a:lnTo>
                    <a:pt x="306830" y="431800"/>
                  </a:lnTo>
                  <a:lnTo>
                    <a:pt x="337176" y="406400"/>
                  </a:lnTo>
                  <a:lnTo>
                    <a:pt x="369785" y="381000"/>
                  </a:lnTo>
                  <a:lnTo>
                    <a:pt x="404597" y="368300"/>
                  </a:lnTo>
                  <a:lnTo>
                    <a:pt x="441550" y="355600"/>
                  </a:lnTo>
                  <a:lnTo>
                    <a:pt x="480586" y="330200"/>
                  </a:lnTo>
                  <a:lnTo>
                    <a:pt x="521644" y="317500"/>
                  </a:lnTo>
                  <a:lnTo>
                    <a:pt x="564663" y="304800"/>
                  </a:lnTo>
                  <a:lnTo>
                    <a:pt x="609584" y="279400"/>
                  </a:lnTo>
                  <a:lnTo>
                    <a:pt x="704889" y="254000"/>
                  </a:lnTo>
                  <a:lnTo>
                    <a:pt x="807077" y="228600"/>
                  </a:lnTo>
                  <a:lnTo>
                    <a:pt x="972211" y="190500"/>
                  </a:lnTo>
                  <a:lnTo>
                    <a:pt x="1030175" y="177800"/>
                  </a:lnTo>
                  <a:lnTo>
                    <a:pt x="1089499" y="177800"/>
                  </a:lnTo>
                  <a:lnTo>
                    <a:pt x="1211984" y="152400"/>
                  </a:lnTo>
                  <a:lnTo>
                    <a:pt x="1275025" y="152400"/>
                  </a:lnTo>
                  <a:lnTo>
                    <a:pt x="1339185" y="139700"/>
                  </a:lnTo>
                  <a:lnTo>
                    <a:pt x="1470619" y="139700"/>
                  </a:lnTo>
                  <a:lnTo>
                    <a:pt x="1537774" y="127000"/>
                  </a:lnTo>
                  <a:lnTo>
                    <a:pt x="2785743" y="127000"/>
                  </a:lnTo>
                  <a:lnTo>
                    <a:pt x="2753271" y="114300"/>
                  </a:lnTo>
                  <a:lnTo>
                    <a:pt x="2685713" y="101600"/>
                  </a:lnTo>
                  <a:lnTo>
                    <a:pt x="2546965" y="63500"/>
                  </a:lnTo>
                  <a:close/>
                </a:path>
                <a:path w="3488690" h="2667000">
                  <a:moveTo>
                    <a:pt x="2785743" y="127000"/>
                  </a:moveTo>
                  <a:lnTo>
                    <a:pt x="1950754" y="127000"/>
                  </a:lnTo>
                  <a:lnTo>
                    <a:pt x="2017909" y="139700"/>
                  </a:lnTo>
                  <a:lnTo>
                    <a:pt x="2149344" y="139700"/>
                  </a:lnTo>
                  <a:lnTo>
                    <a:pt x="2213504" y="152400"/>
                  </a:lnTo>
                  <a:lnTo>
                    <a:pt x="2276546" y="152400"/>
                  </a:lnTo>
                  <a:lnTo>
                    <a:pt x="2399031" y="177800"/>
                  </a:lnTo>
                  <a:lnTo>
                    <a:pt x="2458355" y="177800"/>
                  </a:lnTo>
                  <a:lnTo>
                    <a:pt x="2516320" y="190500"/>
                  </a:lnTo>
                  <a:lnTo>
                    <a:pt x="2681453" y="228600"/>
                  </a:lnTo>
                  <a:lnTo>
                    <a:pt x="2783641" y="254000"/>
                  </a:lnTo>
                  <a:lnTo>
                    <a:pt x="2878945" y="279400"/>
                  </a:lnTo>
                  <a:lnTo>
                    <a:pt x="2923866" y="304800"/>
                  </a:lnTo>
                  <a:lnTo>
                    <a:pt x="2966885" y="317500"/>
                  </a:lnTo>
                  <a:lnTo>
                    <a:pt x="3007942" y="330200"/>
                  </a:lnTo>
                  <a:lnTo>
                    <a:pt x="3046978" y="355600"/>
                  </a:lnTo>
                  <a:lnTo>
                    <a:pt x="3083931" y="368300"/>
                  </a:lnTo>
                  <a:lnTo>
                    <a:pt x="3118742" y="381000"/>
                  </a:lnTo>
                  <a:lnTo>
                    <a:pt x="3151351" y="406400"/>
                  </a:lnTo>
                  <a:lnTo>
                    <a:pt x="3181697" y="431800"/>
                  </a:lnTo>
                  <a:lnTo>
                    <a:pt x="3209720" y="444500"/>
                  </a:lnTo>
                  <a:lnTo>
                    <a:pt x="3235360" y="469900"/>
                  </a:lnTo>
                  <a:lnTo>
                    <a:pt x="3258557" y="482600"/>
                  </a:lnTo>
                  <a:lnTo>
                    <a:pt x="3279250" y="508000"/>
                  </a:lnTo>
                  <a:lnTo>
                    <a:pt x="3297379" y="533400"/>
                  </a:lnTo>
                  <a:lnTo>
                    <a:pt x="3312885" y="546100"/>
                  </a:lnTo>
                  <a:lnTo>
                    <a:pt x="3325706" y="571500"/>
                  </a:lnTo>
                  <a:lnTo>
                    <a:pt x="3335783" y="596900"/>
                  </a:lnTo>
                  <a:lnTo>
                    <a:pt x="3343055" y="622300"/>
                  </a:lnTo>
                  <a:lnTo>
                    <a:pt x="3347463" y="635000"/>
                  </a:lnTo>
                  <a:lnTo>
                    <a:pt x="3348945" y="660400"/>
                  </a:lnTo>
                  <a:lnTo>
                    <a:pt x="3347463" y="685800"/>
                  </a:lnTo>
                  <a:lnTo>
                    <a:pt x="3343055" y="711200"/>
                  </a:lnTo>
                  <a:lnTo>
                    <a:pt x="3335783" y="736600"/>
                  </a:lnTo>
                  <a:lnTo>
                    <a:pt x="3325706" y="749300"/>
                  </a:lnTo>
                  <a:lnTo>
                    <a:pt x="3312885" y="774700"/>
                  </a:lnTo>
                  <a:lnTo>
                    <a:pt x="3297379" y="800100"/>
                  </a:lnTo>
                  <a:lnTo>
                    <a:pt x="3279250" y="825500"/>
                  </a:lnTo>
                  <a:lnTo>
                    <a:pt x="3258557" y="838200"/>
                  </a:lnTo>
                  <a:lnTo>
                    <a:pt x="3235360" y="863600"/>
                  </a:lnTo>
                  <a:lnTo>
                    <a:pt x="3209720" y="876300"/>
                  </a:lnTo>
                  <a:lnTo>
                    <a:pt x="3181697" y="901700"/>
                  </a:lnTo>
                  <a:lnTo>
                    <a:pt x="3151351" y="927100"/>
                  </a:lnTo>
                  <a:lnTo>
                    <a:pt x="3118742" y="939800"/>
                  </a:lnTo>
                  <a:lnTo>
                    <a:pt x="3083931" y="965200"/>
                  </a:lnTo>
                  <a:lnTo>
                    <a:pt x="3046978" y="977900"/>
                  </a:lnTo>
                  <a:lnTo>
                    <a:pt x="3007942" y="990600"/>
                  </a:lnTo>
                  <a:lnTo>
                    <a:pt x="2966885" y="1016000"/>
                  </a:lnTo>
                  <a:lnTo>
                    <a:pt x="2923866" y="1028700"/>
                  </a:lnTo>
                  <a:lnTo>
                    <a:pt x="2878945" y="1041400"/>
                  </a:lnTo>
                  <a:lnTo>
                    <a:pt x="2783641" y="1066800"/>
                  </a:lnTo>
                  <a:lnTo>
                    <a:pt x="2733378" y="1092200"/>
                  </a:lnTo>
                  <a:lnTo>
                    <a:pt x="2627929" y="1117600"/>
                  </a:lnTo>
                  <a:lnTo>
                    <a:pt x="2572864" y="1117600"/>
                  </a:lnTo>
                  <a:lnTo>
                    <a:pt x="2399031" y="1155700"/>
                  </a:lnTo>
                  <a:lnTo>
                    <a:pt x="2338408" y="1155700"/>
                  </a:lnTo>
                  <a:lnTo>
                    <a:pt x="2213504" y="1181100"/>
                  </a:lnTo>
                  <a:lnTo>
                    <a:pt x="2149344" y="1181100"/>
                  </a:lnTo>
                  <a:lnTo>
                    <a:pt x="2084126" y="1193800"/>
                  </a:lnTo>
                  <a:lnTo>
                    <a:pt x="3154634" y="1193800"/>
                  </a:lnTo>
                  <a:lnTo>
                    <a:pt x="3471500" y="762000"/>
                  </a:lnTo>
                  <a:lnTo>
                    <a:pt x="3480963" y="723900"/>
                  </a:lnTo>
                  <a:lnTo>
                    <a:pt x="3486621" y="698500"/>
                  </a:lnTo>
                  <a:lnTo>
                    <a:pt x="3488525" y="660400"/>
                  </a:lnTo>
                  <a:lnTo>
                    <a:pt x="3486728" y="635000"/>
                  </a:lnTo>
                  <a:lnTo>
                    <a:pt x="3481281" y="596900"/>
                  </a:lnTo>
                  <a:lnTo>
                    <a:pt x="3472236" y="571500"/>
                  </a:lnTo>
                  <a:lnTo>
                    <a:pt x="3459645" y="546100"/>
                  </a:lnTo>
                  <a:lnTo>
                    <a:pt x="3443559" y="508000"/>
                  </a:lnTo>
                  <a:lnTo>
                    <a:pt x="3424032" y="482600"/>
                  </a:lnTo>
                  <a:lnTo>
                    <a:pt x="3401113" y="457200"/>
                  </a:lnTo>
                  <a:lnTo>
                    <a:pt x="3374856" y="431800"/>
                  </a:lnTo>
                  <a:lnTo>
                    <a:pt x="3345312" y="393700"/>
                  </a:lnTo>
                  <a:lnTo>
                    <a:pt x="3312533" y="368300"/>
                  </a:lnTo>
                  <a:lnTo>
                    <a:pt x="3276571" y="342900"/>
                  </a:lnTo>
                  <a:lnTo>
                    <a:pt x="3237477" y="317500"/>
                  </a:lnTo>
                  <a:lnTo>
                    <a:pt x="3195304" y="292100"/>
                  </a:lnTo>
                  <a:lnTo>
                    <a:pt x="3150103" y="266700"/>
                  </a:lnTo>
                  <a:lnTo>
                    <a:pt x="3101925" y="241300"/>
                  </a:lnTo>
                  <a:lnTo>
                    <a:pt x="3050824" y="215900"/>
                  </a:lnTo>
                  <a:lnTo>
                    <a:pt x="2996851" y="203200"/>
                  </a:lnTo>
                  <a:lnTo>
                    <a:pt x="2940057" y="177800"/>
                  </a:lnTo>
                  <a:lnTo>
                    <a:pt x="2880494" y="152400"/>
                  </a:lnTo>
                  <a:lnTo>
                    <a:pt x="2818215" y="139700"/>
                  </a:lnTo>
                  <a:lnTo>
                    <a:pt x="2785743" y="127000"/>
                  </a:lnTo>
                  <a:close/>
                </a:path>
                <a:path w="3488690" h="2667000">
                  <a:moveTo>
                    <a:pt x="2403124" y="38100"/>
                  </a:moveTo>
                  <a:lnTo>
                    <a:pt x="1085413" y="38100"/>
                  </a:lnTo>
                  <a:lnTo>
                    <a:pt x="989001" y="63500"/>
                  </a:lnTo>
                  <a:lnTo>
                    <a:pt x="2499536" y="63500"/>
                  </a:lnTo>
                  <a:lnTo>
                    <a:pt x="2403124" y="38100"/>
                  </a:lnTo>
                  <a:close/>
                </a:path>
                <a:path w="3488690" h="2667000">
                  <a:moveTo>
                    <a:pt x="2304873" y="25400"/>
                  </a:moveTo>
                  <a:lnTo>
                    <a:pt x="1183664" y="25400"/>
                  </a:lnTo>
                  <a:lnTo>
                    <a:pt x="1134326" y="38100"/>
                  </a:lnTo>
                  <a:lnTo>
                    <a:pt x="2354211" y="38100"/>
                  </a:lnTo>
                  <a:lnTo>
                    <a:pt x="2304873" y="25400"/>
                  </a:lnTo>
                  <a:close/>
                </a:path>
                <a:path w="3488690" h="2667000">
                  <a:moveTo>
                    <a:pt x="2205067" y="12700"/>
                  </a:moveTo>
                  <a:lnTo>
                    <a:pt x="1283471" y="12700"/>
                  </a:lnTo>
                  <a:lnTo>
                    <a:pt x="1233390" y="25400"/>
                  </a:lnTo>
                  <a:lnTo>
                    <a:pt x="2255147" y="25400"/>
                  </a:lnTo>
                  <a:lnTo>
                    <a:pt x="2205067" y="12700"/>
                  </a:lnTo>
                  <a:close/>
                </a:path>
                <a:path w="3488690" h="2667000">
                  <a:moveTo>
                    <a:pt x="2053059" y="0"/>
                  </a:moveTo>
                  <a:lnTo>
                    <a:pt x="1435479" y="0"/>
                  </a:lnTo>
                  <a:lnTo>
                    <a:pt x="1384550" y="12700"/>
                  </a:lnTo>
                  <a:lnTo>
                    <a:pt x="2103987" y="12700"/>
                  </a:lnTo>
                  <a:lnTo>
                    <a:pt x="2053059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788616" y="2689851"/>
              <a:ext cx="3488690" cy="2679700"/>
            </a:xfrm>
            <a:custGeom>
              <a:avLst/>
              <a:gdLst/>
              <a:ahLst/>
              <a:cxnLst/>
              <a:rect l="l" t="t" r="r" b="b"/>
              <a:pathLst>
                <a:path w="3488690" h="2679700">
                  <a:moveTo>
                    <a:pt x="17024" y="763019"/>
                  </a:moveTo>
                  <a:lnTo>
                    <a:pt x="7561" y="731938"/>
                  </a:lnTo>
                  <a:lnTo>
                    <a:pt x="1904" y="700924"/>
                  </a:lnTo>
                  <a:lnTo>
                    <a:pt x="0" y="670022"/>
                  </a:lnTo>
                  <a:lnTo>
                    <a:pt x="1797" y="639274"/>
                  </a:lnTo>
                  <a:lnTo>
                    <a:pt x="7244" y="608723"/>
                  </a:lnTo>
                  <a:lnTo>
                    <a:pt x="28880" y="548389"/>
                  </a:lnTo>
                  <a:lnTo>
                    <a:pt x="64494" y="489364"/>
                  </a:lnTo>
                  <a:lnTo>
                    <a:pt x="113669" y="431997"/>
                  </a:lnTo>
                  <a:lnTo>
                    <a:pt x="143214" y="404043"/>
                  </a:lnTo>
                  <a:lnTo>
                    <a:pt x="175993" y="376633"/>
                  </a:lnTo>
                  <a:lnTo>
                    <a:pt x="211956" y="349811"/>
                  </a:lnTo>
                  <a:lnTo>
                    <a:pt x="251050" y="323620"/>
                  </a:lnTo>
                  <a:lnTo>
                    <a:pt x="293224" y="298103"/>
                  </a:lnTo>
                  <a:lnTo>
                    <a:pt x="338426" y="273304"/>
                  </a:lnTo>
                  <a:lnTo>
                    <a:pt x="386604" y="249266"/>
                  </a:lnTo>
                  <a:lnTo>
                    <a:pt x="437706" y="226032"/>
                  </a:lnTo>
                  <a:lnTo>
                    <a:pt x="491680" y="203646"/>
                  </a:lnTo>
                  <a:lnTo>
                    <a:pt x="548475" y="182151"/>
                  </a:lnTo>
                  <a:lnTo>
                    <a:pt x="608039" y="161590"/>
                  </a:lnTo>
                  <a:lnTo>
                    <a:pt x="670319" y="142006"/>
                  </a:lnTo>
                  <a:lnTo>
                    <a:pt x="735265" y="123444"/>
                  </a:lnTo>
                  <a:lnTo>
                    <a:pt x="802824" y="105946"/>
                  </a:lnTo>
                  <a:lnTo>
                    <a:pt x="848449" y="95087"/>
                  </a:lnTo>
                  <a:lnTo>
                    <a:pt x="894710" y="84815"/>
                  </a:lnTo>
                  <a:lnTo>
                    <a:pt x="941573" y="75131"/>
                  </a:lnTo>
                  <a:lnTo>
                    <a:pt x="989001" y="66033"/>
                  </a:lnTo>
                  <a:lnTo>
                    <a:pt x="1036959" y="57522"/>
                  </a:lnTo>
                  <a:lnTo>
                    <a:pt x="1085413" y="49598"/>
                  </a:lnTo>
                  <a:lnTo>
                    <a:pt x="1134326" y="42261"/>
                  </a:lnTo>
                  <a:lnTo>
                    <a:pt x="1183664" y="35511"/>
                  </a:lnTo>
                  <a:lnTo>
                    <a:pt x="1233390" y="29348"/>
                  </a:lnTo>
                  <a:lnTo>
                    <a:pt x="1283471" y="23771"/>
                  </a:lnTo>
                  <a:lnTo>
                    <a:pt x="1333869" y="18782"/>
                  </a:lnTo>
                  <a:lnTo>
                    <a:pt x="1384550" y="14380"/>
                  </a:lnTo>
                  <a:lnTo>
                    <a:pt x="1435479" y="10565"/>
                  </a:lnTo>
                  <a:lnTo>
                    <a:pt x="1486620" y="7337"/>
                  </a:lnTo>
                  <a:lnTo>
                    <a:pt x="1537937" y="4695"/>
                  </a:lnTo>
                  <a:lnTo>
                    <a:pt x="1589396" y="2641"/>
                  </a:lnTo>
                  <a:lnTo>
                    <a:pt x="1640962" y="1173"/>
                  </a:lnTo>
                  <a:lnTo>
                    <a:pt x="1692597" y="293"/>
                  </a:lnTo>
                  <a:lnTo>
                    <a:pt x="1744269" y="0"/>
                  </a:lnTo>
                  <a:lnTo>
                    <a:pt x="1795940" y="293"/>
                  </a:lnTo>
                  <a:lnTo>
                    <a:pt x="1847576" y="1173"/>
                  </a:lnTo>
                  <a:lnTo>
                    <a:pt x="1899141" y="2641"/>
                  </a:lnTo>
                  <a:lnTo>
                    <a:pt x="1950600" y="4695"/>
                  </a:lnTo>
                  <a:lnTo>
                    <a:pt x="2001918" y="7337"/>
                  </a:lnTo>
                  <a:lnTo>
                    <a:pt x="2053059" y="10565"/>
                  </a:lnTo>
                  <a:lnTo>
                    <a:pt x="2103987" y="14380"/>
                  </a:lnTo>
                  <a:lnTo>
                    <a:pt x="2154668" y="18782"/>
                  </a:lnTo>
                  <a:lnTo>
                    <a:pt x="2205067" y="23771"/>
                  </a:lnTo>
                  <a:lnTo>
                    <a:pt x="2255147" y="29348"/>
                  </a:lnTo>
                  <a:lnTo>
                    <a:pt x="2304873" y="35511"/>
                  </a:lnTo>
                  <a:lnTo>
                    <a:pt x="2354211" y="42261"/>
                  </a:lnTo>
                  <a:lnTo>
                    <a:pt x="2403124" y="49598"/>
                  </a:lnTo>
                  <a:lnTo>
                    <a:pt x="2451578" y="57522"/>
                  </a:lnTo>
                  <a:lnTo>
                    <a:pt x="2499536" y="66033"/>
                  </a:lnTo>
                  <a:lnTo>
                    <a:pt x="2546965" y="75131"/>
                  </a:lnTo>
                  <a:lnTo>
                    <a:pt x="2593827" y="84815"/>
                  </a:lnTo>
                  <a:lnTo>
                    <a:pt x="2640088" y="95087"/>
                  </a:lnTo>
                  <a:lnTo>
                    <a:pt x="2685713" y="105946"/>
                  </a:lnTo>
                  <a:lnTo>
                    <a:pt x="2753271" y="123444"/>
                  </a:lnTo>
                  <a:lnTo>
                    <a:pt x="2818215" y="142006"/>
                  </a:lnTo>
                  <a:lnTo>
                    <a:pt x="2880494" y="161590"/>
                  </a:lnTo>
                  <a:lnTo>
                    <a:pt x="2940057" y="182151"/>
                  </a:lnTo>
                  <a:lnTo>
                    <a:pt x="2996851" y="203646"/>
                  </a:lnTo>
                  <a:lnTo>
                    <a:pt x="3050824" y="226032"/>
                  </a:lnTo>
                  <a:lnTo>
                    <a:pt x="3101925" y="249266"/>
                  </a:lnTo>
                  <a:lnTo>
                    <a:pt x="3150103" y="273304"/>
                  </a:lnTo>
                  <a:lnTo>
                    <a:pt x="3195304" y="298103"/>
                  </a:lnTo>
                  <a:lnTo>
                    <a:pt x="3237477" y="323620"/>
                  </a:lnTo>
                  <a:lnTo>
                    <a:pt x="3276571" y="349811"/>
                  </a:lnTo>
                  <a:lnTo>
                    <a:pt x="3312533" y="376633"/>
                  </a:lnTo>
                  <a:lnTo>
                    <a:pt x="3345312" y="404043"/>
                  </a:lnTo>
                  <a:lnTo>
                    <a:pt x="3374856" y="431997"/>
                  </a:lnTo>
                  <a:lnTo>
                    <a:pt x="3401113" y="460452"/>
                  </a:lnTo>
                  <a:lnTo>
                    <a:pt x="3443559" y="518691"/>
                  </a:lnTo>
                  <a:lnTo>
                    <a:pt x="3472236" y="578414"/>
                  </a:lnTo>
                  <a:lnTo>
                    <a:pt x="3486728" y="639274"/>
                  </a:lnTo>
                  <a:lnTo>
                    <a:pt x="3488525" y="670022"/>
                  </a:lnTo>
                  <a:lnTo>
                    <a:pt x="3486621" y="700924"/>
                  </a:lnTo>
                  <a:lnTo>
                    <a:pt x="3480963" y="731938"/>
                  </a:lnTo>
                  <a:lnTo>
                    <a:pt x="3471500" y="763019"/>
                  </a:lnTo>
                  <a:lnTo>
                    <a:pt x="2176075" y="2535062"/>
                  </a:lnTo>
                  <a:lnTo>
                    <a:pt x="2162499" y="2559182"/>
                  </a:lnTo>
                  <a:lnTo>
                    <a:pt x="2110543" y="2602644"/>
                  </a:lnTo>
                  <a:lnTo>
                    <a:pt x="2073610" y="2621502"/>
                  </a:lnTo>
                  <a:lnTo>
                    <a:pt x="2030339" y="2638123"/>
                  </a:lnTo>
                  <a:lnTo>
                    <a:pt x="1981455" y="2652264"/>
                  </a:lnTo>
                  <a:lnTo>
                    <a:pt x="1927681" y="2663683"/>
                  </a:lnTo>
                  <a:lnTo>
                    <a:pt x="1869742" y="2672139"/>
                  </a:lnTo>
                  <a:lnTo>
                    <a:pt x="1808361" y="2677391"/>
                  </a:lnTo>
                  <a:lnTo>
                    <a:pt x="1744262" y="2679195"/>
                  </a:lnTo>
                  <a:lnTo>
                    <a:pt x="1680164" y="2677391"/>
                  </a:lnTo>
                  <a:lnTo>
                    <a:pt x="1618783" y="2672139"/>
                  </a:lnTo>
                  <a:lnTo>
                    <a:pt x="1560843" y="2663683"/>
                  </a:lnTo>
                  <a:lnTo>
                    <a:pt x="1507070" y="2652264"/>
                  </a:lnTo>
                  <a:lnTo>
                    <a:pt x="1458185" y="2638123"/>
                  </a:lnTo>
                  <a:lnTo>
                    <a:pt x="1414915" y="2621502"/>
                  </a:lnTo>
                  <a:lnTo>
                    <a:pt x="1377982" y="2602644"/>
                  </a:lnTo>
                  <a:lnTo>
                    <a:pt x="1326025" y="2559182"/>
                  </a:lnTo>
                  <a:lnTo>
                    <a:pt x="1312450" y="2535062"/>
                  </a:lnTo>
                  <a:lnTo>
                    <a:pt x="17024" y="763019"/>
                  </a:lnTo>
                  <a:close/>
                </a:path>
                <a:path w="3488690" h="2679700">
                  <a:moveTo>
                    <a:pt x="139579" y="669801"/>
                  </a:moveTo>
                  <a:lnTo>
                    <a:pt x="141062" y="693045"/>
                  </a:lnTo>
                  <a:lnTo>
                    <a:pt x="145469" y="716037"/>
                  </a:lnTo>
                  <a:lnTo>
                    <a:pt x="162819" y="761180"/>
                  </a:lnTo>
                  <a:lnTo>
                    <a:pt x="191146" y="805070"/>
                  </a:lnTo>
                  <a:lnTo>
                    <a:pt x="229969" y="847546"/>
                  </a:lnTo>
                  <a:lnTo>
                    <a:pt x="278806" y="888447"/>
                  </a:lnTo>
                  <a:lnTo>
                    <a:pt x="337176" y="927613"/>
                  </a:lnTo>
                  <a:lnTo>
                    <a:pt x="404597" y="964881"/>
                  </a:lnTo>
                  <a:lnTo>
                    <a:pt x="441550" y="982754"/>
                  </a:lnTo>
                  <a:lnTo>
                    <a:pt x="480586" y="1000093"/>
                  </a:lnTo>
                  <a:lnTo>
                    <a:pt x="521644" y="1016877"/>
                  </a:lnTo>
                  <a:lnTo>
                    <a:pt x="564663" y="1033086"/>
                  </a:lnTo>
                  <a:lnTo>
                    <a:pt x="609584" y="1048700"/>
                  </a:lnTo>
                  <a:lnTo>
                    <a:pt x="656346" y="1063700"/>
                  </a:lnTo>
                  <a:lnTo>
                    <a:pt x="704889" y="1078065"/>
                  </a:lnTo>
                  <a:lnTo>
                    <a:pt x="755152" y="1091774"/>
                  </a:lnTo>
                  <a:lnTo>
                    <a:pt x="807077" y="1104809"/>
                  </a:lnTo>
                  <a:lnTo>
                    <a:pt x="860601" y="1117148"/>
                  </a:lnTo>
                  <a:lnTo>
                    <a:pt x="915666" y="1128772"/>
                  </a:lnTo>
                  <a:lnTo>
                    <a:pt x="972211" y="1139660"/>
                  </a:lnTo>
                  <a:lnTo>
                    <a:pt x="1030175" y="1149793"/>
                  </a:lnTo>
                  <a:lnTo>
                    <a:pt x="1089499" y="1159151"/>
                  </a:lnTo>
                  <a:lnTo>
                    <a:pt x="1150122" y="1167712"/>
                  </a:lnTo>
                  <a:lnTo>
                    <a:pt x="1211984" y="1175458"/>
                  </a:lnTo>
                  <a:lnTo>
                    <a:pt x="1275025" y="1182367"/>
                  </a:lnTo>
                  <a:lnTo>
                    <a:pt x="1339185" y="1188421"/>
                  </a:lnTo>
                  <a:lnTo>
                    <a:pt x="1404403" y="1193598"/>
                  </a:lnTo>
                  <a:lnTo>
                    <a:pt x="1470619" y="1197879"/>
                  </a:lnTo>
                  <a:lnTo>
                    <a:pt x="1537774" y="1201244"/>
                  </a:lnTo>
                  <a:lnTo>
                    <a:pt x="1605806" y="1203672"/>
                  </a:lnTo>
                  <a:lnTo>
                    <a:pt x="1674655" y="1205144"/>
                  </a:lnTo>
                  <a:lnTo>
                    <a:pt x="1744262" y="1205639"/>
                  </a:lnTo>
                  <a:lnTo>
                    <a:pt x="1813870" y="1205144"/>
                  </a:lnTo>
                  <a:lnTo>
                    <a:pt x="1882721" y="1203672"/>
                  </a:lnTo>
                  <a:lnTo>
                    <a:pt x="1950754" y="1201244"/>
                  </a:lnTo>
                  <a:lnTo>
                    <a:pt x="2017909" y="1197879"/>
                  </a:lnTo>
                  <a:lnTo>
                    <a:pt x="2084126" y="1193598"/>
                  </a:lnTo>
                  <a:lnTo>
                    <a:pt x="2149344" y="1188421"/>
                  </a:lnTo>
                  <a:lnTo>
                    <a:pt x="2213504" y="1182367"/>
                  </a:lnTo>
                  <a:lnTo>
                    <a:pt x="2276546" y="1175458"/>
                  </a:lnTo>
                  <a:lnTo>
                    <a:pt x="2338408" y="1167712"/>
                  </a:lnTo>
                  <a:lnTo>
                    <a:pt x="2399031" y="1159151"/>
                  </a:lnTo>
                  <a:lnTo>
                    <a:pt x="2458355" y="1149793"/>
                  </a:lnTo>
                  <a:lnTo>
                    <a:pt x="2516320" y="1139660"/>
                  </a:lnTo>
                  <a:lnTo>
                    <a:pt x="2572864" y="1128772"/>
                  </a:lnTo>
                  <a:lnTo>
                    <a:pt x="2627929" y="1117148"/>
                  </a:lnTo>
                  <a:lnTo>
                    <a:pt x="2681453" y="1104809"/>
                  </a:lnTo>
                  <a:lnTo>
                    <a:pt x="2733378" y="1091774"/>
                  </a:lnTo>
                  <a:lnTo>
                    <a:pt x="2783641" y="1078065"/>
                  </a:lnTo>
                  <a:lnTo>
                    <a:pt x="2832184" y="1063700"/>
                  </a:lnTo>
                  <a:lnTo>
                    <a:pt x="2878945" y="1048700"/>
                  </a:lnTo>
                  <a:lnTo>
                    <a:pt x="2923866" y="1033086"/>
                  </a:lnTo>
                  <a:lnTo>
                    <a:pt x="2966885" y="1016877"/>
                  </a:lnTo>
                  <a:lnTo>
                    <a:pt x="3007942" y="1000093"/>
                  </a:lnTo>
                  <a:lnTo>
                    <a:pt x="3046978" y="982754"/>
                  </a:lnTo>
                  <a:lnTo>
                    <a:pt x="3083931" y="964881"/>
                  </a:lnTo>
                  <a:lnTo>
                    <a:pt x="3118742" y="946494"/>
                  </a:lnTo>
                  <a:lnTo>
                    <a:pt x="3181697" y="908257"/>
                  </a:lnTo>
                  <a:lnTo>
                    <a:pt x="3235360" y="868204"/>
                  </a:lnTo>
                  <a:lnTo>
                    <a:pt x="3279250" y="826495"/>
                  </a:lnTo>
                  <a:lnTo>
                    <a:pt x="3312885" y="783292"/>
                  </a:lnTo>
                  <a:lnTo>
                    <a:pt x="3335783" y="738755"/>
                  </a:lnTo>
                  <a:lnTo>
                    <a:pt x="3347463" y="693045"/>
                  </a:lnTo>
                  <a:lnTo>
                    <a:pt x="3348945" y="669801"/>
                  </a:lnTo>
                  <a:lnTo>
                    <a:pt x="3347463" y="646557"/>
                  </a:lnTo>
                  <a:lnTo>
                    <a:pt x="3335783" y="600849"/>
                  </a:lnTo>
                  <a:lnTo>
                    <a:pt x="3312885" y="556313"/>
                  </a:lnTo>
                  <a:lnTo>
                    <a:pt x="3279250" y="513111"/>
                  </a:lnTo>
                  <a:lnTo>
                    <a:pt x="3235360" y="471403"/>
                  </a:lnTo>
                  <a:lnTo>
                    <a:pt x="3181697" y="431350"/>
                  </a:lnTo>
                  <a:lnTo>
                    <a:pt x="3118742" y="393113"/>
                  </a:lnTo>
                  <a:lnTo>
                    <a:pt x="3083931" y="374726"/>
                  </a:lnTo>
                  <a:lnTo>
                    <a:pt x="3046978" y="356853"/>
                  </a:lnTo>
                  <a:lnTo>
                    <a:pt x="3007942" y="339514"/>
                  </a:lnTo>
                  <a:lnTo>
                    <a:pt x="2966885" y="322730"/>
                  </a:lnTo>
                  <a:lnTo>
                    <a:pt x="2923866" y="306520"/>
                  </a:lnTo>
                  <a:lnTo>
                    <a:pt x="2878945" y="290906"/>
                  </a:lnTo>
                  <a:lnTo>
                    <a:pt x="2832184" y="275906"/>
                  </a:lnTo>
                  <a:lnTo>
                    <a:pt x="2783641" y="261541"/>
                  </a:lnTo>
                  <a:lnTo>
                    <a:pt x="2733378" y="247831"/>
                  </a:lnTo>
                  <a:lnTo>
                    <a:pt x="2681453" y="234796"/>
                  </a:lnTo>
                  <a:lnTo>
                    <a:pt x="2627929" y="222456"/>
                  </a:lnTo>
                  <a:lnTo>
                    <a:pt x="2572864" y="210832"/>
                  </a:lnTo>
                  <a:lnTo>
                    <a:pt x="2516320" y="199943"/>
                  </a:lnTo>
                  <a:lnTo>
                    <a:pt x="2458355" y="189810"/>
                  </a:lnTo>
                  <a:lnTo>
                    <a:pt x="2399031" y="180453"/>
                  </a:lnTo>
                  <a:lnTo>
                    <a:pt x="2338408" y="171891"/>
                  </a:lnTo>
                  <a:lnTo>
                    <a:pt x="2276546" y="164145"/>
                  </a:lnTo>
                  <a:lnTo>
                    <a:pt x="2213504" y="157235"/>
                  </a:lnTo>
                  <a:lnTo>
                    <a:pt x="2149344" y="151181"/>
                  </a:lnTo>
                  <a:lnTo>
                    <a:pt x="2084126" y="146004"/>
                  </a:lnTo>
                  <a:lnTo>
                    <a:pt x="2017909" y="141722"/>
                  </a:lnTo>
                  <a:lnTo>
                    <a:pt x="1950754" y="138358"/>
                  </a:lnTo>
                  <a:lnTo>
                    <a:pt x="1882721" y="135929"/>
                  </a:lnTo>
                  <a:lnTo>
                    <a:pt x="1813870" y="134457"/>
                  </a:lnTo>
                  <a:lnTo>
                    <a:pt x="1744262" y="133962"/>
                  </a:lnTo>
                  <a:lnTo>
                    <a:pt x="1674655" y="134457"/>
                  </a:lnTo>
                  <a:lnTo>
                    <a:pt x="1605806" y="135929"/>
                  </a:lnTo>
                  <a:lnTo>
                    <a:pt x="1537774" y="138358"/>
                  </a:lnTo>
                  <a:lnTo>
                    <a:pt x="1470619" y="141722"/>
                  </a:lnTo>
                  <a:lnTo>
                    <a:pt x="1404403" y="146004"/>
                  </a:lnTo>
                  <a:lnTo>
                    <a:pt x="1339185" y="151181"/>
                  </a:lnTo>
                  <a:lnTo>
                    <a:pt x="1275025" y="157235"/>
                  </a:lnTo>
                  <a:lnTo>
                    <a:pt x="1211984" y="164145"/>
                  </a:lnTo>
                  <a:lnTo>
                    <a:pt x="1150122" y="171891"/>
                  </a:lnTo>
                  <a:lnTo>
                    <a:pt x="1089499" y="180453"/>
                  </a:lnTo>
                  <a:lnTo>
                    <a:pt x="1030175" y="189810"/>
                  </a:lnTo>
                  <a:lnTo>
                    <a:pt x="972211" y="199943"/>
                  </a:lnTo>
                  <a:lnTo>
                    <a:pt x="915666" y="210832"/>
                  </a:lnTo>
                  <a:lnTo>
                    <a:pt x="860601" y="222456"/>
                  </a:lnTo>
                  <a:lnTo>
                    <a:pt x="807077" y="234796"/>
                  </a:lnTo>
                  <a:lnTo>
                    <a:pt x="755152" y="247831"/>
                  </a:lnTo>
                  <a:lnTo>
                    <a:pt x="704889" y="261541"/>
                  </a:lnTo>
                  <a:lnTo>
                    <a:pt x="656346" y="275906"/>
                  </a:lnTo>
                  <a:lnTo>
                    <a:pt x="609584" y="290906"/>
                  </a:lnTo>
                  <a:lnTo>
                    <a:pt x="564663" y="306520"/>
                  </a:lnTo>
                  <a:lnTo>
                    <a:pt x="521644" y="322730"/>
                  </a:lnTo>
                  <a:lnTo>
                    <a:pt x="480586" y="339514"/>
                  </a:lnTo>
                  <a:lnTo>
                    <a:pt x="441550" y="356853"/>
                  </a:lnTo>
                  <a:lnTo>
                    <a:pt x="404597" y="374726"/>
                  </a:lnTo>
                  <a:lnTo>
                    <a:pt x="369785" y="393113"/>
                  </a:lnTo>
                  <a:lnTo>
                    <a:pt x="306830" y="431350"/>
                  </a:lnTo>
                  <a:lnTo>
                    <a:pt x="253166" y="471403"/>
                  </a:lnTo>
                  <a:lnTo>
                    <a:pt x="209276" y="513111"/>
                  </a:lnTo>
                  <a:lnTo>
                    <a:pt x="175640" y="556313"/>
                  </a:lnTo>
                  <a:lnTo>
                    <a:pt x="152742" y="600849"/>
                  </a:lnTo>
                  <a:lnTo>
                    <a:pt x="141062" y="646557"/>
                  </a:lnTo>
                  <a:lnTo>
                    <a:pt x="139579" y="669801"/>
                  </a:lnTo>
                  <a:close/>
                </a:path>
              </a:pathLst>
            </a:custGeom>
            <a:ln w="9144">
              <a:solidFill>
                <a:srgbClr val="55555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58896" y="1914144"/>
              <a:ext cx="1043939" cy="1025639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3794487" y="1941107"/>
            <a:ext cx="514984" cy="5943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 indent="33020">
              <a:lnSpc>
                <a:spcPts val="1440"/>
              </a:lnSpc>
              <a:spcBef>
                <a:spcPts val="280"/>
              </a:spcBef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NRG/ RTOG 9902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54779" y="1437132"/>
            <a:ext cx="1043939" cy="1025651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4389939" y="1464058"/>
            <a:ext cx="514984" cy="59436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 indent="33020">
              <a:lnSpc>
                <a:spcPts val="1440"/>
              </a:lnSpc>
              <a:spcBef>
                <a:spcPts val="280"/>
              </a:spcBef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NRG/ RTOG 9413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817364" y="1304544"/>
            <a:ext cx="1043940" cy="1691639"/>
            <a:chOff x="4817364" y="1304544"/>
            <a:chExt cx="1043940" cy="1691639"/>
          </a:xfrm>
        </p:grpSpPr>
        <p:pic>
          <p:nvPicPr>
            <p:cNvPr id="41" name="object 4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17364" y="1304544"/>
              <a:ext cx="1043939" cy="102563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17364" y="1970532"/>
              <a:ext cx="1043939" cy="1025651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5252451" y="1331464"/>
            <a:ext cx="514984" cy="12598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5080" indent="33020">
              <a:lnSpc>
                <a:spcPts val="1440"/>
              </a:lnSpc>
              <a:spcBef>
                <a:spcPts val="280"/>
              </a:spcBef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NRG/ RTOG 9910</a:t>
            </a:r>
            <a:endParaRPr sz="1300">
              <a:latin typeface="Arial"/>
              <a:cs typeface="Arial"/>
            </a:endParaRPr>
          </a:p>
          <a:p>
            <a:pPr algn="just" marL="12700" marR="5080" indent="33020">
              <a:lnSpc>
                <a:spcPts val="1440"/>
              </a:lnSpc>
              <a:spcBef>
                <a:spcPts val="919"/>
              </a:spcBef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NRG/ RTOG 0126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5650991" y="1423416"/>
            <a:ext cx="1524000" cy="1559560"/>
            <a:chOff x="5650991" y="1423416"/>
            <a:chExt cx="1524000" cy="1559560"/>
          </a:xfrm>
        </p:grpSpPr>
        <p:pic>
          <p:nvPicPr>
            <p:cNvPr id="45" name="object 4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50991" y="1423416"/>
              <a:ext cx="1043939" cy="102563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31051" y="1956816"/>
              <a:ext cx="1043927" cy="1025651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6086263" y="1450031"/>
            <a:ext cx="995044" cy="112903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just" marL="12700" marR="485140" indent="33020">
              <a:lnSpc>
                <a:spcPts val="1440"/>
              </a:lnSpc>
              <a:spcBef>
                <a:spcPts val="280"/>
              </a:spcBef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NRG/ RTOG 0521</a:t>
            </a:r>
            <a:endParaRPr sz="1300">
              <a:latin typeface="Arial"/>
              <a:cs typeface="Arial"/>
            </a:endParaRPr>
          </a:p>
          <a:p>
            <a:pPr marL="526415">
              <a:lnSpc>
                <a:spcPts val="1240"/>
              </a:lnSpc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NRG/</a:t>
            </a:r>
            <a:endParaRPr sz="1300">
              <a:latin typeface="Arial"/>
              <a:cs typeface="Arial"/>
            </a:endParaRPr>
          </a:p>
          <a:p>
            <a:pPr marL="492759">
              <a:lnSpc>
                <a:spcPts val="1440"/>
              </a:lnSpc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RTOG</a:t>
            </a:r>
            <a:endParaRPr sz="1300">
              <a:latin typeface="Arial"/>
              <a:cs typeface="Arial"/>
            </a:endParaRPr>
          </a:p>
          <a:p>
            <a:pPr marL="526415">
              <a:lnSpc>
                <a:spcPts val="1500"/>
              </a:lnSpc>
            </a:pPr>
            <a:r>
              <a:rPr dirty="0" sz="1300" spc="-20">
                <a:solidFill>
                  <a:srgbClr val="FFFFFF"/>
                </a:solidFill>
                <a:latin typeface="Arial"/>
                <a:cs typeface="Arial"/>
              </a:rPr>
              <a:t>9408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098535" y="4443984"/>
            <a:ext cx="2889885" cy="1097280"/>
          </a:xfrm>
          <a:prstGeom prst="rect">
            <a:avLst/>
          </a:prstGeom>
          <a:ln w="12192">
            <a:solidFill>
              <a:srgbClr val="3C000D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algn="ctr" marL="236220" marR="193675" indent="1270">
              <a:lnSpc>
                <a:spcPct val="101499"/>
              </a:lnSpc>
              <a:spcBef>
                <a:spcPts val="140"/>
              </a:spcBef>
            </a:pPr>
            <a:r>
              <a:rPr dirty="0" sz="2100" b="1">
                <a:latin typeface="Arial"/>
                <a:cs typeface="Arial"/>
              </a:rPr>
              <a:t>External</a:t>
            </a:r>
            <a:r>
              <a:rPr dirty="0" sz="2100" spc="5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Validation </a:t>
            </a:r>
            <a:r>
              <a:rPr dirty="0" sz="2100" b="1">
                <a:latin typeface="Arial"/>
                <a:cs typeface="Arial"/>
              </a:rPr>
              <a:t>in</a:t>
            </a:r>
            <a:r>
              <a:rPr dirty="0" sz="2100" spc="4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NRG/RTOG</a:t>
            </a:r>
            <a:r>
              <a:rPr dirty="0" sz="2100" spc="40" b="1">
                <a:latin typeface="Arial"/>
                <a:cs typeface="Arial"/>
              </a:rPr>
              <a:t> </a:t>
            </a:r>
            <a:r>
              <a:rPr dirty="0" sz="2100" spc="-20" b="1">
                <a:latin typeface="Arial"/>
                <a:cs typeface="Arial"/>
              </a:rPr>
              <a:t>9202</a:t>
            </a:r>
            <a:endParaRPr sz="2100">
              <a:latin typeface="Arial"/>
              <a:cs typeface="Arial"/>
            </a:endParaRPr>
          </a:p>
          <a:p>
            <a:pPr algn="ctr" marL="36830">
              <a:lnSpc>
                <a:spcPct val="100000"/>
              </a:lnSpc>
              <a:spcBef>
                <a:spcPts val="35"/>
              </a:spcBef>
            </a:pPr>
            <a:r>
              <a:rPr dirty="0" sz="2100" b="1">
                <a:latin typeface="Arial"/>
                <a:cs typeface="Arial"/>
              </a:rPr>
              <a:t>(n</a:t>
            </a:r>
            <a:r>
              <a:rPr dirty="0" sz="2100" spc="1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=</a:t>
            </a:r>
            <a:r>
              <a:rPr dirty="0" sz="2100" spc="1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1,192)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586728"/>
            <a:ext cx="12192000" cy="271780"/>
            <a:chOff x="0" y="6586728"/>
            <a:chExt cx="12192000" cy="2717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86728"/>
              <a:ext cx="12192000" cy="27127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6606539"/>
              <a:ext cx="12192000" cy="251460"/>
            </a:xfrm>
            <a:custGeom>
              <a:avLst/>
              <a:gdLst/>
              <a:ahLst/>
              <a:cxnLst/>
              <a:rect l="l" t="t" r="r" b="b"/>
              <a:pathLst>
                <a:path w="12192000" h="251459">
                  <a:moveTo>
                    <a:pt x="12192000" y="0"/>
                  </a:moveTo>
                  <a:lnTo>
                    <a:pt x="0" y="0"/>
                  </a:lnTo>
                  <a:lnTo>
                    <a:pt x="0" y="251459"/>
                  </a:lnTo>
                  <a:lnTo>
                    <a:pt x="12192000" y="25145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024" y="5968880"/>
            <a:ext cx="1241248" cy="55230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17402" y="1560576"/>
            <a:ext cx="11860530" cy="4178935"/>
            <a:chOff x="217402" y="1560576"/>
            <a:chExt cx="11860530" cy="41789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7402" y="1985005"/>
              <a:ext cx="5900736" cy="36769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931" y="1560576"/>
              <a:ext cx="6144767" cy="41783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86165" y="54208"/>
            <a:ext cx="8018145" cy="6769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50" b="1">
                <a:solidFill>
                  <a:srgbClr val="97012D"/>
                </a:solidFill>
                <a:latin typeface="Arial"/>
                <a:cs typeface="Arial"/>
              </a:rPr>
              <a:t>Primary</a:t>
            </a:r>
            <a:r>
              <a:rPr dirty="0" sz="4250" spc="-4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4250" b="1">
                <a:solidFill>
                  <a:srgbClr val="97012D"/>
                </a:solidFill>
                <a:latin typeface="Arial"/>
                <a:cs typeface="Arial"/>
              </a:rPr>
              <a:t>Endpoint</a:t>
            </a:r>
            <a:r>
              <a:rPr dirty="0" sz="4250" spc="4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4250" b="1">
                <a:solidFill>
                  <a:srgbClr val="97012D"/>
                </a:solidFill>
                <a:latin typeface="Arial"/>
                <a:cs typeface="Arial"/>
              </a:rPr>
              <a:t>Results</a:t>
            </a:r>
            <a:r>
              <a:rPr dirty="0" sz="4250" spc="-20" b="1">
                <a:solidFill>
                  <a:srgbClr val="97012D"/>
                </a:solidFill>
                <a:latin typeface="Arial"/>
                <a:cs typeface="Arial"/>
              </a:rPr>
              <a:t> (DM)</a:t>
            </a:r>
            <a:endParaRPr sz="42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958873" y="5726366"/>
            <a:ext cx="3677920" cy="303530"/>
          </a:xfrm>
          <a:prstGeom prst="rect">
            <a:avLst/>
          </a:prstGeom>
          <a:solidFill>
            <a:srgbClr val="C8DAF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15"/>
              </a:lnSpc>
            </a:pPr>
            <a:r>
              <a:rPr dirty="0" sz="2100">
                <a:latin typeface="Arial"/>
                <a:cs typeface="Arial"/>
              </a:rPr>
              <a:t>HR</a:t>
            </a:r>
            <a:r>
              <a:rPr dirty="0" sz="2100" spc="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1.06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(0.61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-</a:t>
            </a:r>
            <a:r>
              <a:rPr dirty="0" sz="2100" spc="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1.84),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=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0.84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82878" y="5765800"/>
            <a:ext cx="3828415" cy="303530"/>
          </a:xfrm>
          <a:prstGeom prst="rect">
            <a:avLst/>
          </a:prstGeom>
          <a:solidFill>
            <a:srgbClr val="D9EAD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15"/>
              </a:lnSpc>
            </a:pPr>
            <a:r>
              <a:rPr dirty="0" sz="2100">
                <a:latin typeface="Arial"/>
                <a:cs typeface="Arial"/>
              </a:rPr>
              <a:t>HR</a:t>
            </a:r>
            <a:r>
              <a:rPr dirty="0" sz="2100" spc="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0.55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(0.41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-</a:t>
            </a:r>
            <a:r>
              <a:rPr dirty="0" sz="2100" spc="3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0.73),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&lt;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 spc="-10">
                <a:latin typeface="Arial"/>
                <a:cs typeface="Arial"/>
              </a:rPr>
              <a:t>0.001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78323" y="3363467"/>
            <a:ext cx="2845435" cy="57467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1811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930"/>
              </a:spcBef>
            </a:pPr>
            <a:r>
              <a:rPr dirty="0" sz="2100">
                <a:latin typeface="Arial"/>
                <a:cs typeface="Arial"/>
              </a:rPr>
              <a:t>Interaction</a:t>
            </a:r>
            <a:r>
              <a:rPr dirty="0" sz="2100" spc="1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</a:t>
            </a:r>
            <a:r>
              <a:rPr dirty="0" sz="2100" spc="3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=</a:t>
            </a:r>
            <a:r>
              <a:rPr dirty="0" sz="2100" spc="3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0.04</a:t>
            </a:r>
            <a:endParaRPr sz="2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551724" y="1590992"/>
            <a:ext cx="4386580" cy="303530"/>
          </a:xfrm>
          <a:prstGeom prst="rect">
            <a:avLst/>
          </a:prstGeom>
          <a:solidFill>
            <a:srgbClr val="C8DAF8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15"/>
              </a:lnSpc>
            </a:pPr>
            <a:r>
              <a:rPr dirty="0" sz="2100">
                <a:latin typeface="Arial"/>
                <a:cs typeface="Arial"/>
              </a:rPr>
              <a:t>Biomarker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Negative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Group</a:t>
            </a:r>
            <a:r>
              <a:rPr dirty="0" sz="2100" spc="6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(n</a:t>
            </a:r>
            <a:r>
              <a:rPr dirty="0" sz="2100" spc="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=</a:t>
            </a:r>
            <a:r>
              <a:rPr dirty="0" sz="2100" spc="6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407)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53134" y="1590992"/>
            <a:ext cx="4251960" cy="303530"/>
          </a:xfrm>
          <a:prstGeom prst="rect">
            <a:avLst/>
          </a:prstGeom>
          <a:solidFill>
            <a:srgbClr val="D9EAD2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15"/>
              </a:lnSpc>
            </a:pPr>
            <a:r>
              <a:rPr dirty="0" sz="2100">
                <a:latin typeface="Arial"/>
                <a:cs typeface="Arial"/>
              </a:rPr>
              <a:t>Biomarker</a:t>
            </a:r>
            <a:r>
              <a:rPr dirty="0" sz="2100" spc="2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Positive</a:t>
            </a:r>
            <a:r>
              <a:rPr dirty="0" sz="2100" spc="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Group</a:t>
            </a:r>
            <a:r>
              <a:rPr dirty="0" sz="2100" spc="5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(n</a:t>
            </a:r>
            <a:r>
              <a:rPr dirty="0" sz="2100" spc="45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=</a:t>
            </a:r>
            <a:r>
              <a:rPr dirty="0" sz="2100" spc="40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785)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71059" y="3880253"/>
            <a:ext cx="1670050" cy="1005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 spc="-10" b="1">
                <a:solidFill>
                  <a:srgbClr val="970000"/>
                </a:solidFill>
                <a:latin typeface="Arial"/>
                <a:cs typeface="Arial"/>
              </a:rPr>
              <a:t>ST-</a:t>
            </a:r>
            <a:r>
              <a:rPr dirty="0" sz="1450" b="1">
                <a:solidFill>
                  <a:srgbClr val="970000"/>
                </a:solidFill>
                <a:latin typeface="Arial"/>
                <a:cs typeface="Arial"/>
              </a:rPr>
              <a:t>ADT</a:t>
            </a:r>
            <a:r>
              <a:rPr dirty="0" sz="1450" spc="35" b="1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970000"/>
                </a:solidFill>
                <a:latin typeface="Arial"/>
                <a:cs typeface="Arial"/>
              </a:rPr>
              <a:t>+</a:t>
            </a:r>
            <a:r>
              <a:rPr dirty="0" sz="1450" spc="20" b="1">
                <a:solidFill>
                  <a:srgbClr val="970000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970000"/>
                </a:solidFill>
                <a:latin typeface="Arial"/>
                <a:cs typeface="Arial"/>
              </a:rPr>
              <a:t>RT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  <a:spcBef>
                <a:spcPts val="5"/>
              </a:spcBef>
            </a:pPr>
            <a:r>
              <a:rPr dirty="0" sz="1450" spc="-10" b="1">
                <a:solidFill>
                  <a:srgbClr val="00529B"/>
                </a:solidFill>
                <a:latin typeface="Arial"/>
                <a:cs typeface="Arial"/>
              </a:rPr>
              <a:t>LT-</a:t>
            </a:r>
            <a:r>
              <a:rPr dirty="0" sz="1450" b="1">
                <a:solidFill>
                  <a:srgbClr val="00529B"/>
                </a:solidFill>
                <a:latin typeface="Arial"/>
                <a:cs typeface="Arial"/>
              </a:rPr>
              <a:t>ADT</a:t>
            </a:r>
            <a:r>
              <a:rPr dirty="0" sz="1450" spc="50" b="1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dirty="0" sz="1450" b="1">
                <a:solidFill>
                  <a:srgbClr val="00529B"/>
                </a:solidFill>
                <a:latin typeface="Arial"/>
                <a:cs typeface="Arial"/>
              </a:rPr>
              <a:t>+</a:t>
            </a:r>
            <a:r>
              <a:rPr dirty="0" sz="1450" spc="10" b="1">
                <a:solidFill>
                  <a:srgbClr val="00529B"/>
                </a:solidFill>
                <a:latin typeface="Arial"/>
                <a:cs typeface="Arial"/>
              </a:rPr>
              <a:t> </a:t>
            </a:r>
            <a:r>
              <a:rPr dirty="0" sz="1450" spc="-25" b="1">
                <a:solidFill>
                  <a:srgbClr val="00529B"/>
                </a:solidFill>
                <a:latin typeface="Arial"/>
                <a:cs typeface="Arial"/>
              </a:rPr>
              <a:t>RT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36191" y="698977"/>
            <a:ext cx="9789160" cy="75882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381000">
              <a:lnSpc>
                <a:spcPct val="100000"/>
              </a:lnSpc>
              <a:spcBef>
                <a:spcPts val="459"/>
              </a:spcBef>
            </a:pP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~⅓</a:t>
            </a:r>
            <a:r>
              <a:rPr dirty="0" sz="2400" spc="-25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men</a:t>
            </a:r>
            <a:r>
              <a:rPr dirty="0" sz="2400" spc="-5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with </a:t>
            </a:r>
            <a:r>
              <a:rPr dirty="0" sz="2400" spc="-10">
                <a:solidFill>
                  <a:srgbClr val="97012D"/>
                </a:solidFill>
                <a:latin typeface="Arial"/>
                <a:cs typeface="Arial"/>
              </a:rPr>
              <a:t>high-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risk</a:t>
            </a:r>
            <a:r>
              <a:rPr dirty="0" sz="2400" spc="10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prostate</a:t>
            </a:r>
            <a:r>
              <a:rPr dirty="0" sz="2400" spc="-15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cancer</a:t>
            </a:r>
            <a:r>
              <a:rPr dirty="0" sz="2400" spc="10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could</a:t>
            </a:r>
            <a:r>
              <a:rPr dirty="0" sz="2400" spc="5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97012D"/>
                </a:solidFill>
                <a:latin typeface="Arial"/>
                <a:cs typeface="Arial"/>
              </a:rPr>
              <a:t>safely avoid</a:t>
            </a:r>
            <a:r>
              <a:rPr dirty="0" sz="2400" spc="5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97012D"/>
                </a:solidFill>
                <a:latin typeface="Arial"/>
                <a:cs typeface="Arial"/>
              </a:rPr>
              <a:t>LT-</a:t>
            </a:r>
            <a:r>
              <a:rPr dirty="0" sz="2400" spc="-25">
                <a:solidFill>
                  <a:srgbClr val="97012D"/>
                </a:solidFill>
                <a:latin typeface="Arial"/>
                <a:cs typeface="Arial"/>
              </a:rPr>
              <a:t>ADT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254</a:t>
            </a:r>
            <a:r>
              <a:rPr dirty="0" sz="1850" spc="1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men</a:t>
            </a:r>
            <a:r>
              <a:rPr dirty="0" sz="1850" spc="2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(21%)</a:t>
            </a:r>
            <a:r>
              <a:rPr dirty="0" sz="1850" spc="8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developed</a:t>
            </a:r>
            <a:r>
              <a:rPr dirty="0" sz="1850" spc="2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DM, and</a:t>
            </a:r>
            <a:r>
              <a:rPr dirty="0" sz="1850" spc="2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risk</a:t>
            </a:r>
            <a:r>
              <a:rPr dirty="0" sz="1850" spc="1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differed</a:t>
            </a:r>
            <a:r>
              <a:rPr dirty="0" sz="1850" spc="-1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by</a:t>
            </a:r>
            <a:r>
              <a:rPr dirty="0" sz="1850" spc="2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AI</a:t>
            </a:r>
            <a:r>
              <a:rPr dirty="0" sz="1850" spc="1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Biomarker</a:t>
            </a:r>
            <a:r>
              <a:rPr dirty="0" sz="1850" spc="-1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groups</a:t>
            </a:r>
            <a:r>
              <a:rPr dirty="0" sz="1850" spc="10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b="1">
                <a:solidFill>
                  <a:srgbClr val="97012D"/>
                </a:solidFill>
                <a:latin typeface="Arial"/>
                <a:cs typeface="Arial"/>
              </a:rPr>
              <a:t>AND</a:t>
            </a:r>
            <a:r>
              <a:rPr dirty="0" sz="1850" spc="15" b="1">
                <a:solidFill>
                  <a:srgbClr val="97012D"/>
                </a:solidFill>
                <a:latin typeface="Arial"/>
                <a:cs typeface="Arial"/>
              </a:rPr>
              <a:t> </a:t>
            </a:r>
            <a:r>
              <a:rPr dirty="0" sz="1850" spc="-10" b="1">
                <a:solidFill>
                  <a:srgbClr val="97012D"/>
                </a:solidFill>
                <a:latin typeface="Arial"/>
                <a:cs typeface="Arial"/>
              </a:rPr>
              <a:t>treatment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485" rIns="0" bIns="0" rtlCol="0" vert="horz">
            <a:spAutoFit/>
          </a:bodyPr>
          <a:lstStyle/>
          <a:p>
            <a:pPr marL="2131695">
              <a:lnSpc>
                <a:spcPct val="100000"/>
              </a:lnSpc>
              <a:spcBef>
                <a:spcPts val="105"/>
              </a:spcBef>
            </a:pPr>
            <a:r>
              <a:rPr dirty="0"/>
              <a:t>Importance</a:t>
            </a:r>
            <a:r>
              <a:rPr dirty="0" spc="-10"/>
              <a:t> </a:t>
            </a:r>
            <a:r>
              <a:rPr dirty="0"/>
              <a:t>of </a:t>
            </a:r>
            <a:r>
              <a:rPr dirty="0" spc="-10"/>
              <a:t>Survivorship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07116" y="1524011"/>
            <a:ext cx="11511915" cy="488188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</a:tabLst>
            </a:pPr>
            <a:r>
              <a:rPr dirty="0" sz="3200">
                <a:latin typeface="Arial"/>
                <a:cs typeface="Arial"/>
              </a:rPr>
              <a:t>Prostate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cancer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remains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#1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survived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cancer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US</a:t>
            </a:r>
            <a:endParaRPr sz="3200">
              <a:latin typeface="Arial"/>
              <a:cs typeface="Arial"/>
            </a:endParaRPr>
          </a:p>
          <a:p>
            <a:pPr marL="355600" marR="34861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Men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are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living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longer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with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prostate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cancer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even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if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cure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not </a:t>
            </a:r>
            <a:r>
              <a:rPr dirty="0" sz="3200" spc="-10"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  <a:p>
            <a:pPr marL="355600" marR="68072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dirty="0" sz="3200">
                <a:latin typeface="Arial"/>
                <a:cs typeface="Arial"/>
              </a:rPr>
              <a:t>Lifestyle</a:t>
            </a:r>
            <a:r>
              <a:rPr dirty="0" sz="3200" spc="-6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factors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contribute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aggressive</a:t>
            </a:r>
            <a:r>
              <a:rPr dirty="0" sz="3200" spc="-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disease,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survival, </a:t>
            </a:r>
            <a:r>
              <a:rPr dirty="0" sz="3200">
                <a:latin typeface="Arial"/>
                <a:cs typeface="Arial"/>
              </a:rPr>
              <a:t>cardiovascular</a:t>
            </a:r>
            <a:r>
              <a:rPr dirty="0" sz="3200" spc="-7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risk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are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reversible</a:t>
            </a:r>
            <a:endParaRPr sz="3200">
              <a:latin typeface="Arial"/>
              <a:cs typeface="Arial"/>
            </a:endParaRPr>
          </a:p>
          <a:p>
            <a:pPr lvl="1" marL="753110" marR="5080" indent="-285115">
              <a:lnSpc>
                <a:spcPct val="100000"/>
              </a:lnSpc>
              <a:spcBef>
                <a:spcPts val="610"/>
              </a:spcBef>
              <a:buChar char="–"/>
              <a:tabLst>
                <a:tab pos="753110" algn="l"/>
              </a:tabLst>
            </a:pPr>
            <a:r>
              <a:rPr dirty="0" sz="2400">
                <a:latin typeface="Arial"/>
                <a:cs typeface="Arial"/>
              </a:rPr>
              <a:t>Obesity,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fitness,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plant-</a:t>
            </a:r>
            <a:r>
              <a:rPr dirty="0" sz="2400">
                <a:latin typeface="Arial"/>
                <a:cs typeface="Arial"/>
              </a:rPr>
              <a:t>enriched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diet,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cruciferous vegetables,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reduced </a:t>
            </a:r>
            <a:r>
              <a:rPr dirty="0" sz="2400" spc="-10">
                <a:latin typeface="Arial"/>
                <a:cs typeface="Arial"/>
              </a:rPr>
              <a:t>processed </a:t>
            </a:r>
            <a:r>
              <a:rPr dirty="0" sz="2400">
                <a:latin typeface="Arial"/>
                <a:cs typeface="Arial"/>
              </a:rPr>
              <a:t>foods,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sugar-</a:t>
            </a:r>
            <a:r>
              <a:rPr dirty="0" sz="2400">
                <a:latin typeface="Arial"/>
                <a:cs typeface="Arial"/>
              </a:rPr>
              <a:t>sweetened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foods,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avoidance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0">
                <a:latin typeface="Arial"/>
                <a:cs typeface="Arial"/>
              </a:rPr>
              <a:t> tobacco</a:t>
            </a:r>
            <a:endParaRPr sz="2400">
              <a:latin typeface="Arial"/>
              <a:cs typeface="Arial"/>
            </a:endParaRPr>
          </a:p>
          <a:p>
            <a:pPr lvl="1" marL="752475" indent="-284480">
              <a:lnSpc>
                <a:spcPct val="100000"/>
              </a:lnSpc>
              <a:spcBef>
                <a:spcPts val="575"/>
              </a:spcBef>
              <a:buChar char="–"/>
              <a:tabLst>
                <a:tab pos="752475" algn="l"/>
              </a:tabLst>
            </a:pPr>
            <a:r>
              <a:rPr dirty="0" sz="2400">
                <a:latin typeface="Arial"/>
                <a:cs typeface="Arial"/>
              </a:rPr>
              <a:t>Mental</a:t>
            </a:r>
            <a:r>
              <a:rPr dirty="0" sz="2400" spc="-10">
                <a:latin typeface="Arial"/>
                <a:cs typeface="Arial"/>
              </a:rPr>
              <a:t> health</a:t>
            </a:r>
            <a:endParaRPr sz="2400">
              <a:latin typeface="Arial"/>
              <a:cs typeface="Arial"/>
            </a:endParaRPr>
          </a:p>
          <a:p>
            <a:pPr lvl="1" marL="752475" indent="-284480">
              <a:lnSpc>
                <a:spcPct val="100000"/>
              </a:lnSpc>
              <a:spcBef>
                <a:spcPts val="575"/>
              </a:spcBef>
              <a:buChar char="–"/>
              <a:tabLst>
                <a:tab pos="752475" algn="l"/>
              </a:tabLst>
            </a:pPr>
            <a:r>
              <a:rPr dirty="0" sz="2400" spc="-10">
                <a:latin typeface="Arial"/>
                <a:cs typeface="Arial"/>
              </a:rPr>
              <a:t>COVID-</a:t>
            </a:r>
            <a:r>
              <a:rPr dirty="0" sz="2400">
                <a:latin typeface="Arial"/>
                <a:cs typeface="Arial"/>
              </a:rPr>
              <a:t>19</a:t>
            </a:r>
            <a:r>
              <a:rPr dirty="0" sz="2400" spc="4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vaccination</a:t>
            </a:r>
            <a:endParaRPr sz="2400">
              <a:latin typeface="Arial"/>
              <a:cs typeface="Arial"/>
            </a:endParaRPr>
          </a:p>
          <a:p>
            <a:pPr lvl="1" marL="752475" indent="-284480">
              <a:lnSpc>
                <a:spcPct val="100000"/>
              </a:lnSpc>
              <a:spcBef>
                <a:spcPts val="580"/>
              </a:spcBef>
              <a:buChar char="–"/>
              <a:tabLst>
                <a:tab pos="752475" algn="l"/>
              </a:tabLst>
            </a:pPr>
            <a:r>
              <a:rPr dirty="0" sz="2400">
                <a:latin typeface="Arial"/>
                <a:cs typeface="Arial"/>
              </a:rPr>
              <a:t>Long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term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attention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and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monitoring 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bone,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muscle, heart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health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critical!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483" rIns="0" bIns="0" rtlCol="0" vert="horz">
            <a:spAutoFit/>
          </a:bodyPr>
          <a:lstStyle/>
          <a:p>
            <a:pPr marL="1650364">
              <a:lnSpc>
                <a:spcPct val="100000"/>
              </a:lnSpc>
              <a:spcBef>
                <a:spcPts val="105"/>
              </a:spcBef>
            </a:pPr>
            <a:r>
              <a:rPr dirty="0"/>
              <a:t>Androgen</a:t>
            </a:r>
            <a:r>
              <a:rPr dirty="0" spc="-5"/>
              <a:t> </a:t>
            </a:r>
            <a:r>
              <a:rPr dirty="0"/>
              <a:t>Deprivation</a:t>
            </a:r>
            <a:r>
              <a:rPr dirty="0" spc="-35"/>
              <a:t> </a:t>
            </a:r>
            <a:r>
              <a:rPr dirty="0" spc="-10"/>
              <a:t>Therapy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dirty="0"/>
              <a:t>Evolved</a:t>
            </a:r>
            <a:r>
              <a:rPr dirty="0" spc="-10"/>
              <a:t> </a:t>
            </a:r>
            <a:r>
              <a:rPr dirty="0"/>
              <a:t>over</a:t>
            </a:r>
            <a:r>
              <a:rPr dirty="0" spc="-30"/>
              <a:t> </a:t>
            </a:r>
            <a:r>
              <a:rPr dirty="0"/>
              <a:t>time</a:t>
            </a:r>
            <a:r>
              <a:rPr dirty="0" spc="-10"/>
              <a:t> </a:t>
            </a:r>
            <a:r>
              <a:rPr dirty="0"/>
              <a:t>after</a:t>
            </a:r>
            <a:r>
              <a:rPr dirty="0" spc="-30"/>
              <a:t> </a:t>
            </a:r>
            <a:r>
              <a:rPr dirty="0"/>
              <a:t>initial</a:t>
            </a:r>
            <a:r>
              <a:rPr dirty="0" spc="-5"/>
              <a:t> </a:t>
            </a:r>
            <a:r>
              <a:rPr dirty="0" spc="-10"/>
              <a:t>nobel-prize </a:t>
            </a:r>
            <a:r>
              <a:rPr dirty="0"/>
              <a:t>winning</a:t>
            </a:r>
            <a:r>
              <a:rPr dirty="0" spc="-25"/>
              <a:t> </a:t>
            </a:r>
            <a:r>
              <a:rPr dirty="0"/>
              <a:t>observations</a:t>
            </a:r>
            <a:r>
              <a:rPr dirty="0" spc="-40"/>
              <a:t> </a:t>
            </a:r>
            <a:r>
              <a:rPr dirty="0"/>
              <a:t>by</a:t>
            </a:r>
            <a:r>
              <a:rPr dirty="0" spc="-15"/>
              <a:t> </a:t>
            </a:r>
            <a:r>
              <a:rPr dirty="0"/>
              <a:t>Huggins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Hodges (1941)</a:t>
            </a: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/>
              <a:t>Orchiectomy</a:t>
            </a:r>
            <a:r>
              <a:rPr dirty="0" spc="-60"/>
              <a:t> </a:t>
            </a:r>
            <a:r>
              <a:rPr dirty="0"/>
              <a:t>still cost</a:t>
            </a:r>
            <a:r>
              <a:rPr dirty="0" spc="-40"/>
              <a:t> </a:t>
            </a:r>
            <a:r>
              <a:rPr dirty="0" spc="-10"/>
              <a:t>effective!</a:t>
            </a:r>
          </a:p>
          <a:p>
            <a:pPr marL="355600" marR="17970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/>
              <a:t>LHRH</a:t>
            </a:r>
            <a:r>
              <a:rPr dirty="0" spc="-20"/>
              <a:t> </a:t>
            </a:r>
            <a:r>
              <a:rPr dirty="0"/>
              <a:t>agonists,</a:t>
            </a:r>
            <a:r>
              <a:rPr dirty="0" spc="-35"/>
              <a:t> </a:t>
            </a:r>
            <a:r>
              <a:rPr dirty="0"/>
              <a:t>antagonists</a:t>
            </a:r>
            <a:r>
              <a:rPr dirty="0" spc="-55"/>
              <a:t> </a:t>
            </a:r>
            <a:r>
              <a:rPr dirty="0"/>
              <a:t>used</a:t>
            </a:r>
            <a:r>
              <a:rPr dirty="0" spc="-15"/>
              <a:t> </a:t>
            </a:r>
            <a:r>
              <a:rPr dirty="0"/>
              <a:t>today</a:t>
            </a:r>
            <a:r>
              <a:rPr dirty="0" spc="-25"/>
              <a:t> </a:t>
            </a:r>
            <a:r>
              <a:rPr dirty="0" spc="-20"/>
              <a:t>with </a:t>
            </a:r>
            <a:r>
              <a:rPr dirty="0"/>
              <a:t>various</a:t>
            </a:r>
            <a:r>
              <a:rPr dirty="0" spc="-50"/>
              <a:t> </a:t>
            </a:r>
            <a:r>
              <a:rPr dirty="0"/>
              <a:t>formulations</a:t>
            </a:r>
            <a:r>
              <a:rPr dirty="0" spc="-50"/>
              <a:t> </a:t>
            </a:r>
            <a:r>
              <a:rPr dirty="0"/>
              <a:t>(depot</a:t>
            </a:r>
            <a:r>
              <a:rPr dirty="0" spc="-45"/>
              <a:t> </a:t>
            </a:r>
            <a:r>
              <a:rPr dirty="0" spc="-10"/>
              <a:t>injections)</a:t>
            </a:r>
          </a:p>
          <a:p>
            <a:pPr marL="354965" marR="36512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/>
              <a:t>Adrenalectomies</a:t>
            </a:r>
            <a:r>
              <a:rPr dirty="0" spc="-50"/>
              <a:t> </a:t>
            </a:r>
            <a:r>
              <a:rPr dirty="0"/>
              <a:t>have</a:t>
            </a:r>
            <a:r>
              <a:rPr dirty="0" spc="-25"/>
              <a:t> </a:t>
            </a:r>
            <a:r>
              <a:rPr dirty="0"/>
              <a:t>changed</a:t>
            </a:r>
            <a:r>
              <a:rPr dirty="0" spc="-45"/>
              <a:t> </a:t>
            </a:r>
            <a:r>
              <a:rPr dirty="0" spc="-20"/>
              <a:t>into </a:t>
            </a:r>
            <a:r>
              <a:rPr dirty="0"/>
              <a:t>ketoconazole</a:t>
            </a:r>
            <a:r>
              <a:rPr dirty="0" spc="-60"/>
              <a:t> </a:t>
            </a:r>
            <a:r>
              <a:rPr dirty="0"/>
              <a:t>or</a:t>
            </a:r>
            <a:r>
              <a:rPr dirty="0" spc="-25"/>
              <a:t> </a:t>
            </a:r>
            <a:r>
              <a:rPr dirty="0"/>
              <a:t>abiraterone</a:t>
            </a:r>
            <a:r>
              <a:rPr dirty="0" spc="-60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 spc="-10"/>
              <a:t>secondary </a:t>
            </a:r>
            <a:r>
              <a:rPr dirty="0"/>
              <a:t>hormonal</a:t>
            </a:r>
            <a:r>
              <a:rPr dirty="0" spc="-45"/>
              <a:t> </a:t>
            </a:r>
            <a:r>
              <a:rPr dirty="0"/>
              <a:t>therapy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20"/>
              <a:t> </a:t>
            </a:r>
            <a:r>
              <a:rPr dirty="0"/>
              <a:t>lower</a:t>
            </a:r>
            <a:r>
              <a:rPr dirty="0" spc="-20"/>
              <a:t> </a:t>
            </a:r>
            <a:r>
              <a:rPr dirty="0"/>
              <a:t>androgen</a:t>
            </a:r>
            <a:r>
              <a:rPr dirty="0" spc="-40"/>
              <a:t> </a:t>
            </a:r>
            <a:r>
              <a:rPr dirty="0" spc="-10"/>
              <a:t>levels</a:t>
            </a:r>
          </a:p>
          <a:p>
            <a:pPr marL="355600" marR="26034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dirty="0" spc="-10"/>
              <a:t>Anti-</a:t>
            </a:r>
            <a:r>
              <a:rPr dirty="0"/>
              <a:t>androgen</a:t>
            </a:r>
            <a:r>
              <a:rPr dirty="0" spc="-40"/>
              <a:t> </a:t>
            </a:r>
            <a:r>
              <a:rPr dirty="0"/>
              <a:t>therapy</a:t>
            </a:r>
            <a:r>
              <a:rPr dirty="0" spc="-35"/>
              <a:t> </a:t>
            </a:r>
            <a:r>
              <a:rPr dirty="0"/>
              <a:t>may</a:t>
            </a:r>
            <a:r>
              <a:rPr dirty="0" spc="-25"/>
              <a:t> </a:t>
            </a:r>
            <a:r>
              <a:rPr dirty="0"/>
              <a:t>add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this</a:t>
            </a:r>
            <a:r>
              <a:rPr dirty="0" spc="-5"/>
              <a:t> </a:t>
            </a:r>
            <a:r>
              <a:rPr dirty="0" spc="-10"/>
              <a:t>benefit </a:t>
            </a:r>
            <a:r>
              <a:rPr dirty="0"/>
              <a:t>but</a:t>
            </a:r>
            <a:r>
              <a:rPr dirty="0" spc="-35"/>
              <a:t> </a:t>
            </a:r>
            <a:r>
              <a:rPr dirty="0"/>
              <a:t>with</a:t>
            </a:r>
            <a:r>
              <a:rPr dirty="0" spc="-15"/>
              <a:t> </a:t>
            </a:r>
            <a:r>
              <a:rPr dirty="0"/>
              <a:t>some</a:t>
            </a:r>
            <a:r>
              <a:rPr dirty="0" spc="-35"/>
              <a:t> </a:t>
            </a:r>
            <a:r>
              <a:rPr dirty="0"/>
              <a:t>risk/cost,</a:t>
            </a:r>
            <a:r>
              <a:rPr dirty="0" spc="-50"/>
              <a:t> </a:t>
            </a:r>
            <a:r>
              <a:rPr dirty="0"/>
              <a:t>used</a:t>
            </a:r>
            <a:r>
              <a:rPr dirty="0" spc="-40"/>
              <a:t> </a:t>
            </a:r>
            <a:r>
              <a:rPr dirty="0"/>
              <a:t>initially</a:t>
            </a:r>
            <a:r>
              <a:rPr dirty="0" spc="5"/>
              <a:t> </a:t>
            </a:r>
            <a:r>
              <a:rPr dirty="0" spc="-25"/>
              <a:t>to </a:t>
            </a:r>
            <a:r>
              <a:rPr dirty="0"/>
              <a:t>prevent</a:t>
            </a:r>
            <a:r>
              <a:rPr dirty="0" spc="-45"/>
              <a:t> </a:t>
            </a:r>
            <a:r>
              <a:rPr dirty="0" spc="-10"/>
              <a:t>“flare”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3056" y="2362200"/>
            <a:ext cx="4500371" cy="2371343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155716" y="3151013"/>
            <a:ext cx="89979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Alk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phos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89068" y="3684337"/>
            <a:ext cx="466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latin typeface="Arial"/>
                <a:cs typeface="Arial"/>
              </a:rPr>
              <a:t>PAP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12716" y="4827414"/>
            <a:ext cx="321119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Huggins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Hodges,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Cancer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Res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1941,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Arch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Surg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1941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0028" y="5334000"/>
            <a:ext cx="1757171" cy="144778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86800" y="5334000"/>
            <a:ext cx="1828800" cy="1447787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8283702" y="5796147"/>
            <a:ext cx="235585" cy="144145"/>
            <a:chOff x="8283702" y="5796147"/>
            <a:chExt cx="235585" cy="144145"/>
          </a:xfrm>
        </p:grpSpPr>
        <p:sp>
          <p:nvSpPr>
            <p:cNvPr id="11" name="object 11" descr=""/>
            <p:cNvSpPr/>
            <p:nvPr/>
          </p:nvSpPr>
          <p:spPr>
            <a:xfrm>
              <a:off x="8283702" y="5868161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09" h="0">
                  <a:moveTo>
                    <a:pt x="0" y="0"/>
                  </a:moveTo>
                  <a:lnTo>
                    <a:pt x="219405" y="0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407092" y="5812149"/>
              <a:ext cx="96520" cy="112395"/>
            </a:xfrm>
            <a:custGeom>
              <a:avLst/>
              <a:gdLst/>
              <a:ahLst/>
              <a:cxnLst/>
              <a:rect l="l" t="t" r="r" b="b"/>
              <a:pathLst>
                <a:path w="96520" h="112395">
                  <a:moveTo>
                    <a:pt x="0" y="0"/>
                  </a:moveTo>
                  <a:lnTo>
                    <a:pt x="96012" y="56006"/>
                  </a:lnTo>
                  <a:lnTo>
                    <a:pt x="0" y="112013"/>
                  </a:lnTo>
                </a:path>
              </a:pathLst>
            </a:custGeom>
            <a:ln w="320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85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968" y="220207"/>
            <a:ext cx="72447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Complications</a:t>
            </a:r>
            <a:r>
              <a:rPr dirty="0" sz="3600" spc="-3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of</a:t>
            </a:r>
            <a:r>
              <a:rPr dirty="0" sz="3600" spc="-22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Androgen</a:t>
            </a:r>
            <a:r>
              <a:rPr dirty="0" sz="3600" spc="-22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Ablation</a:t>
            </a:r>
            <a:endParaRPr sz="3600"/>
          </a:p>
        </p:txBody>
      </p:sp>
      <p:sp>
        <p:nvSpPr>
          <p:cNvPr id="4" name="object 4" descr=""/>
          <p:cNvSpPr txBox="1"/>
          <p:nvPr/>
        </p:nvSpPr>
        <p:spPr>
          <a:xfrm>
            <a:off x="167299" y="6601087"/>
            <a:ext cx="917892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Basaria</a:t>
            </a:r>
            <a:r>
              <a:rPr dirty="0" sz="11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M,</a:t>
            </a:r>
            <a:r>
              <a:rPr dirty="0" sz="1100" spc="-1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et</a:t>
            </a:r>
            <a:r>
              <a:rPr dirty="0" sz="1100" spc="-1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al.</a:t>
            </a:r>
            <a:r>
              <a:rPr dirty="0" sz="11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J</a:t>
            </a:r>
            <a:r>
              <a:rPr dirty="0" sz="11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Clin</a:t>
            </a:r>
            <a:r>
              <a:rPr dirty="0" sz="1100" spc="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Oncol.</a:t>
            </a:r>
            <a:r>
              <a:rPr dirty="0" sz="1100" spc="-3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46474F"/>
                </a:solidFill>
                <a:latin typeface="Arial"/>
                <a:cs typeface="Arial"/>
              </a:rPr>
              <a:t>2006;24:3379-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3983.</a:t>
            </a:r>
            <a:r>
              <a:rPr dirty="0" sz="1100" spc="-4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D’Amico</a:t>
            </a:r>
            <a:r>
              <a:rPr dirty="0" sz="1100" spc="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A,</a:t>
            </a:r>
            <a:r>
              <a:rPr dirty="0" sz="11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e</a:t>
            </a:r>
            <a:r>
              <a:rPr dirty="0" sz="11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tal.</a:t>
            </a:r>
            <a:r>
              <a:rPr dirty="0" sz="11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J</a:t>
            </a:r>
            <a:r>
              <a:rPr dirty="0" sz="11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Clin</a:t>
            </a:r>
            <a:r>
              <a:rPr dirty="0" sz="1100" spc="1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Oncol.</a:t>
            </a:r>
            <a:r>
              <a:rPr dirty="0" sz="1100" spc="-2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 spc="-10">
                <a:solidFill>
                  <a:srgbClr val="46474F"/>
                </a:solidFill>
                <a:latin typeface="Arial"/>
                <a:cs typeface="Arial"/>
              </a:rPr>
              <a:t>2007;25:2420-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2425.</a:t>
            </a:r>
            <a:r>
              <a:rPr dirty="0" sz="1100" spc="-4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Shahinian</a:t>
            </a:r>
            <a:r>
              <a:rPr dirty="0" sz="1100" spc="1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V,</a:t>
            </a:r>
            <a:r>
              <a:rPr dirty="0" sz="1100" spc="-1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et</a:t>
            </a:r>
            <a:r>
              <a:rPr dirty="0" sz="11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al.</a:t>
            </a:r>
            <a:r>
              <a:rPr dirty="0" sz="11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NEJM.</a:t>
            </a:r>
            <a:r>
              <a:rPr dirty="0" sz="1100" spc="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46474F"/>
                </a:solidFill>
                <a:latin typeface="Arial"/>
                <a:cs typeface="Arial"/>
              </a:rPr>
              <a:t>2005;</a:t>
            </a:r>
            <a:r>
              <a:rPr dirty="0" sz="1100" spc="-10">
                <a:solidFill>
                  <a:srgbClr val="46474F"/>
                </a:solidFill>
                <a:latin typeface="Arial"/>
                <a:cs typeface="Arial"/>
              </a:rPr>
              <a:t> 352:154-</a:t>
            </a:r>
            <a:r>
              <a:rPr dirty="0" sz="1100" spc="-25">
                <a:solidFill>
                  <a:srgbClr val="46474F"/>
                </a:solidFill>
                <a:latin typeface="Arial"/>
                <a:cs typeface="Arial"/>
              </a:rPr>
              <a:t>164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9829" y="1184580"/>
            <a:ext cx="7038340" cy="47802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Diabetes</a:t>
            </a:r>
            <a:r>
              <a:rPr dirty="0" sz="2000" spc="-3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(1.44x</a:t>
            </a:r>
            <a:r>
              <a:rPr dirty="0" sz="2000" spc="-3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increased</a:t>
            </a:r>
            <a:r>
              <a:rPr dirty="0" sz="2000" spc="-5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6474F"/>
                </a:solidFill>
                <a:latin typeface="Arial"/>
                <a:cs typeface="Arial"/>
              </a:rPr>
              <a:t>risk)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20000"/>
              </a:lnSpc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MI</a:t>
            </a:r>
            <a:r>
              <a:rPr dirty="0" sz="2000" spc="-3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and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sudden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cardiac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death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 (1.11</a:t>
            </a:r>
            <a:r>
              <a:rPr dirty="0" sz="2000" spc="-4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to</a:t>
            </a:r>
            <a:r>
              <a:rPr dirty="0" sz="20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1.16x</a:t>
            </a:r>
            <a:r>
              <a:rPr dirty="0" sz="2000" spc="-3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increased</a:t>
            </a:r>
            <a:r>
              <a:rPr dirty="0" sz="2000" spc="-4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6474F"/>
                </a:solidFill>
                <a:latin typeface="Arial"/>
                <a:cs typeface="Arial"/>
              </a:rPr>
              <a:t>risk),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stroke,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46474F"/>
                </a:solidFill>
                <a:latin typeface="Arial"/>
                <a:cs typeface="Arial"/>
              </a:rPr>
              <a:t>DVT</a:t>
            </a:r>
            <a:endParaRPr sz="2000">
              <a:latin typeface="Arial"/>
              <a:cs typeface="Arial"/>
            </a:endParaRPr>
          </a:p>
          <a:p>
            <a:pPr marL="355600" marR="213995" indent="-342900">
              <a:lnSpc>
                <a:spcPct val="120000"/>
              </a:lnSpc>
              <a:buChar char="•"/>
              <a:tabLst>
                <a:tab pos="355600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Fracture</a:t>
            </a:r>
            <a:r>
              <a:rPr dirty="0" sz="2000" spc="-5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of</a:t>
            </a:r>
            <a:r>
              <a:rPr dirty="0" sz="2000" spc="-3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any</a:t>
            </a:r>
            <a:r>
              <a:rPr dirty="0" sz="20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bone</a:t>
            </a:r>
            <a:r>
              <a:rPr dirty="0" sz="2000" spc="-3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(1.21x),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hip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(1.76x),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and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lower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6474F"/>
                </a:solidFill>
                <a:latin typeface="Arial"/>
                <a:cs typeface="Arial"/>
              </a:rPr>
              <a:t>spine (1.18x)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Erectile</a:t>
            </a:r>
            <a:r>
              <a:rPr dirty="0" sz="2000" spc="-2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dysfunction,</a:t>
            </a:r>
            <a:r>
              <a:rPr dirty="0" sz="2000" spc="-5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loss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of</a:t>
            </a:r>
            <a:r>
              <a:rPr dirty="0" sz="20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6474F"/>
                </a:solidFill>
                <a:latin typeface="Arial"/>
                <a:cs typeface="Arial"/>
              </a:rPr>
              <a:t>libido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Metabolic</a:t>
            </a:r>
            <a:r>
              <a:rPr dirty="0" sz="2000" spc="-4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syndrome</a:t>
            </a:r>
            <a:r>
              <a:rPr dirty="0" sz="2000" spc="-4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and</a:t>
            </a:r>
            <a:r>
              <a:rPr dirty="0" sz="2000" spc="-2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weight</a:t>
            </a:r>
            <a:r>
              <a:rPr dirty="0" sz="20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gain</a:t>
            </a:r>
            <a:r>
              <a:rPr dirty="0" sz="2000" spc="-2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(55%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vs</a:t>
            </a:r>
            <a:r>
              <a:rPr dirty="0" sz="2000" spc="-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25%)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Hot</a:t>
            </a:r>
            <a:r>
              <a:rPr dirty="0" sz="2000" spc="-3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flashes,</a:t>
            </a:r>
            <a:r>
              <a:rPr dirty="0" sz="2000" spc="-3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mood</a:t>
            </a:r>
            <a:r>
              <a:rPr dirty="0" sz="20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6474F"/>
                </a:solidFill>
                <a:latin typeface="Arial"/>
                <a:cs typeface="Arial"/>
              </a:rPr>
              <a:t>lability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Gynecomastia</a:t>
            </a:r>
            <a:r>
              <a:rPr dirty="0" sz="2000" spc="-6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(especially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MAB)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Fatigue,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memory</a:t>
            </a:r>
            <a:r>
              <a:rPr dirty="0" sz="2000" spc="-5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impairment,</a:t>
            </a:r>
            <a:r>
              <a:rPr dirty="0" sz="2000" spc="-6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fall</a:t>
            </a:r>
            <a:r>
              <a:rPr dirty="0" sz="2000" spc="-1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risk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Alopecia</a:t>
            </a:r>
            <a:r>
              <a:rPr dirty="0" sz="2000" spc="-3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(5%)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Normocytic</a:t>
            </a:r>
            <a:r>
              <a:rPr dirty="0" sz="2000" spc="-5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anemia</a:t>
            </a:r>
            <a:r>
              <a:rPr dirty="0" sz="2000" spc="-3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6474F"/>
                </a:solidFill>
                <a:latin typeface="Arial"/>
                <a:cs typeface="Arial"/>
              </a:rPr>
              <a:t>(15%)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Liver</a:t>
            </a:r>
            <a:r>
              <a:rPr dirty="0" sz="2000" spc="-3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toxicity</a:t>
            </a:r>
            <a:r>
              <a:rPr dirty="0" sz="2000" spc="-15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(2-7%)</a:t>
            </a:r>
            <a:r>
              <a:rPr dirty="0" sz="2000" spc="-40">
                <a:solidFill>
                  <a:srgbClr val="46474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6474F"/>
                </a:solidFill>
                <a:latin typeface="Arial"/>
                <a:cs typeface="Arial"/>
              </a:rPr>
              <a:t>with</a:t>
            </a:r>
            <a:r>
              <a:rPr dirty="0" sz="2000" spc="-10">
                <a:solidFill>
                  <a:srgbClr val="46474F"/>
                </a:solidFill>
                <a:latin typeface="Arial"/>
                <a:cs typeface="Arial"/>
              </a:rPr>
              <a:t> anti-androgens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79010" y="1116075"/>
            <a:ext cx="3087092" cy="283836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1492" y="4003547"/>
            <a:ext cx="3416247" cy="243819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3736" y="482917"/>
            <a:ext cx="77641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C00000"/>
                </a:solidFill>
              </a:rPr>
              <a:t>Mitigating</a:t>
            </a:r>
            <a:r>
              <a:rPr dirty="0" spc="-3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ADT</a:t>
            </a:r>
            <a:r>
              <a:rPr dirty="0" spc="-15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Adverse</a:t>
            </a:r>
            <a:r>
              <a:rPr dirty="0" spc="-15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Events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21441" y="1304484"/>
            <a:ext cx="9754235" cy="471233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10"/>
              </a:spcBef>
              <a:buChar char="•"/>
              <a:tabLst>
                <a:tab pos="354965" algn="l"/>
              </a:tabLst>
            </a:pPr>
            <a:r>
              <a:rPr dirty="0" sz="2800">
                <a:latin typeface="Arial"/>
                <a:cs typeface="Arial"/>
              </a:rPr>
              <a:t>Exercise: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aerobic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weight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bearing</a:t>
            </a:r>
            <a:endParaRPr sz="2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59"/>
              </a:spcBef>
              <a:buChar char="–"/>
              <a:tabLst>
                <a:tab pos="753110" algn="l"/>
              </a:tabLst>
            </a:pPr>
            <a:r>
              <a:rPr dirty="0" sz="1800">
                <a:latin typeface="Arial"/>
                <a:cs typeface="Arial"/>
              </a:rPr>
              <a:t>Reduces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fatigue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flashes,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improves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fall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risk,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energy,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strength</a:t>
            </a:r>
            <a:endParaRPr sz="1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30"/>
              </a:spcBef>
              <a:buChar char="–"/>
              <a:tabLst>
                <a:tab pos="753110" algn="l"/>
              </a:tabLst>
            </a:pPr>
            <a:r>
              <a:rPr dirty="0" sz="1800" spc="-10">
                <a:latin typeface="Arial"/>
                <a:cs typeface="Arial"/>
              </a:rPr>
              <a:t>30-</a:t>
            </a:r>
            <a:r>
              <a:rPr dirty="0" sz="1800">
                <a:latin typeface="Arial"/>
                <a:cs typeface="Arial"/>
              </a:rPr>
              <a:t>45”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individualized exercise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plan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(aerobic,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light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weights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but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can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more)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4-5x/week</a:t>
            </a:r>
            <a:endParaRPr sz="1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34"/>
              </a:spcBef>
              <a:buChar char="–"/>
              <a:tabLst>
                <a:tab pos="753110" algn="l"/>
              </a:tabLst>
            </a:pPr>
            <a:r>
              <a:rPr dirty="0" sz="1800">
                <a:latin typeface="Arial"/>
                <a:cs typeface="Arial"/>
              </a:rPr>
              <a:t>Reduces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sarcopenia,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fat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redistribution</a:t>
            </a:r>
            <a:endParaRPr sz="1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30"/>
              </a:spcBef>
              <a:buChar char="–"/>
              <a:tabLst>
                <a:tab pos="753110" algn="l"/>
              </a:tabLst>
            </a:pPr>
            <a:r>
              <a:rPr dirty="0" sz="1800">
                <a:latin typeface="Arial"/>
                <a:cs typeface="Arial"/>
              </a:rPr>
              <a:t>Improved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lipid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profiles,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metabolic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syndrome,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CV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risk,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health</a:t>
            </a:r>
            <a:endParaRPr sz="1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34"/>
              </a:spcBef>
              <a:buChar char="–"/>
              <a:tabLst>
                <a:tab pos="753110" algn="l"/>
              </a:tabLst>
            </a:pPr>
            <a:r>
              <a:rPr dirty="0" sz="1800">
                <a:latin typeface="Arial"/>
                <a:cs typeface="Arial"/>
              </a:rPr>
              <a:t>Survivorship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clinic,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integration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primary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</a:tabLst>
            </a:pPr>
            <a:r>
              <a:rPr dirty="0" sz="2800">
                <a:latin typeface="Arial"/>
                <a:cs typeface="Arial"/>
              </a:rPr>
              <a:t>Addressing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CV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risk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factors</a:t>
            </a:r>
            <a:endParaRPr sz="2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59"/>
              </a:spcBef>
              <a:buChar char="–"/>
              <a:tabLst>
                <a:tab pos="753110" algn="l"/>
              </a:tabLst>
            </a:pPr>
            <a:r>
              <a:rPr dirty="0" sz="1800">
                <a:latin typeface="Arial"/>
                <a:cs typeface="Arial"/>
              </a:rPr>
              <a:t>Diet,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HTN,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smoking,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lipids,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diabetes,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weight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loss</a:t>
            </a:r>
            <a:endParaRPr sz="1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34"/>
              </a:spcBef>
              <a:buChar char="–"/>
              <a:tabLst>
                <a:tab pos="753110" algn="l"/>
              </a:tabLst>
            </a:pPr>
            <a:r>
              <a:rPr dirty="0" sz="1800">
                <a:latin typeface="Arial"/>
                <a:cs typeface="Arial"/>
              </a:rPr>
              <a:t>Cardiology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evaluation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high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risk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men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Char char="•"/>
              <a:tabLst>
                <a:tab pos="354965" algn="l"/>
              </a:tabLst>
            </a:pPr>
            <a:r>
              <a:rPr dirty="0" sz="2800">
                <a:latin typeface="Arial"/>
                <a:cs typeface="Arial"/>
              </a:rPr>
              <a:t>Hot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flush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management</a:t>
            </a:r>
            <a:endParaRPr sz="28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59"/>
              </a:spcBef>
              <a:buChar char="–"/>
              <a:tabLst>
                <a:tab pos="753110" algn="l"/>
              </a:tabLst>
            </a:pPr>
            <a:r>
              <a:rPr dirty="0" sz="1800">
                <a:latin typeface="Arial"/>
                <a:cs typeface="Arial"/>
              </a:rPr>
              <a:t>Megace,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SSRIs,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gabapentin,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exercise,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estrogen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patches,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oxybutynin, cooling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wrist</a:t>
            </a:r>
            <a:r>
              <a:rPr dirty="0" sz="1800" spc="-10">
                <a:latin typeface="Arial"/>
                <a:cs typeface="Arial"/>
              </a:rPr>
              <a:t> bands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40"/>
              </a:spcBef>
              <a:buChar char="•"/>
              <a:tabLst>
                <a:tab pos="354965" algn="l"/>
              </a:tabLst>
            </a:pPr>
            <a:r>
              <a:rPr dirty="0" sz="2800">
                <a:latin typeface="Arial"/>
                <a:cs typeface="Arial"/>
              </a:rPr>
              <a:t>Calcium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and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vitamin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D,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bone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anti-</a:t>
            </a:r>
            <a:r>
              <a:rPr dirty="0" sz="2800">
                <a:latin typeface="Arial"/>
                <a:cs typeface="Arial"/>
              </a:rPr>
              <a:t>resportive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therapies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77117" y="6049683"/>
            <a:ext cx="6480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</a:tabLst>
            </a:pPr>
            <a:r>
              <a:rPr dirty="0" sz="1800" spc="-50">
                <a:latin typeface="Arial"/>
                <a:cs typeface="Arial"/>
              </a:rPr>
              <a:t>–</a:t>
            </a:r>
            <a:r>
              <a:rPr dirty="0" sz="1800">
                <a:latin typeface="Arial"/>
                <a:cs typeface="Arial"/>
              </a:rPr>
              <a:t>	1200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mg/d,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at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least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800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IU/day, periodic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bone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density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checks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331330" y="6238506"/>
            <a:ext cx="10528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Galvao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D, </a:t>
            </a:r>
            <a:r>
              <a:rPr dirty="0" sz="1800">
                <a:latin typeface="Arial"/>
                <a:cs typeface="Arial"/>
              </a:rPr>
              <a:t>JCO </a:t>
            </a:r>
            <a:r>
              <a:rPr dirty="0" sz="1800" spc="-20">
                <a:latin typeface="Arial"/>
                <a:cs typeface="Arial"/>
              </a:rPr>
              <a:t>2010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0653" y="156463"/>
            <a:ext cx="6311265" cy="13677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7989" marR="5080" indent="-1685925">
              <a:lnSpc>
                <a:spcPct val="100000"/>
              </a:lnSpc>
              <a:spcBef>
                <a:spcPts val="100"/>
              </a:spcBef>
            </a:pPr>
            <a:r>
              <a:rPr dirty="0" spc="-240">
                <a:solidFill>
                  <a:srgbClr val="C00000"/>
                </a:solidFill>
              </a:rPr>
              <a:t>Why</a:t>
            </a:r>
            <a:r>
              <a:rPr dirty="0" spc="-225">
                <a:solidFill>
                  <a:srgbClr val="C00000"/>
                </a:solidFill>
              </a:rPr>
              <a:t> </a:t>
            </a:r>
            <a:r>
              <a:rPr dirty="0" spc="-25">
                <a:solidFill>
                  <a:srgbClr val="C00000"/>
                </a:solidFill>
              </a:rPr>
              <a:t>Intermittent</a:t>
            </a:r>
            <a:r>
              <a:rPr dirty="0" spc="-229">
                <a:solidFill>
                  <a:srgbClr val="C00000"/>
                </a:solidFill>
              </a:rPr>
              <a:t> </a:t>
            </a:r>
            <a:r>
              <a:rPr dirty="0" spc="-185">
                <a:solidFill>
                  <a:srgbClr val="C00000"/>
                </a:solidFill>
              </a:rPr>
              <a:t>Androgen </a:t>
            </a:r>
            <a:r>
              <a:rPr dirty="0" spc="-75">
                <a:solidFill>
                  <a:srgbClr val="C00000"/>
                </a:solidFill>
              </a:rPr>
              <a:t>Deprivation?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44839" y="1659186"/>
            <a:ext cx="9592945" cy="4138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2425" marR="559435" indent="-340360">
              <a:lnSpc>
                <a:spcPct val="100000"/>
              </a:lnSpc>
              <a:spcBef>
                <a:spcPts val="100"/>
              </a:spcBef>
              <a:buChar char="•"/>
              <a:tabLst>
                <a:tab pos="352425" algn="l"/>
              </a:tabLst>
            </a:pPr>
            <a:r>
              <a:rPr dirty="0" sz="2400" spc="-245">
                <a:latin typeface="Arial"/>
                <a:cs typeface="Arial"/>
              </a:rPr>
              <a:t>Based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on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20">
                <a:latin typeface="Arial"/>
                <a:cs typeface="Arial"/>
              </a:rPr>
              <a:t>premise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that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removing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35">
                <a:latin typeface="Arial"/>
                <a:cs typeface="Arial"/>
              </a:rPr>
              <a:t>the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 spc="-100">
                <a:latin typeface="Arial"/>
                <a:cs typeface="Arial"/>
              </a:rPr>
              <a:t>selection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140">
                <a:latin typeface="Arial"/>
                <a:cs typeface="Arial"/>
              </a:rPr>
              <a:t>pressure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5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castrate </a:t>
            </a:r>
            <a:r>
              <a:rPr dirty="0" sz="2400" spc="-135">
                <a:latin typeface="Arial"/>
                <a:cs typeface="Arial"/>
              </a:rPr>
              <a:t>levels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testosterone </a:t>
            </a:r>
            <a:r>
              <a:rPr dirty="0" sz="2400" spc="-220">
                <a:latin typeface="Arial"/>
                <a:cs typeface="Arial"/>
              </a:rPr>
              <a:t>may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spc="-135">
                <a:latin typeface="Arial"/>
                <a:cs typeface="Arial"/>
              </a:rPr>
              <a:t>delay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emergence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85">
                <a:latin typeface="Arial"/>
                <a:cs typeface="Arial"/>
              </a:rPr>
              <a:t> </a:t>
            </a:r>
            <a:r>
              <a:rPr dirty="0" sz="2400" spc="-580">
                <a:latin typeface="Arial"/>
                <a:cs typeface="Arial"/>
              </a:rPr>
              <a:t>CRPC</a:t>
            </a:r>
            <a:r>
              <a:rPr dirty="0" sz="2400" spc="415">
                <a:latin typeface="Arial"/>
                <a:cs typeface="Arial"/>
              </a:rPr>
              <a:t> </a:t>
            </a:r>
            <a:r>
              <a:rPr dirty="0" sz="2400" spc="-160">
                <a:latin typeface="Arial"/>
                <a:cs typeface="Arial"/>
              </a:rPr>
              <a:t>and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death;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some </a:t>
            </a:r>
            <a:r>
              <a:rPr dirty="0" sz="2400" spc="-80">
                <a:latin typeface="Arial"/>
                <a:cs typeface="Arial"/>
              </a:rPr>
              <a:t>preclinical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data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but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largely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105">
                <a:latin typeface="Arial"/>
                <a:cs typeface="Arial"/>
              </a:rPr>
              <a:t>disproven </a:t>
            </a:r>
            <a:r>
              <a:rPr dirty="0" sz="2400" spc="-10">
                <a:latin typeface="Arial"/>
                <a:cs typeface="Arial"/>
              </a:rPr>
              <a:t>clinically</a:t>
            </a:r>
            <a:endParaRPr sz="2400">
              <a:latin typeface="Arial"/>
              <a:cs typeface="Arial"/>
            </a:endParaRPr>
          </a:p>
          <a:p>
            <a:pPr algn="just" marL="352425" indent="-339725">
              <a:lnSpc>
                <a:spcPct val="100000"/>
              </a:lnSpc>
              <a:spcBef>
                <a:spcPts val="575"/>
              </a:spcBef>
              <a:buChar char="•"/>
              <a:tabLst>
                <a:tab pos="352425" algn="l"/>
              </a:tabLst>
            </a:pPr>
            <a:r>
              <a:rPr dirty="0" sz="2400" spc="-100">
                <a:latin typeface="Arial"/>
                <a:cs typeface="Arial"/>
              </a:rPr>
              <a:t>Certainly</a:t>
            </a:r>
            <a:r>
              <a:rPr dirty="0" sz="2400" spc="-13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more</a:t>
            </a:r>
            <a:r>
              <a:rPr dirty="0" sz="2400" spc="-95">
                <a:latin typeface="Arial"/>
                <a:cs typeface="Arial"/>
              </a:rPr>
              <a:t> </a:t>
            </a:r>
            <a:r>
              <a:rPr dirty="0" sz="2400" spc="-125">
                <a:latin typeface="Arial"/>
                <a:cs typeface="Arial"/>
              </a:rPr>
              <a:t>cost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70">
                <a:latin typeface="Arial"/>
                <a:cs typeface="Arial"/>
              </a:rPr>
              <a:t>effective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 spc="-150">
                <a:latin typeface="Arial"/>
                <a:cs typeface="Arial"/>
              </a:rPr>
              <a:t>(less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drug</a:t>
            </a:r>
            <a:r>
              <a:rPr dirty="0" sz="2400" spc="-10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used)</a:t>
            </a:r>
            <a:endParaRPr sz="2400">
              <a:latin typeface="Arial"/>
              <a:cs typeface="Arial"/>
            </a:endParaRPr>
          </a:p>
          <a:p>
            <a:pPr algn="just" marL="352425" indent="-339725">
              <a:lnSpc>
                <a:spcPct val="100000"/>
              </a:lnSpc>
              <a:spcBef>
                <a:spcPts val="575"/>
              </a:spcBef>
              <a:buChar char="•"/>
              <a:tabLst>
                <a:tab pos="352425" algn="l"/>
              </a:tabLst>
            </a:pPr>
            <a:r>
              <a:rPr dirty="0" sz="2400" spc="-135">
                <a:latin typeface="Arial"/>
                <a:cs typeface="Arial"/>
              </a:rPr>
              <a:t>Planned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10">
                <a:latin typeface="Arial"/>
                <a:cs typeface="Arial"/>
              </a:rPr>
              <a:t>holidays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off</a:t>
            </a:r>
            <a:r>
              <a:rPr dirty="0" sz="2400" spc="-110">
                <a:latin typeface="Arial"/>
                <a:cs typeface="Arial"/>
              </a:rPr>
              <a:t> </a:t>
            </a:r>
            <a:r>
              <a:rPr dirty="0" sz="2400" spc="-280">
                <a:latin typeface="Arial"/>
                <a:cs typeface="Arial"/>
              </a:rPr>
              <a:t>ADT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65">
                <a:latin typeface="Arial"/>
                <a:cs typeface="Arial"/>
              </a:rPr>
              <a:t>may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60">
                <a:latin typeface="Arial"/>
                <a:cs typeface="Arial"/>
              </a:rPr>
              <a:t>promote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85">
                <a:latin typeface="Arial"/>
                <a:cs typeface="Arial"/>
              </a:rPr>
              <a:t>greater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 spc="-50">
                <a:latin typeface="Arial"/>
                <a:cs typeface="Arial"/>
              </a:rPr>
              <a:t>quality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40">
                <a:latin typeface="Arial"/>
                <a:cs typeface="Arial"/>
              </a:rPr>
              <a:t>life,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 spc="-55">
                <a:latin typeface="Arial"/>
                <a:cs typeface="Arial"/>
              </a:rPr>
              <a:t>well-</a:t>
            </a:r>
            <a:r>
              <a:rPr dirty="0" sz="2400" spc="-10">
                <a:latin typeface="Arial"/>
                <a:cs typeface="Arial"/>
              </a:rPr>
              <a:t>being</a:t>
            </a:r>
            <a:endParaRPr sz="2400">
              <a:latin typeface="Arial"/>
              <a:cs typeface="Arial"/>
            </a:endParaRPr>
          </a:p>
          <a:p>
            <a:pPr lvl="1" marL="749935" indent="-283210">
              <a:lnSpc>
                <a:spcPct val="100000"/>
              </a:lnSpc>
              <a:spcBef>
                <a:spcPts val="509"/>
              </a:spcBef>
              <a:buChar char="–"/>
              <a:tabLst>
                <a:tab pos="749935" algn="l"/>
              </a:tabLst>
            </a:pPr>
            <a:r>
              <a:rPr dirty="0" sz="2000" spc="-60">
                <a:latin typeface="Arial"/>
                <a:cs typeface="Arial"/>
              </a:rPr>
              <a:t>Hot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flashes,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235">
                <a:latin typeface="Arial"/>
                <a:cs typeface="Arial"/>
              </a:rPr>
              <a:t>ED,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fatigue,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bone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loss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improve</a:t>
            </a:r>
            <a:endParaRPr sz="2000">
              <a:latin typeface="Arial"/>
              <a:cs typeface="Arial"/>
            </a:endParaRPr>
          </a:p>
          <a:p>
            <a:pPr lvl="1" marL="749935" indent="-283210">
              <a:lnSpc>
                <a:spcPct val="100000"/>
              </a:lnSpc>
              <a:spcBef>
                <a:spcPts val="480"/>
              </a:spcBef>
              <a:buChar char="–"/>
              <a:tabLst>
                <a:tab pos="749935" algn="l"/>
              </a:tabLst>
            </a:pPr>
            <a:r>
              <a:rPr dirty="0" sz="2000" spc="-85">
                <a:latin typeface="Arial"/>
                <a:cs typeface="Arial"/>
              </a:rPr>
              <a:t>Cardiovascular/metabolic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risks?</a:t>
            </a:r>
            <a:endParaRPr sz="2000">
              <a:latin typeface="Arial"/>
              <a:cs typeface="Arial"/>
            </a:endParaRPr>
          </a:p>
          <a:p>
            <a:pPr lvl="1" marL="749935" indent="-283210">
              <a:lnSpc>
                <a:spcPct val="100000"/>
              </a:lnSpc>
              <a:spcBef>
                <a:spcPts val="480"/>
              </a:spcBef>
              <a:buChar char="–"/>
              <a:tabLst>
                <a:tab pos="749935" algn="l"/>
              </a:tabLst>
            </a:pPr>
            <a:r>
              <a:rPr dirty="0" sz="2000" spc="-100">
                <a:latin typeface="Arial"/>
                <a:cs typeface="Arial"/>
              </a:rPr>
              <a:t>Problem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is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60">
                <a:latin typeface="Arial"/>
                <a:cs typeface="Arial"/>
              </a:rPr>
              <a:t>it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takes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a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long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time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</a:t>
            </a:r>
            <a:r>
              <a:rPr dirty="0" sz="2000" spc="-90">
                <a:latin typeface="Arial"/>
                <a:cs typeface="Arial"/>
              </a:rPr>
              <a:t> recover </a:t>
            </a:r>
            <a:r>
              <a:rPr dirty="0" sz="2000" spc="-310"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  <a:p>
            <a:pPr lvl="1" marL="749935" marR="5080" indent="-283210">
              <a:lnSpc>
                <a:spcPct val="100000"/>
              </a:lnSpc>
              <a:spcBef>
                <a:spcPts val="480"/>
              </a:spcBef>
              <a:buChar char="–"/>
              <a:tabLst>
                <a:tab pos="749935" algn="l"/>
              </a:tabLst>
            </a:pPr>
            <a:r>
              <a:rPr dirty="0" sz="2000" spc="-120">
                <a:latin typeface="Arial"/>
                <a:cs typeface="Arial"/>
              </a:rPr>
              <a:t>Trials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30">
                <a:latin typeface="Arial"/>
                <a:cs typeface="Arial"/>
              </a:rPr>
              <a:t>in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5">
                <a:solidFill>
                  <a:srgbClr val="C00000"/>
                </a:solidFill>
                <a:latin typeface="Arial"/>
                <a:cs typeface="Arial"/>
              </a:rPr>
              <a:t>non-</a:t>
            </a:r>
            <a:r>
              <a:rPr dirty="0" sz="2000" spc="-70">
                <a:solidFill>
                  <a:srgbClr val="C00000"/>
                </a:solidFill>
                <a:latin typeface="Arial"/>
                <a:cs typeface="Arial"/>
              </a:rPr>
              <a:t>metastatic</a:t>
            </a:r>
            <a:r>
              <a:rPr dirty="0" sz="2000" spc="-4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prostate </a:t>
            </a:r>
            <a:r>
              <a:rPr dirty="0" sz="2000" spc="-114">
                <a:latin typeface="Arial"/>
                <a:cs typeface="Arial"/>
              </a:rPr>
              <a:t>cancer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have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shown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comparable </a:t>
            </a:r>
            <a:r>
              <a:rPr dirty="0" sz="2000" spc="-85">
                <a:latin typeface="Arial"/>
                <a:cs typeface="Arial"/>
              </a:rPr>
              <a:t>efficacy </a:t>
            </a:r>
            <a:r>
              <a:rPr dirty="0" sz="2000" spc="-105">
                <a:latin typeface="Arial"/>
                <a:cs typeface="Arial"/>
              </a:rPr>
              <a:t>and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reduced </a:t>
            </a:r>
            <a:r>
              <a:rPr dirty="0" sz="2000" spc="-40">
                <a:latin typeface="Arial"/>
                <a:cs typeface="Arial"/>
              </a:rPr>
              <a:t>toxicity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(23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phase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2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trials,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6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phase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3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trials,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thousands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10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men </a:t>
            </a:r>
            <a:r>
              <a:rPr dirty="0" sz="2000" spc="-10">
                <a:latin typeface="Arial"/>
                <a:cs typeface="Arial"/>
              </a:rPr>
              <a:t>enrolled)</a:t>
            </a:r>
            <a:endParaRPr sz="2000">
              <a:latin typeface="Arial"/>
              <a:cs typeface="Arial"/>
            </a:endParaRPr>
          </a:p>
          <a:p>
            <a:pPr lvl="1" marL="749935" indent="-283210">
              <a:lnSpc>
                <a:spcPct val="100000"/>
              </a:lnSpc>
              <a:spcBef>
                <a:spcPts val="480"/>
              </a:spcBef>
              <a:buChar char="–"/>
              <a:tabLst>
                <a:tab pos="749935" algn="l"/>
              </a:tabLst>
            </a:pPr>
            <a:r>
              <a:rPr dirty="0" sz="2000" spc="-140">
                <a:latin typeface="Arial"/>
                <a:cs typeface="Arial"/>
              </a:rPr>
              <a:t>Perhaps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lower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non-</a:t>
            </a:r>
            <a:r>
              <a:rPr dirty="0" sz="2000" spc="-350">
                <a:latin typeface="Arial"/>
                <a:cs typeface="Arial"/>
              </a:rPr>
              <a:t>PC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mortality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tradeoff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145">
                <a:latin typeface="Arial"/>
                <a:cs typeface="Arial"/>
              </a:rPr>
              <a:t>vs.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higher</a:t>
            </a:r>
            <a:r>
              <a:rPr dirty="0" sz="2000" spc="-90">
                <a:latin typeface="Arial"/>
                <a:cs typeface="Arial"/>
              </a:rPr>
              <a:t> </a:t>
            </a:r>
            <a:r>
              <a:rPr dirty="0" sz="2000" spc="-350">
                <a:latin typeface="Arial"/>
                <a:cs typeface="Arial"/>
              </a:rPr>
              <a:t>PC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specific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mortality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(1)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655418" y="6581330"/>
            <a:ext cx="29133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1)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NCIC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Pr7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Trial,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Crook,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</a:t>
            </a:r>
            <a:r>
              <a:rPr dirty="0" u="sng" sz="1200" spc="-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ASCO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483" rIns="0" bIns="0" rtlCol="0" vert="horz">
            <a:spAutoFit/>
          </a:bodyPr>
          <a:lstStyle/>
          <a:p>
            <a:pPr marL="3390900">
              <a:lnSpc>
                <a:spcPct val="100000"/>
              </a:lnSpc>
              <a:spcBef>
                <a:spcPts val="105"/>
              </a:spcBef>
            </a:pPr>
            <a:r>
              <a:rPr dirty="0"/>
              <a:t>Some</a:t>
            </a:r>
            <a:r>
              <a:rPr dirty="0" spc="-15"/>
              <a:t> </a:t>
            </a:r>
            <a:r>
              <a:rPr dirty="0" spc="-10"/>
              <a:t>definitions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116" y="1552505"/>
            <a:ext cx="7685405" cy="46348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</a:tabLst>
            </a:pPr>
            <a:r>
              <a:rPr dirty="0" sz="2400">
                <a:latin typeface="Arial"/>
                <a:cs typeface="Arial"/>
              </a:rPr>
              <a:t>ADT=androgen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deprivation</a:t>
            </a:r>
            <a:r>
              <a:rPr dirty="0" sz="2400" spc="-10">
                <a:latin typeface="Arial"/>
                <a:cs typeface="Arial"/>
              </a:rPr>
              <a:t> therapy</a:t>
            </a:r>
            <a:endParaRPr sz="24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Therapies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reduce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testicular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production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of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testosterone</a:t>
            </a:r>
            <a:endParaRPr sz="20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Surgical: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orchiectomy</a:t>
            </a:r>
            <a:endParaRPr sz="20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GnRH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agonists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(Leuprolide,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triptorelin,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goserelin)</a:t>
            </a:r>
            <a:endParaRPr sz="20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GnRH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antagonists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(degarelix,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relugolix)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dirty="0" sz="2400">
                <a:latin typeface="Arial"/>
                <a:cs typeface="Arial"/>
              </a:rPr>
              <a:t>Androgen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synthesis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inhibitors</a:t>
            </a:r>
            <a:endParaRPr sz="24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4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Therapies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reduce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androgen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production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from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sources</a:t>
            </a:r>
            <a:endParaRPr sz="20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Ketoconazole,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abiraterone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acetate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formulations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0"/>
              </a:spcBef>
              <a:buChar char="•"/>
              <a:tabLst>
                <a:tab pos="354965" algn="l"/>
              </a:tabLst>
            </a:pPr>
            <a:r>
              <a:rPr dirty="0" sz="2400" spc="-10">
                <a:latin typeface="Arial"/>
                <a:cs typeface="Arial"/>
              </a:rPr>
              <a:t>Anti-androgens</a:t>
            </a:r>
            <a:endParaRPr sz="24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4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Therapies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that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block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androgen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receptor</a:t>
            </a:r>
            <a:endParaRPr sz="20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First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generation: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flutamide,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bicalutamide,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nilutamide</a:t>
            </a:r>
            <a:endParaRPr sz="2000">
              <a:latin typeface="Arial"/>
              <a:cs typeface="Arial"/>
            </a:endParaRPr>
          </a:p>
          <a:p>
            <a:pPr lvl="1" marL="753110" indent="-285115">
              <a:lnSpc>
                <a:spcPct val="100000"/>
              </a:lnSpc>
              <a:spcBef>
                <a:spcPts val="480"/>
              </a:spcBef>
              <a:buChar char="–"/>
              <a:tabLst>
                <a:tab pos="753110" algn="l"/>
              </a:tabLst>
            </a:pPr>
            <a:r>
              <a:rPr dirty="0" sz="2000">
                <a:latin typeface="Arial"/>
                <a:cs typeface="Arial"/>
              </a:rPr>
              <a:t>Second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generation: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enzalutamide,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apalutamide,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darolutamide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62933" y="6553051"/>
            <a:ext cx="22263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C00000"/>
                </a:solidFill>
                <a:latin typeface="Arial"/>
                <a:cs typeface="Arial"/>
              </a:rPr>
              <a:t>Boccon-</a:t>
            </a:r>
            <a:r>
              <a:rPr dirty="0" sz="1400">
                <a:solidFill>
                  <a:srgbClr val="C00000"/>
                </a:solidFill>
                <a:latin typeface="Arial"/>
                <a:cs typeface="Arial"/>
              </a:rPr>
              <a:t>Gibod</a:t>
            </a:r>
            <a:r>
              <a:rPr dirty="0" sz="1400" spc="-3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BJU Int</a:t>
            </a:r>
            <a:r>
              <a:rPr dirty="0" sz="1400" spc="-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C00000"/>
                </a:solidFill>
                <a:latin typeface="Arial"/>
                <a:cs typeface="Arial"/>
              </a:rPr>
              <a:t>2007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48" rIns="0" bIns="0" rtlCol="0" vert="horz">
            <a:spAutoFit/>
          </a:bodyPr>
          <a:lstStyle/>
          <a:p>
            <a:pPr marL="2381885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Intermittent</a:t>
            </a:r>
            <a:r>
              <a:rPr dirty="0" spc="-235"/>
              <a:t> </a:t>
            </a:r>
            <a:r>
              <a:rPr dirty="0" spc="-505"/>
              <a:t>ADT</a:t>
            </a:r>
            <a:r>
              <a:rPr dirty="0" spc="-200"/>
              <a:t> </a:t>
            </a:r>
            <a:r>
              <a:rPr dirty="0" spc="-175"/>
              <a:t>Approach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330195" y="2589276"/>
            <a:ext cx="1659889" cy="370840"/>
          </a:xfrm>
          <a:prstGeom prst="rect">
            <a:avLst/>
          </a:prstGeom>
          <a:solidFill>
            <a:srgbClr val="336699"/>
          </a:solidFill>
        </p:spPr>
        <p:txBody>
          <a:bodyPr wrap="square" lIns="0" tIns="4127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325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614671" y="1966912"/>
            <a:ext cx="2863850" cy="3108960"/>
            <a:chOff x="4614671" y="1966912"/>
            <a:chExt cx="2863850" cy="310896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9243" y="1971484"/>
              <a:ext cx="1500758" cy="285807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619243" y="1971484"/>
              <a:ext cx="1501140" cy="2858135"/>
            </a:xfrm>
            <a:custGeom>
              <a:avLst/>
              <a:gdLst/>
              <a:ahLst/>
              <a:cxnLst/>
              <a:rect l="l" t="t" r="r" b="b"/>
              <a:pathLst>
                <a:path w="1501139" h="2858135">
                  <a:moveTo>
                    <a:pt x="1000505" y="952690"/>
                  </a:moveTo>
                  <a:lnTo>
                    <a:pt x="957334" y="955022"/>
                  </a:lnTo>
                  <a:lnTo>
                    <a:pt x="915183" y="961889"/>
                  </a:lnTo>
                  <a:lnTo>
                    <a:pt x="874204" y="973102"/>
                  </a:lnTo>
                  <a:lnTo>
                    <a:pt x="834546" y="988469"/>
                  </a:lnTo>
                  <a:lnTo>
                    <a:pt x="796360" y="1007800"/>
                  </a:lnTo>
                  <a:lnTo>
                    <a:pt x="759795" y="1030904"/>
                  </a:lnTo>
                  <a:lnTo>
                    <a:pt x="725001" y="1057591"/>
                  </a:lnTo>
                  <a:lnTo>
                    <a:pt x="692129" y="1087669"/>
                  </a:lnTo>
                  <a:lnTo>
                    <a:pt x="661328" y="1120947"/>
                  </a:lnTo>
                  <a:lnTo>
                    <a:pt x="632749" y="1157236"/>
                  </a:lnTo>
                  <a:lnTo>
                    <a:pt x="606541" y="1196344"/>
                  </a:lnTo>
                  <a:lnTo>
                    <a:pt x="582855" y="1238081"/>
                  </a:lnTo>
                  <a:lnTo>
                    <a:pt x="561840" y="1282256"/>
                  </a:lnTo>
                  <a:lnTo>
                    <a:pt x="543647" y="1328678"/>
                  </a:lnTo>
                  <a:lnTo>
                    <a:pt x="528425" y="1377156"/>
                  </a:lnTo>
                  <a:lnTo>
                    <a:pt x="516324" y="1427499"/>
                  </a:lnTo>
                  <a:lnTo>
                    <a:pt x="507496" y="1479518"/>
                  </a:lnTo>
                  <a:lnTo>
                    <a:pt x="502088" y="1533021"/>
                  </a:lnTo>
                  <a:lnTo>
                    <a:pt x="500252" y="1587817"/>
                  </a:lnTo>
                  <a:lnTo>
                    <a:pt x="502088" y="1642629"/>
                  </a:lnTo>
                  <a:lnTo>
                    <a:pt x="507496" y="1696145"/>
                  </a:lnTo>
                  <a:lnTo>
                    <a:pt x="516324" y="1748173"/>
                  </a:lnTo>
                  <a:lnTo>
                    <a:pt x="528425" y="1798523"/>
                  </a:lnTo>
                  <a:lnTo>
                    <a:pt x="543647" y="1847005"/>
                  </a:lnTo>
                  <a:lnTo>
                    <a:pt x="561840" y="1893429"/>
                  </a:lnTo>
                  <a:lnTo>
                    <a:pt x="582855" y="1937603"/>
                  </a:lnTo>
                  <a:lnTo>
                    <a:pt x="606541" y="1979338"/>
                  </a:lnTo>
                  <a:lnTo>
                    <a:pt x="632749" y="2018443"/>
                  </a:lnTo>
                  <a:lnTo>
                    <a:pt x="661328" y="2054727"/>
                  </a:lnTo>
                  <a:lnTo>
                    <a:pt x="692129" y="2088000"/>
                  </a:lnTo>
                  <a:lnTo>
                    <a:pt x="725001" y="2118073"/>
                  </a:lnTo>
                  <a:lnTo>
                    <a:pt x="759795" y="2144753"/>
                  </a:lnTo>
                  <a:lnTo>
                    <a:pt x="796360" y="2167851"/>
                  </a:lnTo>
                  <a:lnTo>
                    <a:pt x="834546" y="2187177"/>
                  </a:lnTo>
                  <a:lnTo>
                    <a:pt x="874204" y="2202539"/>
                  </a:lnTo>
                  <a:lnTo>
                    <a:pt x="915183" y="2213748"/>
                  </a:lnTo>
                  <a:lnTo>
                    <a:pt x="957334" y="2220613"/>
                  </a:lnTo>
                  <a:lnTo>
                    <a:pt x="1000505" y="2222944"/>
                  </a:lnTo>
                  <a:lnTo>
                    <a:pt x="1000505" y="2858071"/>
                  </a:lnTo>
                  <a:lnTo>
                    <a:pt x="958211" y="2856957"/>
                  </a:lnTo>
                  <a:lnTo>
                    <a:pt x="916364" y="2853643"/>
                  </a:lnTo>
                  <a:lnTo>
                    <a:pt x="874999" y="2848175"/>
                  </a:lnTo>
                  <a:lnTo>
                    <a:pt x="834152" y="2840595"/>
                  </a:lnTo>
                  <a:lnTo>
                    <a:pt x="793856" y="2830948"/>
                  </a:lnTo>
                  <a:lnTo>
                    <a:pt x="754146" y="2819279"/>
                  </a:lnTo>
                  <a:lnTo>
                    <a:pt x="715058" y="2805631"/>
                  </a:lnTo>
                  <a:lnTo>
                    <a:pt x="676626" y="2790048"/>
                  </a:lnTo>
                  <a:lnTo>
                    <a:pt x="638885" y="2772574"/>
                  </a:lnTo>
                  <a:lnTo>
                    <a:pt x="601869" y="2753254"/>
                  </a:lnTo>
                  <a:lnTo>
                    <a:pt x="565613" y="2732131"/>
                  </a:lnTo>
                  <a:lnTo>
                    <a:pt x="530151" y="2709250"/>
                  </a:lnTo>
                  <a:lnTo>
                    <a:pt x="495520" y="2684654"/>
                  </a:lnTo>
                  <a:lnTo>
                    <a:pt x="461752" y="2658388"/>
                  </a:lnTo>
                  <a:lnTo>
                    <a:pt x="428884" y="2630496"/>
                  </a:lnTo>
                  <a:lnTo>
                    <a:pt x="396949" y="2601022"/>
                  </a:lnTo>
                  <a:lnTo>
                    <a:pt x="365983" y="2570009"/>
                  </a:lnTo>
                  <a:lnTo>
                    <a:pt x="336019" y="2537503"/>
                  </a:lnTo>
                  <a:lnTo>
                    <a:pt x="307094" y="2503547"/>
                  </a:lnTo>
                  <a:lnTo>
                    <a:pt x="279241" y="2468185"/>
                  </a:lnTo>
                  <a:lnTo>
                    <a:pt x="252496" y="2431461"/>
                  </a:lnTo>
                  <a:lnTo>
                    <a:pt x="226892" y="2393419"/>
                  </a:lnTo>
                  <a:lnTo>
                    <a:pt x="202465" y="2354104"/>
                  </a:lnTo>
                  <a:lnTo>
                    <a:pt x="179250" y="2313560"/>
                  </a:lnTo>
                  <a:lnTo>
                    <a:pt x="157281" y="2271830"/>
                  </a:lnTo>
                  <a:lnTo>
                    <a:pt x="136592" y="2228958"/>
                  </a:lnTo>
                  <a:lnTo>
                    <a:pt x="117219" y="2184989"/>
                  </a:lnTo>
                  <a:lnTo>
                    <a:pt x="99197" y="2139967"/>
                  </a:lnTo>
                  <a:lnTo>
                    <a:pt x="82560" y="2093936"/>
                  </a:lnTo>
                  <a:lnTo>
                    <a:pt x="67342" y="2046940"/>
                  </a:lnTo>
                  <a:lnTo>
                    <a:pt x="53579" y="1999023"/>
                  </a:lnTo>
                  <a:lnTo>
                    <a:pt x="41305" y="1950228"/>
                  </a:lnTo>
                  <a:lnTo>
                    <a:pt x="30554" y="1900601"/>
                  </a:lnTo>
                  <a:lnTo>
                    <a:pt x="21363" y="1850185"/>
                  </a:lnTo>
                  <a:lnTo>
                    <a:pt x="13765" y="1799025"/>
                  </a:lnTo>
                  <a:lnTo>
                    <a:pt x="7794" y="1747164"/>
                  </a:lnTo>
                  <a:lnTo>
                    <a:pt x="3487" y="1694646"/>
                  </a:lnTo>
                  <a:lnTo>
                    <a:pt x="877" y="1641516"/>
                  </a:lnTo>
                  <a:lnTo>
                    <a:pt x="0" y="1587817"/>
                  </a:lnTo>
                  <a:lnTo>
                    <a:pt x="877" y="1534128"/>
                  </a:lnTo>
                  <a:lnTo>
                    <a:pt x="3487" y="1481007"/>
                  </a:lnTo>
                  <a:lnTo>
                    <a:pt x="7794" y="1428497"/>
                  </a:lnTo>
                  <a:lnTo>
                    <a:pt x="13765" y="1376644"/>
                  </a:lnTo>
                  <a:lnTo>
                    <a:pt x="21363" y="1325491"/>
                  </a:lnTo>
                  <a:lnTo>
                    <a:pt x="30554" y="1275082"/>
                  </a:lnTo>
                  <a:lnTo>
                    <a:pt x="41304" y="1225461"/>
                  </a:lnTo>
                  <a:lnTo>
                    <a:pt x="53578" y="1176672"/>
                  </a:lnTo>
                  <a:lnTo>
                    <a:pt x="67341" y="1128760"/>
                  </a:lnTo>
                  <a:lnTo>
                    <a:pt x="82558" y="1081769"/>
                  </a:lnTo>
                  <a:lnTo>
                    <a:pt x="99195" y="1035742"/>
                  </a:lnTo>
                  <a:lnTo>
                    <a:pt x="117217" y="990723"/>
                  </a:lnTo>
                  <a:lnTo>
                    <a:pt x="136589" y="946758"/>
                  </a:lnTo>
                  <a:lnTo>
                    <a:pt x="157276" y="903889"/>
                  </a:lnTo>
                  <a:lnTo>
                    <a:pt x="179245" y="862161"/>
                  </a:lnTo>
                  <a:lnTo>
                    <a:pt x="202459" y="821618"/>
                  </a:lnTo>
                  <a:lnTo>
                    <a:pt x="226885" y="782304"/>
                  </a:lnTo>
                  <a:lnTo>
                    <a:pt x="252487" y="744263"/>
                  </a:lnTo>
                  <a:lnTo>
                    <a:pt x="279231" y="707540"/>
                  </a:lnTo>
                  <a:lnTo>
                    <a:pt x="307082" y="672177"/>
                  </a:lnTo>
                  <a:lnTo>
                    <a:pt x="336006" y="638221"/>
                  </a:lnTo>
                  <a:lnTo>
                    <a:pt x="365967" y="605713"/>
                  </a:lnTo>
                  <a:lnTo>
                    <a:pt x="396931" y="574699"/>
                  </a:lnTo>
                  <a:lnTo>
                    <a:pt x="428863" y="545223"/>
                  </a:lnTo>
                  <a:lnTo>
                    <a:pt x="461729" y="517328"/>
                  </a:lnTo>
                  <a:lnTo>
                    <a:pt x="495493" y="491059"/>
                  </a:lnTo>
                  <a:lnTo>
                    <a:pt x="530122" y="466460"/>
                  </a:lnTo>
                  <a:lnTo>
                    <a:pt x="565580" y="443575"/>
                  </a:lnTo>
                  <a:lnTo>
                    <a:pt x="601832" y="422448"/>
                  </a:lnTo>
                  <a:lnTo>
                    <a:pt x="638844" y="403123"/>
                  </a:lnTo>
                  <a:lnTo>
                    <a:pt x="676581" y="385644"/>
                  </a:lnTo>
                  <a:lnTo>
                    <a:pt x="715009" y="370055"/>
                  </a:lnTo>
                  <a:lnTo>
                    <a:pt x="754093" y="356400"/>
                  </a:lnTo>
                  <a:lnTo>
                    <a:pt x="793797" y="344724"/>
                  </a:lnTo>
                  <a:lnTo>
                    <a:pt x="834087" y="335071"/>
                  </a:lnTo>
                  <a:lnTo>
                    <a:pt x="874929" y="327484"/>
                  </a:lnTo>
                  <a:lnTo>
                    <a:pt x="916288" y="322008"/>
                  </a:lnTo>
                  <a:lnTo>
                    <a:pt x="958129" y="318686"/>
                  </a:lnTo>
                  <a:lnTo>
                    <a:pt x="1000417" y="317563"/>
                  </a:lnTo>
                  <a:lnTo>
                    <a:pt x="1000505" y="0"/>
                  </a:lnTo>
                  <a:lnTo>
                    <a:pt x="1500758" y="635126"/>
                  </a:lnTo>
                  <a:lnTo>
                    <a:pt x="1000505" y="1270253"/>
                  </a:lnTo>
                  <a:lnTo>
                    <a:pt x="1000505" y="95269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014255" y="4054854"/>
              <a:ext cx="362585" cy="421640"/>
            </a:xfrm>
            <a:custGeom>
              <a:avLst/>
              <a:gdLst/>
              <a:ahLst/>
              <a:cxnLst/>
              <a:rect l="l" t="t" r="r" b="b"/>
              <a:pathLst>
                <a:path w="362585" h="421639">
                  <a:moveTo>
                    <a:pt x="93751" y="0"/>
                  </a:moveTo>
                  <a:lnTo>
                    <a:pt x="0" y="388112"/>
                  </a:lnTo>
                  <a:lnTo>
                    <a:pt x="52450" y="421157"/>
                  </a:lnTo>
                  <a:lnTo>
                    <a:pt x="125237" y="361886"/>
                  </a:lnTo>
                  <a:lnTo>
                    <a:pt x="54660" y="361886"/>
                  </a:lnTo>
                  <a:lnTo>
                    <a:pt x="100304" y="179806"/>
                  </a:lnTo>
                  <a:lnTo>
                    <a:pt x="180855" y="179806"/>
                  </a:lnTo>
                  <a:lnTo>
                    <a:pt x="111366" y="136029"/>
                  </a:lnTo>
                  <a:lnTo>
                    <a:pt x="138696" y="28308"/>
                  </a:lnTo>
                  <a:lnTo>
                    <a:pt x="93751" y="0"/>
                  </a:lnTo>
                  <a:close/>
                </a:path>
                <a:path w="362585" h="421639">
                  <a:moveTo>
                    <a:pt x="180855" y="179806"/>
                  </a:moveTo>
                  <a:lnTo>
                    <a:pt x="100304" y="179806"/>
                  </a:lnTo>
                  <a:lnTo>
                    <a:pt x="198983" y="241985"/>
                  </a:lnTo>
                  <a:lnTo>
                    <a:pt x="54660" y="361886"/>
                  </a:lnTo>
                  <a:lnTo>
                    <a:pt x="125237" y="361886"/>
                  </a:lnTo>
                  <a:lnTo>
                    <a:pt x="307961" y="213093"/>
                  </a:lnTo>
                  <a:lnTo>
                    <a:pt x="233692" y="213093"/>
                  </a:lnTo>
                  <a:lnTo>
                    <a:pt x="180855" y="179806"/>
                  </a:lnTo>
                  <a:close/>
                </a:path>
                <a:path w="362585" h="421639">
                  <a:moveTo>
                    <a:pt x="319062" y="141947"/>
                  </a:moveTo>
                  <a:lnTo>
                    <a:pt x="233692" y="213093"/>
                  </a:lnTo>
                  <a:lnTo>
                    <a:pt x="307961" y="213093"/>
                  </a:lnTo>
                  <a:lnTo>
                    <a:pt x="362064" y="169037"/>
                  </a:lnTo>
                  <a:lnTo>
                    <a:pt x="319062" y="1419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014255" y="4054854"/>
              <a:ext cx="362585" cy="421640"/>
            </a:xfrm>
            <a:custGeom>
              <a:avLst/>
              <a:gdLst/>
              <a:ahLst/>
              <a:cxnLst/>
              <a:rect l="l" t="t" r="r" b="b"/>
              <a:pathLst>
                <a:path w="362585" h="421639">
                  <a:moveTo>
                    <a:pt x="54660" y="361886"/>
                  </a:moveTo>
                  <a:lnTo>
                    <a:pt x="198983" y="241985"/>
                  </a:lnTo>
                  <a:lnTo>
                    <a:pt x="100304" y="179806"/>
                  </a:lnTo>
                  <a:lnTo>
                    <a:pt x="54660" y="361886"/>
                  </a:lnTo>
                  <a:close/>
                </a:path>
                <a:path w="362585" h="421639">
                  <a:moveTo>
                    <a:pt x="52450" y="421157"/>
                  </a:moveTo>
                  <a:lnTo>
                    <a:pt x="0" y="388112"/>
                  </a:lnTo>
                  <a:lnTo>
                    <a:pt x="93751" y="0"/>
                  </a:lnTo>
                  <a:lnTo>
                    <a:pt x="138696" y="28308"/>
                  </a:lnTo>
                  <a:lnTo>
                    <a:pt x="111366" y="136029"/>
                  </a:lnTo>
                  <a:lnTo>
                    <a:pt x="233692" y="213093"/>
                  </a:lnTo>
                  <a:lnTo>
                    <a:pt x="319062" y="141947"/>
                  </a:lnTo>
                  <a:lnTo>
                    <a:pt x="362064" y="169037"/>
                  </a:lnTo>
                  <a:lnTo>
                    <a:pt x="52450" y="42115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730524" y="3838906"/>
              <a:ext cx="409575" cy="366395"/>
            </a:xfrm>
            <a:custGeom>
              <a:avLst/>
              <a:gdLst/>
              <a:ahLst/>
              <a:cxnLst/>
              <a:rect l="l" t="t" r="r" b="b"/>
              <a:pathLst>
                <a:path w="409575" h="366395">
                  <a:moveTo>
                    <a:pt x="189966" y="0"/>
                  </a:moveTo>
                  <a:lnTo>
                    <a:pt x="142836" y="8648"/>
                  </a:lnTo>
                  <a:lnTo>
                    <a:pt x="94945" y="28956"/>
                  </a:lnTo>
                  <a:lnTo>
                    <a:pt x="54972" y="56864"/>
                  </a:lnTo>
                  <a:lnTo>
                    <a:pt x="25942" y="90785"/>
                  </a:lnTo>
                  <a:lnTo>
                    <a:pt x="7516" y="129418"/>
                  </a:lnTo>
                  <a:lnTo>
                    <a:pt x="0" y="177018"/>
                  </a:lnTo>
                  <a:lnTo>
                    <a:pt x="568" y="191437"/>
                  </a:lnTo>
                  <a:lnTo>
                    <a:pt x="10872" y="242183"/>
                  </a:lnTo>
                  <a:lnTo>
                    <a:pt x="27668" y="286781"/>
                  </a:lnTo>
                  <a:lnTo>
                    <a:pt x="61387" y="366054"/>
                  </a:lnTo>
                  <a:lnTo>
                    <a:pt x="210001" y="302846"/>
                  </a:lnTo>
                  <a:lnTo>
                    <a:pt x="81440" y="302846"/>
                  </a:lnTo>
                  <a:lnTo>
                    <a:pt x="66428" y="267540"/>
                  </a:lnTo>
                  <a:lnTo>
                    <a:pt x="51655" y="225147"/>
                  </a:lnTo>
                  <a:lnTo>
                    <a:pt x="46900" y="188571"/>
                  </a:lnTo>
                  <a:lnTo>
                    <a:pt x="47160" y="178305"/>
                  </a:lnTo>
                  <a:lnTo>
                    <a:pt x="57640" y="135620"/>
                  </a:lnTo>
                  <a:lnTo>
                    <a:pt x="88354" y="96146"/>
                  </a:lnTo>
                  <a:lnTo>
                    <a:pt x="138844" y="65813"/>
                  </a:lnTo>
                  <a:lnTo>
                    <a:pt x="177466" y="52972"/>
                  </a:lnTo>
                  <a:lnTo>
                    <a:pt x="211945" y="49075"/>
                  </a:lnTo>
                  <a:lnTo>
                    <a:pt x="322219" y="49075"/>
                  </a:lnTo>
                  <a:lnTo>
                    <a:pt x="320386" y="47101"/>
                  </a:lnTo>
                  <a:lnTo>
                    <a:pt x="276837" y="15963"/>
                  </a:lnTo>
                  <a:lnTo>
                    <a:pt x="235893" y="2800"/>
                  </a:lnTo>
                  <a:lnTo>
                    <a:pt x="213317" y="40"/>
                  </a:lnTo>
                  <a:lnTo>
                    <a:pt x="189966" y="0"/>
                  </a:lnTo>
                  <a:close/>
                </a:path>
                <a:path w="409575" h="366395">
                  <a:moveTo>
                    <a:pt x="322219" y="49075"/>
                  </a:moveTo>
                  <a:lnTo>
                    <a:pt x="211945" y="49075"/>
                  </a:lnTo>
                  <a:lnTo>
                    <a:pt x="227792" y="50396"/>
                  </a:lnTo>
                  <a:lnTo>
                    <a:pt x="242912" y="53788"/>
                  </a:lnTo>
                  <a:lnTo>
                    <a:pt x="281297" y="74003"/>
                  </a:lnTo>
                  <a:lnTo>
                    <a:pt x="314487" y="112482"/>
                  </a:lnTo>
                  <a:lnTo>
                    <a:pt x="335097" y="153265"/>
                  </a:lnTo>
                  <a:lnTo>
                    <a:pt x="350108" y="188571"/>
                  </a:lnTo>
                  <a:lnTo>
                    <a:pt x="81440" y="302846"/>
                  </a:lnTo>
                  <a:lnTo>
                    <a:pt x="210001" y="302846"/>
                  </a:lnTo>
                  <a:lnTo>
                    <a:pt x="409557" y="217972"/>
                  </a:lnTo>
                  <a:lnTo>
                    <a:pt x="375445" y="137759"/>
                  </a:lnTo>
                  <a:lnTo>
                    <a:pt x="366494" y="117693"/>
                  </a:lnTo>
                  <a:lnTo>
                    <a:pt x="357643" y="99806"/>
                  </a:lnTo>
                  <a:lnTo>
                    <a:pt x="348892" y="84104"/>
                  </a:lnTo>
                  <a:lnTo>
                    <a:pt x="340240" y="70588"/>
                  </a:lnTo>
                  <a:lnTo>
                    <a:pt x="330980" y="58501"/>
                  </a:lnTo>
                  <a:lnTo>
                    <a:pt x="322219" y="490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30524" y="3838906"/>
              <a:ext cx="409575" cy="366395"/>
            </a:xfrm>
            <a:custGeom>
              <a:avLst/>
              <a:gdLst/>
              <a:ahLst/>
              <a:cxnLst/>
              <a:rect l="l" t="t" r="r" b="b"/>
              <a:pathLst>
                <a:path w="409575" h="366395">
                  <a:moveTo>
                    <a:pt x="81440" y="302846"/>
                  </a:moveTo>
                  <a:lnTo>
                    <a:pt x="350108" y="188571"/>
                  </a:lnTo>
                  <a:lnTo>
                    <a:pt x="335097" y="153265"/>
                  </a:lnTo>
                  <a:lnTo>
                    <a:pt x="328432" y="138447"/>
                  </a:lnTo>
                  <a:lnTo>
                    <a:pt x="307208" y="101335"/>
                  </a:lnTo>
                  <a:lnTo>
                    <a:pt x="270975" y="66778"/>
                  </a:lnTo>
                  <a:lnTo>
                    <a:pt x="227792" y="50396"/>
                  </a:lnTo>
                  <a:lnTo>
                    <a:pt x="211945" y="49075"/>
                  </a:lnTo>
                  <a:lnTo>
                    <a:pt x="195224" y="49906"/>
                  </a:lnTo>
                  <a:lnTo>
                    <a:pt x="138844" y="65813"/>
                  </a:lnTo>
                  <a:lnTo>
                    <a:pt x="103000" y="84997"/>
                  </a:lnTo>
                  <a:lnTo>
                    <a:pt x="65641" y="121503"/>
                  </a:lnTo>
                  <a:lnTo>
                    <a:pt x="48382" y="166689"/>
                  </a:lnTo>
                  <a:lnTo>
                    <a:pt x="46866" y="189908"/>
                  </a:lnTo>
                  <a:lnTo>
                    <a:pt x="47498" y="201497"/>
                  </a:lnTo>
                  <a:lnTo>
                    <a:pt x="60342" y="252384"/>
                  </a:lnTo>
                  <a:lnTo>
                    <a:pt x="81440" y="302846"/>
                  </a:lnTo>
                  <a:close/>
                </a:path>
                <a:path w="409575" h="366395">
                  <a:moveTo>
                    <a:pt x="61387" y="366054"/>
                  </a:moveTo>
                  <a:lnTo>
                    <a:pt x="27668" y="286781"/>
                  </a:lnTo>
                  <a:lnTo>
                    <a:pt x="10872" y="242183"/>
                  </a:lnTo>
                  <a:lnTo>
                    <a:pt x="568" y="191437"/>
                  </a:lnTo>
                  <a:lnTo>
                    <a:pt x="0" y="177018"/>
                  </a:lnTo>
                  <a:lnTo>
                    <a:pt x="562" y="163347"/>
                  </a:lnTo>
                  <a:lnTo>
                    <a:pt x="15411" y="109539"/>
                  </a:lnTo>
                  <a:lnTo>
                    <a:pt x="39111" y="73154"/>
                  </a:lnTo>
                  <a:lnTo>
                    <a:pt x="73583" y="42131"/>
                  </a:lnTo>
                  <a:lnTo>
                    <a:pt x="119057" y="17337"/>
                  </a:lnTo>
                  <a:lnTo>
                    <a:pt x="166473" y="2869"/>
                  </a:lnTo>
                  <a:lnTo>
                    <a:pt x="189966" y="0"/>
                  </a:lnTo>
                  <a:lnTo>
                    <a:pt x="213317" y="40"/>
                  </a:lnTo>
                  <a:lnTo>
                    <a:pt x="257067" y="8108"/>
                  </a:lnTo>
                  <a:lnTo>
                    <a:pt x="295206" y="26367"/>
                  </a:lnTo>
                  <a:lnTo>
                    <a:pt x="330980" y="58501"/>
                  </a:lnTo>
                  <a:lnTo>
                    <a:pt x="357643" y="99806"/>
                  </a:lnTo>
                  <a:lnTo>
                    <a:pt x="375445" y="137759"/>
                  </a:lnTo>
                  <a:lnTo>
                    <a:pt x="409557" y="217972"/>
                  </a:lnTo>
                  <a:lnTo>
                    <a:pt x="61387" y="3660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30554" y="3535358"/>
              <a:ext cx="393065" cy="307340"/>
            </a:xfrm>
            <a:custGeom>
              <a:avLst/>
              <a:gdLst/>
              <a:ahLst/>
              <a:cxnLst/>
              <a:rect l="l" t="t" r="r" b="b"/>
              <a:pathLst>
                <a:path w="393064" h="307339">
                  <a:moveTo>
                    <a:pt x="44538" y="0"/>
                  </a:moveTo>
                  <a:lnTo>
                    <a:pt x="0" y="4051"/>
                  </a:lnTo>
                  <a:lnTo>
                    <a:pt x="27559" y="307213"/>
                  </a:lnTo>
                  <a:lnTo>
                    <a:pt x="72097" y="303161"/>
                  </a:lnTo>
                  <a:lnTo>
                    <a:pt x="60591" y="176631"/>
                  </a:lnTo>
                  <a:lnTo>
                    <a:pt x="392861" y="146431"/>
                  </a:lnTo>
                  <a:lnTo>
                    <a:pt x="388315" y="96329"/>
                  </a:lnTo>
                  <a:lnTo>
                    <a:pt x="56045" y="126530"/>
                  </a:lnTo>
                  <a:lnTo>
                    <a:pt x="445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30554" y="3535358"/>
              <a:ext cx="393065" cy="307340"/>
            </a:xfrm>
            <a:custGeom>
              <a:avLst/>
              <a:gdLst/>
              <a:ahLst/>
              <a:cxnLst/>
              <a:rect l="l" t="t" r="r" b="b"/>
              <a:pathLst>
                <a:path w="393064" h="307339">
                  <a:moveTo>
                    <a:pt x="27559" y="307213"/>
                  </a:moveTo>
                  <a:lnTo>
                    <a:pt x="0" y="4051"/>
                  </a:lnTo>
                  <a:lnTo>
                    <a:pt x="44538" y="0"/>
                  </a:lnTo>
                  <a:lnTo>
                    <a:pt x="56045" y="126530"/>
                  </a:lnTo>
                  <a:lnTo>
                    <a:pt x="388315" y="96329"/>
                  </a:lnTo>
                  <a:lnTo>
                    <a:pt x="392861" y="146431"/>
                  </a:lnTo>
                  <a:lnTo>
                    <a:pt x="60591" y="176631"/>
                  </a:lnTo>
                  <a:lnTo>
                    <a:pt x="72097" y="303161"/>
                  </a:lnTo>
                  <a:lnTo>
                    <a:pt x="27559" y="30721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99027" y="2972302"/>
              <a:ext cx="393065" cy="349885"/>
            </a:xfrm>
            <a:custGeom>
              <a:avLst/>
              <a:gdLst/>
              <a:ahLst/>
              <a:cxnLst/>
              <a:rect l="l" t="t" r="r" b="b"/>
              <a:pathLst>
                <a:path w="393064" h="349885">
                  <a:moveTo>
                    <a:pt x="170637" y="0"/>
                  </a:moveTo>
                  <a:lnTo>
                    <a:pt x="117041" y="5364"/>
                  </a:lnTo>
                  <a:lnTo>
                    <a:pt x="72678" y="25374"/>
                  </a:lnTo>
                  <a:lnTo>
                    <a:pt x="36696" y="59714"/>
                  </a:lnTo>
                  <a:lnTo>
                    <a:pt x="11252" y="107543"/>
                  </a:lnTo>
                  <a:lnTo>
                    <a:pt x="45" y="159969"/>
                  </a:lnTo>
                  <a:lnTo>
                    <a:pt x="0" y="176860"/>
                  </a:lnTo>
                  <a:lnTo>
                    <a:pt x="1778" y="193331"/>
                  </a:lnTo>
                  <a:lnTo>
                    <a:pt x="17932" y="239471"/>
                  </a:lnTo>
                  <a:lnTo>
                    <a:pt x="50586" y="280203"/>
                  </a:lnTo>
                  <a:lnTo>
                    <a:pt x="98350" y="313940"/>
                  </a:lnTo>
                  <a:lnTo>
                    <a:pt x="139496" y="332028"/>
                  </a:lnTo>
                  <a:lnTo>
                    <a:pt x="181929" y="344343"/>
                  </a:lnTo>
                  <a:lnTo>
                    <a:pt x="221818" y="349503"/>
                  </a:lnTo>
                  <a:lnTo>
                    <a:pt x="240658" y="349458"/>
                  </a:lnTo>
                  <a:lnTo>
                    <a:pt x="291541" y="339153"/>
                  </a:lnTo>
                  <a:lnTo>
                    <a:pt x="333992" y="314127"/>
                  </a:lnTo>
                  <a:lnTo>
                    <a:pt x="349820" y="297935"/>
                  </a:lnTo>
                  <a:lnTo>
                    <a:pt x="221800" y="297935"/>
                  </a:lnTo>
                  <a:lnTo>
                    <a:pt x="190967" y="292968"/>
                  </a:lnTo>
                  <a:lnTo>
                    <a:pt x="140668" y="276238"/>
                  </a:lnTo>
                  <a:lnTo>
                    <a:pt x="98005" y="252755"/>
                  </a:lnTo>
                  <a:lnTo>
                    <a:pt x="67430" y="224635"/>
                  </a:lnTo>
                  <a:lnTo>
                    <a:pt x="46487" y="181610"/>
                  </a:lnTo>
                  <a:lnTo>
                    <a:pt x="44506" y="158974"/>
                  </a:lnTo>
                  <a:lnTo>
                    <a:pt x="45648" y="147113"/>
                  </a:lnTo>
                  <a:lnTo>
                    <a:pt x="57161" y="110244"/>
                  </a:lnTo>
                  <a:lnTo>
                    <a:pt x="86310" y="72984"/>
                  </a:lnTo>
                  <a:lnTo>
                    <a:pt x="129512" y="53623"/>
                  </a:lnTo>
                  <a:lnTo>
                    <a:pt x="155987" y="51076"/>
                  </a:lnTo>
                  <a:lnTo>
                    <a:pt x="319604" y="51076"/>
                  </a:lnTo>
                  <a:lnTo>
                    <a:pt x="311664" y="45525"/>
                  </a:lnTo>
                  <a:lnTo>
                    <a:pt x="274612" y="25846"/>
                  </a:lnTo>
                  <a:lnTo>
                    <a:pt x="231916" y="10354"/>
                  </a:lnTo>
                  <a:lnTo>
                    <a:pt x="190349" y="1602"/>
                  </a:lnTo>
                  <a:lnTo>
                    <a:pt x="170637" y="0"/>
                  </a:lnTo>
                  <a:close/>
                </a:path>
                <a:path w="393064" h="349885">
                  <a:moveTo>
                    <a:pt x="319604" y="51076"/>
                  </a:moveTo>
                  <a:lnTo>
                    <a:pt x="155987" y="51076"/>
                  </a:lnTo>
                  <a:lnTo>
                    <a:pt x="170548" y="51600"/>
                  </a:lnTo>
                  <a:lnTo>
                    <a:pt x="185883" y="53388"/>
                  </a:lnTo>
                  <a:lnTo>
                    <a:pt x="235902" y="66700"/>
                  </a:lnTo>
                  <a:lnTo>
                    <a:pt x="295006" y="96453"/>
                  </a:lnTo>
                  <a:lnTo>
                    <a:pt x="332384" y="134873"/>
                  </a:lnTo>
                  <a:lnTo>
                    <a:pt x="347773" y="179292"/>
                  </a:lnTo>
                  <a:lnTo>
                    <a:pt x="347132" y="202757"/>
                  </a:lnTo>
                  <a:lnTo>
                    <a:pt x="330082" y="249682"/>
                  </a:lnTo>
                  <a:lnTo>
                    <a:pt x="297193" y="282339"/>
                  </a:lnTo>
                  <a:lnTo>
                    <a:pt x="249864" y="297739"/>
                  </a:lnTo>
                  <a:lnTo>
                    <a:pt x="221800" y="297935"/>
                  </a:lnTo>
                  <a:lnTo>
                    <a:pt x="349820" y="297935"/>
                  </a:lnTo>
                  <a:lnTo>
                    <a:pt x="374534" y="259444"/>
                  </a:lnTo>
                  <a:lnTo>
                    <a:pt x="390861" y="207654"/>
                  </a:lnTo>
                  <a:lnTo>
                    <a:pt x="393064" y="173951"/>
                  </a:lnTo>
                  <a:lnTo>
                    <a:pt x="391448" y="157454"/>
                  </a:lnTo>
                  <a:lnTo>
                    <a:pt x="374853" y="109880"/>
                  </a:lnTo>
                  <a:lnTo>
                    <a:pt x="342391" y="69044"/>
                  </a:lnTo>
                  <a:lnTo>
                    <a:pt x="327875" y="56857"/>
                  </a:lnTo>
                  <a:lnTo>
                    <a:pt x="319604" y="510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99027" y="2972302"/>
              <a:ext cx="393065" cy="349885"/>
            </a:xfrm>
            <a:custGeom>
              <a:avLst/>
              <a:gdLst/>
              <a:ahLst/>
              <a:cxnLst/>
              <a:rect l="l" t="t" r="r" b="b"/>
              <a:pathLst>
                <a:path w="393064" h="349885">
                  <a:moveTo>
                    <a:pt x="52184" y="122148"/>
                  </a:moveTo>
                  <a:lnTo>
                    <a:pt x="48207" y="134838"/>
                  </a:lnTo>
                  <a:lnTo>
                    <a:pt x="45648" y="147113"/>
                  </a:lnTo>
                  <a:lnTo>
                    <a:pt x="44506" y="158974"/>
                  </a:lnTo>
                  <a:lnTo>
                    <a:pt x="44780" y="170421"/>
                  </a:lnTo>
                  <a:lnTo>
                    <a:pt x="60236" y="214566"/>
                  </a:lnTo>
                  <a:lnTo>
                    <a:pt x="86371" y="243804"/>
                  </a:lnTo>
                  <a:lnTo>
                    <a:pt x="125209" y="269022"/>
                  </a:lnTo>
                  <a:lnTo>
                    <a:pt x="190967" y="292968"/>
                  </a:lnTo>
                  <a:lnTo>
                    <a:pt x="221800" y="297935"/>
                  </a:lnTo>
                  <a:lnTo>
                    <a:pt x="249864" y="297739"/>
                  </a:lnTo>
                  <a:lnTo>
                    <a:pt x="297193" y="282339"/>
                  </a:lnTo>
                  <a:lnTo>
                    <a:pt x="330082" y="249682"/>
                  </a:lnTo>
                  <a:lnTo>
                    <a:pt x="347132" y="202757"/>
                  </a:lnTo>
                  <a:lnTo>
                    <a:pt x="347773" y="179292"/>
                  </a:lnTo>
                  <a:lnTo>
                    <a:pt x="342856" y="156665"/>
                  </a:lnTo>
                  <a:lnTo>
                    <a:pt x="316410" y="114581"/>
                  </a:lnTo>
                  <a:lnTo>
                    <a:pt x="268171" y="80492"/>
                  </a:lnTo>
                  <a:lnTo>
                    <a:pt x="218559" y="60940"/>
                  </a:lnTo>
                  <a:lnTo>
                    <a:pt x="170548" y="51600"/>
                  </a:lnTo>
                  <a:lnTo>
                    <a:pt x="155987" y="51076"/>
                  </a:lnTo>
                  <a:lnTo>
                    <a:pt x="142308" y="51750"/>
                  </a:lnTo>
                  <a:lnTo>
                    <a:pt x="95858" y="66405"/>
                  </a:lnTo>
                  <a:lnTo>
                    <a:pt x="63063" y="99371"/>
                  </a:lnTo>
                  <a:lnTo>
                    <a:pt x="52184" y="122148"/>
                  </a:lnTo>
                  <a:close/>
                </a:path>
                <a:path w="393064" h="349885">
                  <a:moveTo>
                    <a:pt x="11252" y="107543"/>
                  </a:moveTo>
                  <a:lnTo>
                    <a:pt x="36696" y="59714"/>
                  </a:lnTo>
                  <a:lnTo>
                    <a:pt x="72678" y="25374"/>
                  </a:lnTo>
                  <a:lnTo>
                    <a:pt x="117041" y="5364"/>
                  </a:lnTo>
                  <a:lnTo>
                    <a:pt x="170637" y="0"/>
                  </a:lnTo>
                  <a:lnTo>
                    <a:pt x="190349" y="1602"/>
                  </a:lnTo>
                  <a:lnTo>
                    <a:pt x="231916" y="10354"/>
                  </a:lnTo>
                  <a:lnTo>
                    <a:pt x="274612" y="25846"/>
                  </a:lnTo>
                  <a:lnTo>
                    <a:pt x="311664" y="45525"/>
                  </a:lnTo>
                  <a:lnTo>
                    <a:pt x="342391" y="69044"/>
                  </a:lnTo>
                  <a:lnTo>
                    <a:pt x="374853" y="109880"/>
                  </a:lnTo>
                  <a:lnTo>
                    <a:pt x="391448" y="157454"/>
                  </a:lnTo>
                  <a:lnTo>
                    <a:pt x="393064" y="173951"/>
                  </a:lnTo>
                  <a:lnTo>
                    <a:pt x="392833" y="190706"/>
                  </a:lnTo>
                  <a:lnTo>
                    <a:pt x="381685" y="242138"/>
                  </a:lnTo>
                  <a:lnTo>
                    <a:pt x="356641" y="289710"/>
                  </a:lnTo>
                  <a:lnTo>
                    <a:pt x="320967" y="324029"/>
                  </a:lnTo>
                  <a:lnTo>
                    <a:pt x="275523" y="344285"/>
                  </a:lnTo>
                  <a:lnTo>
                    <a:pt x="221818" y="349503"/>
                  </a:lnTo>
                  <a:lnTo>
                    <a:pt x="202192" y="347818"/>
                  </a:lnTo>
                  <a:lnTo>
                    <a:pt x="161030" y="339079"/>
                  </a:lnTo>
                  <a:lnTo>
                    <a:pt x="117984" y="323430"/>
                  </a:lnTo>
                  <a:lnTo>
                    <a:pt x="80594" y="303560"/>
                  </a:lnTo>
                  <a:lnTo>
                    <a:pt x="38077" y="267371"/>
                  </a:lnTo>
                  <a:lnTo>
                    <a:pt x="10745" y="224635"/>
                  </a:lnTo>
                  <a:lnTo>
                    <a:pt x="0" y="176860"/>
                  </a:lnTo>
                  <a:lnTo>
                    <a:pt x="45" y="159969"/>
                  </a:lnTo>
                  <a:lnTo>
                    <a:pt x="1935" y="142787"/>
                  </a:lnTo>
                  <a:lnTo>
                    <a:pt x="5670" y="125312"/>
                  </a:lnTo>
                  <a:lnTo>
                    <a:pt x="11252" y="1075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905744" y="2587551"/>
              <a:ext cx="438784" cy="465455"/>
            </a:xfrm>
            <a:custGeom>
              <a:avLst/>
              <a:gdLst/>
              <a:ahLst/>
              <a:cxnLst/>
              <a:rect l="l" t="t" r="r" b="b"/>
              <a:pathLst>
                <a:path w="438785" h="465455">
                  <a:moveTo>
                    <a:pt x="221602" y="0"/>
                  </a:moveTo>
                  <a:lnTo>
                    <a:pt x="183108" y="26987"/>
                  </a:lnTo>
                  <a:lnTo>
                    <a:pt x="355066" y="272313"/>
                  </a:lnTo>
                  <a:lnTo>
                    <a:pt x="58470" y="114350"/>
                  </a:lnTo>
                  <a:lnTo>
                    <a:pt x="0" y="155333"/>
                  </a:lnTo>
                  <a:lnTo>
                    <a:pt x="217170" y="465162"/>
                  </a:lnTo>
                  <a:lnTo>
                    <a:pt x="255663" y="438175"/>
                  </a:lnTo>
                  <a:lnTo>
                    <a:pt x="68389" y="171005"/>
                  </a:lnTo>
                  <a:lnTo>
                    <a:pt x="392582" y="342214"/>
                  </a:lnTo>
                  <a:lnTo>
                    <a:pt x="438772" y="309829"/>
                  </a:lnTo>
                  <a:lnTo>
                    <a:pt x="2216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905744" y="2587551"/>
              <a:ext cx="438784" cy="465455"/>
            </a:xfrm>
            <a:custGeom>
              <a:avLst/>
              <a:gdLst/>
              <a:ahLst/>
              <a:cxnLst/>
              <a:rect l="l" t="t" r="r" b="b"/>
              <a:pathLst>
                <a:path w="438785" h="465455">
                  <a:moveTo>
                    <a:pt x="0" y="155333"/>
                  </a:moveTo>
                  <a:lnTo>
                    <a:pt x="58470" y="114350"/>
                  </a:lnTo>
                  <a:lnTo>
                    <a:pt x="355066" y="272313"/>
                  </a:lnTo>
                  <a:lnTo>
                    <a:pt x="183108" y="26987"/>
                  </a:lnTo>
                  <a:lnTo>
                    <a:pt x="221602" y="0"/>
                  </a:lnTo>
                  <a:lnTo>
                    <a:pt x="438772" y="309829"/>
                  </a:lnTo>
                  <a:lnTo>
                    <a:pt x="392582" y="342214"/>
                  </a:lnTo>
                  <a:lnTo>
                    <a:pt x="68389" y="171005"/>
                  </a:lnTo>
                  <a:lnTo>
                    <a:pt x="255663" y="438175"/>
                  </a:lnTo>
                  <a:lnTo>
                    <a:pt x="217170" y="465162"/>
                  </a:lnTo>
                  <a:lnTo>
                    <a:pt x="0" y="15533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0942" y="2324100"/>
              <a:ext cx="1452753" cy="274662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020942" y="2324100"/>
              <a:ext cx="1452880" cy="2747010"/>
            </a:xfrm>
            <a:custGeom>
              <a:avLst/>
              <a:gdLst/>
              <a:ahLst/>
              <a:cxnLst/>
              <a:rect l="l" t="t" r="r" b="b"/>
              <a:pathLst>
                <a:path w="1452879" h="2747010">
                  <a:moveTo>
                    <a:pt x="484250" y="1831086"/>
                  </a:moveTo>
                  <a:lnTo>
                    <a:pt x="526041" y="1828845"/>
                  </a:lnTo>
                  <a:lnTo>
                    <a:pt x="566844" y="1822245"/>
                  </a:lnTo>
                  <a:lnTo>
                    <a:pt x="606512" y="1811469"/>
                  </a:lnTo>
                  <a:lnTo>
                    <a:pt x="644901" y="1796701"/>
                  </a:lnTo>
                  <a:lnTo>
                    <a:pt x="681866" y="1778124"/>
                  </a:lnTo>
                  <a:lnTo>
                    <a:pt x="717261" y="1755920"/>
                  </a:lnTo>
                  <a:lnTo>
                    <a:pt x="750942" y="1730275"/>
                  </a:lnTo>
                  <a:lnTo>
                    <a:pt x="782763" y="1701369"/>
                  </a:lnTo>
                  <a:lnTo>
                    <a:pt x="812578" y="1669388"/>
                  </a:lnTo>
                  <a:lnTo>
                    <a:pt x="840243" y="1634514"/>
                  </a:lnTo>
                  <a:lnTo>
                    <a:pt x="865613" y="1596931"/>
                  </a:lnTo>
                  <a:lnTo>
                    <a:pt x="888541" y="1556821"/>
                  </a:lnTo>
                  <a:lnTo>
                    <a:pt x="908884" y="1514369"/>
                  </a:lnTo>
                  <a:lnTo>
                    <a:pt x="926495" y="1469758"/>
                  </a:lnTo>
                  <a:lnTo>
                    <a:pt x="941230" y="1423170"/>
                  </a:lnTo>
                  <a:lnTo>
                    <a:pt x="952944" y="1374789"/>
                  </a:lnTo>
                  <a:lnTo>
                    <a:pt x="961490" y="1324799"/>
                  </a:lnTo>
                  <a:lnTo>
                    <a:pt x="966724" y="1273383"/>
                  </a:lnTo>
                  <a:lnTo>
                    <a:pt x="968501" y="1220724"/>
                  </a:lnTo>
                  <a:lnTo>
                    <a:pt x="966724" y="1168048"/>
                  </a:lnTo>
                  <a:lnTo>
                    <a:pt x="961490" y="1116619"/>
                  </a:lnTo>
                  <a:lnTo>
                    <a:pt x="952944" y="1066619"/>
                  </a:lnTo>
                  <a:lnTo>
                    <a:pt x="941230" y="1018232"/>
                  </a:lnTo>
                  <a:lnTo>
                    <a:pt x="926495" y="971640"/>
                  </a:lnTo>
                  <a:lnTo>
                    <a:pt x="908884" y="927027"/>
                  </a:lnTo>
                  <a:lnTo>
                    <a:pt x="888541" y="884575"/>
                  </a:lnTo>
                  <a:lnTo>
                    <a:pt x="865613" y="844468"/>
                  </a:lnTo>
                  <a:lnTo>
                    <a:pt x="840243" y="806888"/>
                  </a:lnTo>
                  <a:lnTo>
                    <a:pt x="812578" y="772018"/>
                  </a:lnTo>
                  <a:lnTo>
                    <a:pt x="782763" y="740043"/>
                  </a:lnTo>
                  <a:lnTo>
                    <a:pt x="750942" y="711143"/>
                  </a:lnTo>
                  <a:lnTo>
                    <a:pt x="717261" y="685503"/>
                  </a:lnTo>
                  <a:lnTo>
                    <a:pt x="681866" y="663306"/>
                  </a:lnTo>
                  <a:lnTo>
                    <a:pt x="644901" y="644734"/>
                  </a:lnTo>
                  <a:lnTo>
                    <a:pt x="606512" y="629970"/>
                  </a:lnTo>
                  <a:lnTo>
                    <a:pt x="566844" y="619199"/>
                  </a:lnTo>
                  <a:lnTo>
                    <a:pt x="526041" y="612601"/>
                  </a:lnTo>
                  <a:lnTo>
                    <a:pt x="484250" y="610362"/>
                  </a:lnTo>
                  <a:lnTo>
                    <a:pt x="481114" y="610247"/>
                  </a:lnTo>
                  <a:lnTo>
                    <a:pt x="477977" y="610362"/>
                  </a:lnTo>
                  <a:lnTo>
                    <a:pt x="474840" y="610476"/>
                  </a:lnTo>
                  <a:lnTo>
                    <a:pt x="465327" y="228"/>
                  </a:lnTo>
                  <a:lnTo>
                    <a:pt x="471601" y="0"/>
                  </a:lnTo>
                  <a:lnTo>
                    <a:pt x="477977" y="0"/>
                  </a:lnTo>
                  <a:lnTo>
                    <a:pt x="484250" y="0"/>
                  </a:lnTo>
                  <a:lnTo>
                    <a:pt x="526265" y="1127"/>
                  </a:lnTo>
                  <a:lnTo>
                    <a:pt x="567822" y="4480"/>
                  </a:lnTo>
                  <a:lnTo>
                    <a:pt x="608885" y="10012"/>
                  </a:lnTo>
                  <a:lnTo>
                    <a:pt x="649418" y="17677"/>
                  </a:lnTo>
                  <a:lnTo>
                    <a:pt x="689384" y="27430"/>
                  </a:lnTo>
                  <a:lnTo>
                    <a:pt x="728748" y="39225"/>
                  </a:lnTo>
                  <a:lnTo>
                    <a:pt x="767473" y="53015"/>
                  </a:lnTo>
                  <a:lnTo>
                    <a:pt x="805522" y="68756"/>
                  </a:lnTo>
                  <a:lnTo>
                    <a:pt x="842859" y="86401"/>
                  </a:lnTo>
                  <a:lnTo>
                    <a:pt x="879449" y="105905"/>
                  </a:lnTo>
                  <a:lnTo>
                    <a:pt x="915254" y="127222"/>
                  </a:lnTo>
                  <a:lnTo>
                    <a:pt x="950239" y="150306"/>
                  </a:lnTo>
                  <a:lnTo>
                    <a:pt x="984366" y="175111"/>
                  </a:lnTo>
                  <a:lnTo>
                    <a:pt x="1017600" y="201592"/>
                  </a:lnTo>
                  <a:lnTo>
                    <a:pt x="1049904" y="229702"/>
                  </a:lnTo>
                  <a:lnTo>
                    <a:pt x="1081243" y="259397"/>
                  </a:lnTo>
                  <a:lnTo>
                    <a:pt x="1111578" y="290629"/>
                  </a:lnTo>
                  <a:lnTo>
                    <a:pt x="1140876" y="323354"/>
                  </a:lnTo>
                  <a:lnTo>
                    <a:pt x="1169098" y="357525"/>
                  </a:lnTo>
                  <a:lnTo>
                    <a:pt x="1196209" y="393097"/>
                  </a:lnTo>
                  <a:lnTo>
                    <a:pt x="1222172" y="430024"/>
                  </a:lnTo>
                  <a:lnTo>
                    <a:pt x="1246951" y="468260"/>
                  </a:lnTo>
                  <a:lnTo>
                    <a:pt x="1270510" y="507760"/>
                  </a:lnTo>
                  <a:lnTo>
                    <a:pt x="1292813" y="548477"/>
                  </a:lnTo>
                  <a:lnTo>
                    <a:pt x="1313822" y="590366"/>
                  </a:lnTo>
                  <a:lnTo>
                    <a:pt x="1333502" y="633381"/>
                  </a:lnTo>
                  <a:lnTo>
                    <a:pt x="1351816" y="677476"/>
                  </a:lnTo>
                  <a:lnTo>
                    <a:pt x="1368729" y="722606"/>
                  </a:lnTo>
                  <a:lnTo>
                    <a:pt x="1384203" y="768724"/>
                  </a:lnTo>
                  <a:lnTo>
                    <a:pt x="1398202" y="815786"/>
                  </a:lnTo>
                  <a:lnTo>
                    <a:pt x="1410691" y="863744"/>
                  </a:lnTo>
                  <a:lnTo>
                    <a:pt x="1421632" y="912553"/>
                  </a:lnTo>
                  <a:lnTo>
                    <a:pt x="1430990" y="962168"/>
                  </a:lnTo>
                  <a:lnTo>
                    <a:pt x="1438727" y="1012543"/>
                  </a:lnTo>
                  <a:lnTo>
                    <a:pt x="1444809" y="1063632"/>
                  </a:lnTo>
                  <a:lnTo>
                    <a:pt x="1449198" y="1115389"/>
                  </a:lnTo>
                  <a:lnTo>
                    <a:pt x="1451858" y="1167768"/>
                  </a:lnTo>
                  <a:lnTo>
                    <a:pt x="1452753" y="1220724"/>
                  </a:lnTo>
                  <a:lnTo>
                    <a:pt x="1451864" y="1273670"/>
                  </a:lnTo>
                  <a:lnTo>
                    <a:pt x="1449210" y="1326041"/>
                  </a:lnTo>
                  <a:lnTo>
                    <a:pt x="1444827" y="1377790"/>
                  </a:lnTo>
                  <a:lnTo>
                    <a:pt x="1438750" y="1428872"/>
                  </a:lnTo>
                  <a:lnTo>
                    <a:pt x="1431016" y="1479239"/>
                  </a:lnTo>
                  <a:lnTo>
                    <a:pt x="1421662" y="1528848"/>
                  </a:lnTo>
                  <a:lnTo>
                    <a:pt x="1410724" y="1577652"/>
                  </a:lnTo>
                  <a:lnTo>
                    <a:pt x="1398238" y="1625604"/>
                  </a:lnTo>
                  <a:lnTo>
                    <a:pt x="1384241" y="1672661"/>
                  </a:lnTo>
                  <a:lnTo>
                    <a:pt x="1368768" y="1718774"/>
                  </a:lnTo>
                  <a:lnTo>
                    <a:pt x="1351857" y="1763900"/>
                  </a:lnTo>
                  <a:lnTo>
                    <a:pt x="1333544" y="1807992"/>
                  </a:lnTo>
                  <a:lnTo>
                    <a:pt x="1313865" y="1851004"/>
                  </a:lnTo>
                  <a:lnTo>
                    <a:pt x="1292856" y="1892890"/>
                  </a:lnTo>
                  <a:lnTo>
                    <a:pt x="1270554" y="1933605"/>
                  </a:lnTo>
                  <a:lnTo>
                    <a:pt x="1246996" y="1973103"/>
                  </a:lnTo>
                  <a:lnTo>
                    <a:pt x="1222217" y="2011338"/>
                  </a:lnTo>
                  <a:lnTo>
                    <a:pt x="1196253" y="2048264"/>
                  </a:lnTo>
                  <a:lnTo>
                    <a:pt x="1169142" y="2083836"/>
                  </a:lnTo>
                  <a:lnTo>
                    <a:pt x="1140920" y="2118008"/>
                  </a:lnTo>
                  <a:lnTo>
                    <a:pt x="1111623" y="2150733"/>
                  </a:lnTo>
                  <a:lnTo>
                    <a:pt x="1081287" y="2181967"/>
                  </a:lnTo>
                  <a:lnTo>
                    <a:pt x="1049949" y="2211663"/>
                  </a:lnTo>
                  <a:lnTo>
                    <a:pt x="1017645" y="2239775"/>
                  </a:lnTo>
                  <a:lnTo>
                    <a:pt x="984412" y="2266258"/>
                  </a:lnTo>
                  <a:lnTo>
                    <a:pt x="950285" y="2291067"/>
                  </a:lnTo>
                  <a:lnTo>
                    <a:pt x="915302" y="2314154"/>
                  </a:lnTo>
                  <a:lnTo>
                    <a:pt x="879498" y="2335475"/>
                  </a:lnTo>
                  <a:lnTo>
                    <a:pt x="842910" y="2354984"/>
                  </a:lnTo>
                  <a:lnTo>
                    <a:pt x="805575" y="2372634"/>
                  </a:lnTo>
                  <a:lnTo>
                    <a:pt x="767528" y="2388380"/>
                  </a:lnTo>
                  <a:lnTo>
                    <a:pt x="728807" y="2402177"/>
                  </a:lnTo>
                  <a:lnTo>
                    <a:pt x="689446" y="2413978"/>
                  </a:lnTo>
                  <a:lnTo>
                    <a:pt x="649484" y="2423738"/>
                  </a:lnTo>
                  <a:lnTo>
                    <a:pt x="608956" y="2431410"/>
                  </a:lnTo>
                  <a:lnTo>
                    <a:pt x="567898" y="2436950"/>
                  </a:lnTo>
                  <a:lnTo>
                    <a:pt x="526347" y="2440311"/>
                  </a:lnTo>
                  <a:lnTo>
                    <a:pt x="484339" y="2441448"/>
                  </a:lnTo>
                  <a:lnTo>
                    <a:pt x="484250" y="2746629"/>
                  </a:lnTo>
                  <a:lnTo>
                    <a:pt x="0" y="2136267"/>
                  </a:lnTo>
                  <a:lnTo>
                    <a:pt x="484250" y="1525905"/>
                  </a:lnTo>
                  <a:lnTo>
                    <a:pt x="484250" y="183108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746656" y="2638051"/>
              <a:ext cx="374650" cy="366395"/>
            </a:xfrm>
            <a:custGeom>
              <a:avLst/>
              <a:gdLst/>
              <a:ahLst/>
              <a:cxnLst/>
              <a:rect l="l" t="t" r="r" b="b"/>
              <a:pathLst>
                <a:path w="374650" h="366394">
                  <a:moveTo>
                    <a:pt x="179042" y="143154"/>
                  </a:moveTo>
                  <a:lnTo>
                    <a:pt x="124828" y="143154"/>
                  </a:lnTo>
                  <a:lnTo>
                    <a:pt x="215900" y="240563"/>
                  </a:lnTo>
                  <a:lnTo>
                    <a:pt x="166293" y="330263"/>
                  </a:lnTo>
                  <a:lnTo>
                    <a:pt x="199758" y="366039"/>
                  </a:lnTo>
                  <a:lnTo>
                    <a:pt x="286920" y="204101"/>
                  </a:lnTo>
                  <a:lnTo>
                    <a:pt x="236029" y="204101"/>
                  </a:lnTo>
                  <a:lnTo>
                    <a:pt x="179042" y="143154"/>
                  </a:lnTo>
                  <a:close/>
                </a:path>
                <a:path w="374650" h="366394">
                  <a:moveTo>
                    <a:pt x="368593" y="52362"/>
                  </a:moveTo>
                  <a:lnTo>
                    <a:pt x="319392" y="52362"/>
                  </a:lnTo>
                  <a:lnTo>
                    <a:pt x="236029" y="204101"/>
                  </a:lnTo>
                  <a:lnTo>
                    <a:pt x="286920" y="204101"/>
                  </a:lnTo>
                  <a:lnTo>
                    <a:pt x="368593" y="52362"/>
                  </a:lnTo>
                  <a:close/>
                </a:path>
                <a:path w="374650" h="366394">
                  <a:moveTo>
                    <a:pt x="335241" y="0"/>
                  </a:moveTo>
                  <a:lnTo>
                    <a:pt x="0" y="152399"/>
                  </a:lnTo>
                  <a:lnTo>
                    <a:pt x="32003" y="186639"/>
                  </a:lnTo>
                  <a:lnTo>
                    <a:pt x="124828" y="143154"/>
                  </a:lnTo>
                  <a:lnTo>
                    <a:pt x="179042" y="143154"/>
                  </a:lnTo>
                  <a:lnTo>
                    <a:pt x="162560" y="125526"/>
                  </a:lnTo>
                  <a:lnTo>
                    <a:pt x="319392" y="52362"/>
                  </a:lnTo>
                  <a:lnTo>
                    <a:pt x="368593" y="52362"/>
                  </a:lnTo>
                  <a:lnTo>
                    <a:pt x="374294" y="41770"/>
                  </a:lnTo>
                  <a:lnTo>
                    <a:pt x="3352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46656" y="2638051"/>
              <a:ext cx="374650" cy="366395"/>
            </a:xfrm>
            <a:custGeom>
              <a:avLst/>
              <a:gdLst/>
              <a:ahLst/>
              <a:cxnLst/>
              <a:rect l="l" t="t" r="r" b="b"/>
              <a:pathLst>
                <a:path w="374650" h="366394">
                  <a:moveTo>
                    <a:pt x="319392" y="52362"/>
                  </a:moveTo>
                  <a:lnTo>
                    <a:pt x="162560" y="125526"/>
                  </a:lnTo>
                  <a:lnTo>
                    <a:pt x="236029" y="204101"/>
                  </a:lnTo>
                  <a:lnTo>
                    <a:pt x="319392" y="52362"/>
                  </a:lnTo>
                  <a:close/>
                </a:path>
                <a:path w="374650" h="366394">
                  <a:moveTo>
                    <a:pt x="335241" y="0"/>
                  </a:moveTo>
                  <a:lnTo>
                    <a:pt x="374294" y="41770"/>
                  </a:lnTo>
                  <a:lnTo>
                    <a:pt x="199758" y="366039"/>
                  </a:lnTo>
                  <a:lnTo>
                    <a:pt x="166293" y="330263"/>
                  </a:lnTo>
                  <a:lnTo>
                    <a:pt x="215900" y="240563"/>
                  </a:lnTo>
                  <a:lnTo>
                    <a:pt x="124828" y="143154"/>
                  </a:lnTo>
                  <a:lnTo>
                    <a:pt x="32003" y="186639"/>
                  </a:lnTo>
                  <a:lnTo>
                    <a:pt x="0" y="152399"/>
                  </a:lnTo>
                  <a:lnTo>
                    <a:pt x="335241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933985" y="2887110"/>
              <a:ext cx="375285" cy="330835"/>
            </a:xfrm>
            <a:custGeom>
              <a:avLst/>
              <a:gdLst/>
              <a:ahLst/>
              <a:cxnLst/>
              <a:rect l="l" t="t" r="r" b="b"/>
              <a:pathLst>
                <a:path w="375284" h="330835">
                  <a:moveTo>
                    <a:pt x="328091" y="0"/>
                  </a:moveTo>
                  <a:lnTo>
                    <a:pt x="0" y="118859"/>
                  </a:lnTo>
                  <a:lnTo>
                    <a:pt x="27368" y="194437"/>
                  </a:lnTo>
                  <a:lnTo>
                    <a:pt x="34605" y="213372"/>
                  </a:lnTo>
                  <a:lnTo>
                    <a:pt x="56413" y="258076"/>
                  </a:lnTo>
                  <a:lnTo>
                    <a:pt x="83957" y="291164"/>
                  </a:lnTo>
                  <a:lnTo>
                    <a:pt x="129868" y="319800"/>
                  </a:lnTo>
                  <a:lnTo>
                    <a:pt x="169748" y="329438"/>
                  </a:lnTo>
                  <a:lnTo>
                    <a:pt x="191251" y="330645"/>
                  </a:lnTo>
                  <a:lnTo>
                    <a:pt x="213031" y="329180"/>
                  </a:lnTo>
                  <a:lnTo>
                    <a:pt x="257429" y="318236"/>
                  </a:lnTo>
                  <a:lnTo>
                    <a:pt x="300548" y="297692"/>
                  </a:lnTo>
                  <a:lnTo>
                    <a:pt x="188922" y="284414"/>
                  </a:lnTo>
                  <a:lnTo>
                    <a:pt x="173482" y="284340"/>
                  </a:lnTo>
                  <a:lnTo>
                    <a:pt x="132223" y="272694"/>
                  </a:lnTo>
                  <a:lnTo>
                    <a:pt x="95056" y="241073"/>
                  </a:lnTo>
                  <a:lnTo>
                    <a:pt x="70707" y="196179"/>
                  </a:lnTo>
                  <a:lnTo>
                    <a:pt x="53263" y="148920"/>
                  </a:lnTo>
                  <a:lnTo>
                    <a:pt x="306438" y="57200"/>
                  </a:lnTo>
                  <a:lnTo>
                    <a:pt x="348815" y="57200"/>
                  </a:lnTo>
                  <a:lnTo>
                    <a:pt x="328091" y="0"/>
                  </a:lnTo>
                  <a:close/>
                </a:path>
                <a:path w="375284" h="330835">
                  <a:moveTo>
                    <a:pt x="348815" y="57200"/>
                  </a:moveTo>
                  <a:lnTo>
                    <a:pt x="306438" y="57200"/>
                  </a:lnTo>
                  <a:lnTo>
                    <a:pt x="318490" y="90474"/>
                  </a:lnTo>
                  <a:lnTo>
                    <a:pt x="323332" y="104736"/>
                  </a:lnTo>
                  <a:lnTo>
                    <a:pt x="332408" y="149821"/>
                  </a:lnTo>
                  <a:lnTo>
                    <a:pt x="332522" y="163871"/>
                  </a:lnTo>
                  <a:lnTo>
                    <a:pt x="331742" y="173614"/>
                  </a:lnTo>
                  <a:lnTo>
                    <a:pt x="319943" y="212399"/>
                  </a:lnTo>
                  <a:lnTo>
                    <a:pt x="289677" y="247213"/>
                  </a:lnTo>
                  <a:lnTo>
                    <a:pt x="241642" y="272605"/>
                  </a:lnTo>
                  <a:lnTo>
                    <a:pt x="188922" y="284414"/>
                  </a:lnTo>
                  <a:lnTo>
                    <a:pt x="319130" y="284414"/>
                  </a:lnTo>
                  <a:lnTo>
                    <a:pt x="346873" y="255284"/>
                  </a:lnTo>
                  <a:lnTo>
                    <a:pt x="365795" y="220637"/>
                  </a:lnTo>
                  <a:lnTo>
                    <a:pt x="375111" y="177177"/>
                  </a:lnTo>
                  <a:lnTo>
                    <a:pt x="375260" y="162944"/>
                  </a:lnTo>
                  <a:lnTo>
                    <a:pt x="374510" y="149821"/>
                  </a:lnTo>
                  <a:lnTo>
                    <a:pt x="372329" y="134310"/>
                  </a:lnTo>
                  <a:lnTo>
                    <a:pt x="368376" y="116619"/>
                  </a:lnTo>
                  <a:lnTo>
                    <a:pt x="362651" y="96749"/>
                  </a:lnTo>
                  <a:lnTo>
                    <a:pt x="355155" y="74701"/>
                  </a:lnTo>
                  <a:lnTo>
                    <a:pt x="348815" y="57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33985" y="2887110"/>
              <a:ext cx="375920" cy="330835"/>
            </a:xfrm>
            <a:custGeom>
              <a:avLst/>
              <a:gdLst/>
              <a:ahLst/>
              <a:cxnLst/>
              <a:rect l="l" t="t" r="r" b="b"/>
              <a:pathLst>
                <a:path w="375920" h="330835">
                  <a:moveTo>
                    <a:pt x="306438" y="57200"/>
                  </a:moveTo>
                  <a:lnTo>
                    <a:pt x="53263" y="148920"/>
                  </a:lnTo>
                  <a:lnTo>
                    <a:pt x="65316" y="182194"/>
                  </a:lnTo>
                  <a:lnTo>
                    <a:pt x="70707" y="196179"/>
                  </a:lnTo>
                  <a:lnTo>
                    <a:pt x="88379" y="231419"/>
                  </a:lnTo>
                  <a:lnTo>
                    <a:pt x="120015" y="265074"/>
                  </a:lnTo>
                  <a:lnTo>
                    <a:pt x="158959" y="282328"/>
                  </a:lnTo>
                  <a:lnTo>
                    <a:pt x="188922" y="284414"/>
                  </a:lnTo>
                  <a:lnTo>
                    <a:pt x="205428" y="282482"/>
                  </a:lnTo>
                  <a:lnTo>
                    <a:pt x="259616" y="265206"/>
                  </a:lnTo>
                  <a:lnTo>
                    <a:pt x="301764" y="236613"/>
                  </a:lnTo>
                  <a:lnTo>
                    <a:pt x="325998" y="198817"/>
                  </a:lnTo>
                  <a:lnTo>
                    <a:pt x="332599" y="152240"/>
                  </a:lnTo>
                  <a:lnTo>
                    <a:pt x="331749" y="141503"/>
                  </a:lnTo>
                  <a:lnTo>
                    <a:pt x="318490" y="90474"/>
                  </a:lnTo>
                  <a:lnTo>
                    <a:pt x="306438" y="57200"/>
                  </a:lnTo>
                  <a:close/>
                </a:path>
                <a:path w="375920" h="330835">
                  <a:moveTo>
                    <a:pt x="328091" y="0"/>
                  </a:moveTo>
                  <a:lnTo>
                    <a:pt x="355155" y="74701"/>
                  </a:lnTo>
                  <a:lnTo>
                    <a:pt x="368376" y="116619"/>
                  </a:lnTo>
                  <a:lnTo>
                    <a:pt x="375312" y="163871"/>
                  </a:lnTo>
                  <a:lnTo>
                    <a:pt x="375111" y="177177"/>
                  </a:lnTo>
                  <a:lnTo>
                    <a:pt x="365795" y="220637"/>
                  </a:lnTo>
                  <a:lnTo>
                    <a:pt x="346873" y="255284"/>
                  </a:lnTo>
                  <a:lnTo>
                    <a:pt x="318429" y="285059"/>
                  </a:lnTo>
                  <a:lnTo>
                    <a:pt x="280215" y="308752"/>
                  </a:lnTo>
                  <a:lnTo>
                    <a:pt x="235090" y="325044"/>
                  </a:lnTo>
                  <a:lnTo>
                    <a:pt x="191251" y="330645"/>
                  </a:lnTo>
                  <a:lnTo>
                    <a:pt x="169748" y="329438"/>
                  </a:lnTo>
                  <a:lnTo>
                    <a:pt x="129868" y="319800"/>
                  </a:lnTo>
                  <a:lnTo>
                    <a:pt x="95656" y="301066"/>
                  </a:lnTo>
                  <a:lnTo>
                    <a:pt x="64332" y="269671"/>
                  </a:lnTo>
                  <a:lnTo>
                    <a:pt x="41857" y="230290"/>
                  </a:lnTo>
                  <a:lnTo>
                    <a:pt x="27368" y="194437"/>
                  </a:lnTo>
                  <a:lnTo>
                    <a:pt x="0" y="118859"/>
                  </a:lnTo>
                  <a:lnTo>
                    <a:pt x="328091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030347" y="3213479"/>
              <a:ext cx="362585" cy="283845"/>
            </a:xfrm>
            <a:custGeom>
              <a:avLst/>
              <a:gdLst/>
              <a:ahLst/>
              <a:cxnLst/>
              <a:rect l="l" t="t" r="r" b="b"/>
              <a:pathLst>
                <a:path w="362584" h="283845">
                  <a:moveTo>
                    <a:pt x="337019" y="0"/>
                  </a:moveTo>
                  <a:lnTo>
                    <a:pt x="295935" y="3708"/>
                  </a:lnTo>
                  <a:lnTo>
                    <a:pt x="306476" y="120408"/>
                  </a:lnTo>
                  <a:lnTo>
                    <a:pt x="0" y="148069"/>
                  </a:lnTo>
                  <a:lnTo>
                    <a:pt x="4178" y="194284"/>
                  </a:lnTo>
                  <a:lnTo>
                    <a:pt x="310642" y="166624"/>
                  </a:lnTo>
                  <a:lnTo>
                    <a:pt x="321183" y="283337"/>
                  </a:lnTo>
                  <a:lnTo>
                    <a:pt x="362254" y="279628"/>
                  </a:lnTo>
                  <a:lnTo>
                    <a:pt x="3370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030347" y="3213479"/>
              <a:ext cx="362585" cy="283845"/>
            </a:xfrm>
            <a:custGeom>
              <a:avLst/>
              <a:gdLst/>
              <a:ahLst/>
              <a:cxnLst/>
              <a:rect l="l" t="t" r="r" b="b"/>
              <a:pathLst>
                <a:path w="362584" h="283845">
                  <a:moveTo>
                    <a:pt x="337019" y="0"/>
                  </a:moveTo>
                  <a:lnTo>
                    <a:pt x="362254" y="279628"/>
                  </a:lnTo>
                  <a:lnTo>
                    <a:pt x="321183" y="283337"/>
                  </a:lnTo>
                  <a:lnTo>
                    <a:pt x="310642" y="166624"/>
                  </a:lnTo>
                  <a:lnTo>
                    <a:pt x="4178" y="194284"/>
                  </a:lnTo>
                  <a:lnTo>
                    <a:pt x="0" y="148069"/>
                  </a:lnTo>
                  <a:lnTo>
                    <a:pt x="306476" y="120408"/>
                  </a:lnTo>
                  <a:lnTo>
                    <a:pt x="295935" y="3708"/>
                  </a:lnTo>
                  <a:lnTo>
                    <a:pt x="337019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982011" y="3693322"/>
              <a:ext cx="363855" cy="318135"/>
            </a:xfrm>
            <a:custGeom>
              <a:avLst/>
              <a:gdLst/>
              <a:ahLst/>
              <a:cxnLst/>
              <a:rect l="l" t="t" r="r" b="b"/>
              <a:pathLst>
                <a:path w="363854" h="318135">
                  <a:moveTo>
                    <a:pt x="146510" y="0"/>
                  </a:moveTo>
                  <a:lnTo>
                    <a:pt x="97463" y="8420"/>
                  </a:lnTo>
                  <a:lnTo>
                    <a:pt x="57024" y="30108"/>
                  </a:lnTo>
                  <a:lnTo>
                    <a:pt x="26527" y="64081"/>
                  </a:lnTo>
                  <a:lnTo>
                    <a:pt x="6696" y="109537"/>
                  </a:lnTo>
                  <a:lnTo>
                    <a:pt x="97" y="152806"/>
                  </a:lnTo>
                  <a:lnTo>
                    <a:pt x="0" y="159412"/>
                  </a:lnTo>
                  <a:lnTo>
                    <a:pt x="803" y="173012"/>
                  </a:lnTo>
                  <a:lnTo>
                    <a:pt x="13946" y="216933"/>
                  </a:lnTo>
                  <a:lnTo>
                    <a:pt x="41972" y="255092"/>
                  </a:lnTo>
                  <a:lnTo>
                    <a:pt x="84335" y="285669"/>
                  </a:lnTo>
                  <a:lnTo>
                    <a:pt x="119741" y="301276"/>
                  </a:lnTo>
                  <a:lnTo>
                    <a:pt x="160058" y="312654"/>
                  </a:lnTo>
                  <a:lnTo>
                    <a:pt x="198882" y="317898"/>
                  </a:lnTo>
                  <a:lnTo>
                    <a:pt x="217122" y="318046"/>
                  </a:lnTo>
                  <a:lnTo>
                    <a:pt x="234460" y="316646"/>
                  </a:lnTo>
                  <a:lnTo>
                    <a:pt x="280343" y="303771"/>
                  </a:lnTo>
                  <a:lnTo>
                    <a:pt x="316751" y="278162"/>
                  </a:lnTo>
                  <a:lnTo>
                    <a:pt x="323642" y="270573"/>
                  </a:lnTo>
                  <a:lnTo>
                    <a:pt x="213731" y="270573"/>
                  </a:lnTo>
                  <a:lnTo>
                    <a:pt x="199503" y="269960"/>
                  </a:lnTo>
                  <a:lnTo>
                    <a:pt x="152606" y="261086"/>
                  </a:lnTo>
                  <a:lnTo>
                    <a:pt x="96228" y="237701"/>
                  </a:lnTo>
                  <a:lnTo>
                    <a:pt x="59261" y="204876"/>
                  </a:lnTo>
                  <a:lnTo>
                    <a:pt x="42116" y="165053"/>
                  </a:lnTo>
                  <a:lnTo>
                    <a:pt x="41130" y="143424"/>
                  </a:lnTo>
                  <a:lnTo>
                    <a:pt x="45202" y="120650"/>
                  </a:lnTo>
                  <a:lnTo>
                    <a:pt x="65821" y="81187"/>
                  </a:lnTo>
                  <a:lnTo>
                    <a:pt x="101298" y="56146"/>
                  </a:lnTo>
                  <a:lnTo>
                    <a:pt x="150003" y="47440"/>
                  </a:lnTo>
                  <a:lnTo>
                    <a:pt x="302195" y="47440"/>
                  </a:lnTo>
                  <a:lnTo>
                    <a:pt x="294872" y="42049"/>
                  </a:lnTo>
                  <a:lnTo>
                    <a:pt x="243783" y="16991"/>
                  </a:lnTo>
                  <a:lnTo>
                    <a:pt x="203135" y="5497"/>
                  </a:lnTo>
                  <a:lnTo>
                    <a:pt x="164682" y="230"/>
                  </a:lnTo>
                  <a:lnTo>
                    <a:pt x="146510" y="0"/>
                  </a:lnTo>
                  <a:close/>
                </a:path>
                <a:path w="363854" h="318135">
                  <a:moveTo>
                    <a:pt x="302195" y="47440"/>
                  </a:moveTo>
                  <a:lnTo>
                    <a:pt x="150003" y="47440"/>
                  </a:lnTo>
                  <a:lnTo>
                    <a:pt x="178697" y="49931"/>
                  </a:lnTo>
                  <a:lnTo>
                    <a:pt x="210290" y="56984"/>
                  </a:lnTo>
                  <a:lnTo>
                    <a:pt x="254406" y="73774"/>
                  </a:lnTo>
                  <a:lnTo>
                    <a:pt x="288207" y="96024"/>
                  </a:lnTo>
                  <a:lnTo>
                    <a:pt x="315450" y="132649"/>
                  </a:lnTo>
                  <a:lnTo>
                    <a:pt x="322441" y="163320"/>
                  </a:lnTo>
                  <a:lnTo>
                    <a:pt x="322189" y="174307"/>
                  </a:lnTo>
                  <a:lnTo>
                    <a:pt x="309388" y="219398"/>
                  </a:lnTo>
                  <a:lnTo>
                    <a:pt x="281438" y="251925"/>
                  </a:lnTo>
                  <a:lnTo>
                    <a:pt x="239698" y="268536"/>
                  </a:lnTo>
                  <a:lnTo>
                    <a:pt x="213731" y="270573"/>
                  </a:lnTo>
                  <a:lnTo>
                    <a:pt x="323642" y="270573"/>
                  </a:lnTo>
                  <a:lnTo>
                    <a:pt x="351017" y="224891"/>
                  </a:lnTo>
                  <a:lnTo>
                    <a:pt x="362694" y="175344"/>
                  </a:lnTo>
                  <a:lnTo>
                    <a:pt x="363277" y="159412"/>
                  </a:lnTo>
                  <a:lnTo>
                    <a:pt x="362182" y="143878"/>
                  </a:lnTo>
                  <a:lnTo>
                    <a:pt x="349071" y="100651"/>
                  </a:lnTo>
                  <a:lnTo>
                    <a:pt x="321054" y="63179"/>
                  </a:lnTo>
                  <a:lnTo>
                    <a:pt x="308685" y="52218"/>
                  </a:lnTo>
                  <a:lnTo>
                    <a:pt x="302195" y="474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981903" y="3693322"/>
              <a:ext cx="363855" cy="318135"/>
            </a:xfrm>
            <a:custGeom>
              <a:avLst/>
              <a:gdLst/>
              <a:ahLst/>
              <a:cxnLst/>
              <a:rect l="l" t="t" r="r" b="b"/>
              <a:pathLst>
                <a:path w="363854" h="318135">
                  <a:moveTo>
                    <a:pt x="317967" y="197713"/>
                  </a:moveTo>
                  <a:lnTo>
                    <a:pt x="320769" y="185771"/>
                  </a:lnTo>
                  <a:lnTo>
                    <a:pt x="322297" y="174307"/>
                  </a:lnTo>
                  <a:lnTo>
                    <a:pt x="322549" y="163320"/>
                  </a:lnTo>
                  <a:lnTo>
                    <a:pt x="321523" y="152806"/>
                  </a:lnTo>
                  <a:lnTo>
                    <a:pt x="304327" y="113245"/>
                  </a:lnTo>
                  <a:lnTo>
                    <a:pt x="267027" y="80670"/>
                  </a:lnTo>
                  <a:lnTo>
                    <a:pt x="226197" y="61930"/>
                  </a:lnTo>
                  <a:lnTo>
                    <a:pt x="178805" y="49931"/>
                  </a:lnTo>
                  <a:lnTo>
                    <a:pt x="150111" y="47440"/>
                  </a:lnTo>
                  <a:lnTo>
                    <a:pt x="124312" y="49512"/>
                  </a:lnTo>
                  <a:lnTo>
                    <a:pt x="81811" y="66864"/>
                  </a:lnTo>
                  <a:lnTo>
                    <a:pt x="53761" y="99116"/>
                  </a:lnTo>
                  <a:lnTo>
                    <a:pt x="41238" y="143424"/>
                  </a:lnTo>
                  <a:lnTo>
                    <a:pt x="42224" y="165053"/>
                  </a:lnTo>
                  <a:lnTo>
                    <a:pt x="59369" y="204876"/>
                  </a:lnTo>
                  <a:lnTo>
                    <a:pt x="96336" y="237701"/>
                  </a:lnTo>
                  <a:lnTo>
                    <a:pt x="152714" y="261086"/>
                  </a:lnTo>
                  <a:lnTo>
                    <a:pt x="199611" y="269960"/>
                  </a:lnTo>
                  <a:lnTo>
                    <a:pt x="213839" y="270573"/>
                  </a:lnTo>
                  <a:lnTo>
                    <a:pt x="227270" y="270078"/>
                  </a:lnTo>
                  <a:lnTo>
                    <a:pt x="272319" y="257620"/>
                  </a:lnTo>
                  <a:lnTo>
                    <a:pt x="303876" y="228913"/>
                  </a:lnTo>
                  <a:lnTo>
                    <a:pt x="317967" y="197713"/>
                  </a:lnTo>
                  <a:close/>
                </a:path>
                <a:path w="363854" h="318135">
                  <a:moveTo>
                    <a:pt x="356600" y="208381"/>
                  </a:moveTo>
                  <a:lnTo>
                    <a:pt x="336414" y="254099"/>
                  </a:lnTo>
                  <a:lnTo>
                    <a:pt x="305632" y="288110"/>
                  </a:lnTo>
                  <a:lnTo>
                    <a:pt x="266177" y="309507"/>
                  </a:lnTo>
                  <a:lnTo>
                    <a:pt x="217230" y="318046"/>
                  </a:lnTo>
                  <a:lnTo>
                    <a:pt x="198990" y="317898"/>
                  </a:lnTo>
                  <a:lnTo>
                    <a:pt x="160166" y="312654"/>
                  </a:lnTo>
                  <a:lnTo>
                    <a:pt x="119849" y="301276"/>
                  </a:lnTo>
                  <a:lnTo>
                    <a:pt x="84443" y="285669"/>
                  </a:lnTo>
                  <a:lnTo>
                    <a:pt x="42080" y="255092"/>
                  </a:lnTo>
                  <a:lnTo>
                    <a:pt x="14054" y="216933"/>
                  </a:lnTo>
                  <a:lnTo>
                    <a:pt x="911" y="173012"/>
                  </a:lnTo>
                  <a:lnTo>
                    <a:pt x="0" y="157586"/>
                  </a:lnTo>
                  <a:lnTo>
                    <a:pt x="676" y="141865"/>
                  </a:lnTo>
                  <a:lnTo>
                    <a:pt x="12214" y="93133"/>
                  </a:lnTo>
                  <a:lnTo>
                    <a:pt x="35646" y="51435"/>
                  </a:lnTo>
                  <a:lnTo>
                    <a:pt x="69587" y="21481"/>
                  </a:lnTo>
                  <a:lnTo>
                    <a:pt x="112943" y="4119"/>
                  </a:lnTo>
                  <a:lnTo>
                    <a:pt x="146618" y="0"/>
                  </a:lnTo>
                  <a:lnTo>
                    <a:pt x="164790" y="230"/>
                  </a:lnTo>
                  <a:lnTo>
                    <a:pt x="203243" y="5497"/>
                  </a:lnTo>
                  <a:lnTo>
                    <a:pt x="243891" y="16991"/>
                  </a:lnTo>
                  <a:lnTo>
                    <a:pt x="279619" y="32750"/>
                  </a:lnTo>
                  <a:lnTo>
                    <a:pt x="321162" y="63179"/>
                  </a:lnTo>
                  <a:lnTo>
                    <a:pt x="349179" y="100651"/>
                  </a:lnTo>
                  <a:lnTo>
                    <a:pt x="362290" y="143878"/>
                  </a:lnTo>
                  <a:lnTo>
                    <a:pt x="363385" y="159412"/>
                  </a:lnTo>
                  <a:lnTo>
                    <a:pt x="362802" y="175344"/>
                  </a:lnTo>
                  <a:lnTo>
                    <a:pt x="360541" y="191668"/>
                  </a:lnTo>
                  <a:lnTo>
                    <a:pt x="356600" y="2083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912362" y="3967115"/>
              <a:ext cx="312420" cy="372110"/>
            </a:xfrm>
            <a:custGeom>
              <a:avLst/>
              <a:gdLst/>
              <a:ahLst/>
              <a:cxnLst/>
              <a:rect l="l" t="t" r="r" b="b"/>
              <a:pathLst>
                <a:path w="312420" h="372110">
                  <a:moveTo>
                    <a:pt x="26746" y="0"/>
                  </a:moveTo>
                  <a:lnTo>
                    <a:pt x="0" y="37922"/>
                  </a:lnTo>
                  <a:lnTo>
                    <a:pt x="137312" y="134772"/>
                  </a:lnTo>
                  <a:lnTo>
                    <a:pt x="47624" y="261937"/>
                  </a:lnTo>
                  <a:lnTo>
                    <a:pt x="81330" y="285711"/>
                  </a:lnTo>
                  <a:lnTo>
                    <a:pt x="171018" y="158546"/>
                  </a:lnTo>
                  <a:lnTo>
                    <a:pt x="251459" y="215290"/>
                  </a:lnTo>
                  <a:lnTo>
                    <a:pt x="157848" y="348005"/>
                  </a:lnTo>
                  <a:lnTo>
                    <a:pt x="191554" y="371779"/>
                  </a:lnTo>
                  <a:lnTo>
                    <a:pt x="311911" y="201142"/>
                  </a:lnTo>
                  <a:lnTo>
                    <a:pt x="26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912362" y="3967115"/>
              <a:ext cx="312420" cy="372110"/>
            </a:xfrm>
            <a:custGeom>
              <a:avLst/>
              <a:gdLst/>
              <a:ahLst/>
              <a:cxnLst/>
              <a:rect l="l" t="t" r="r" b="b"/>
              <a:pathLst>
                <a:path w="312420" h="372110">
                  <a:moveTo>
                    <a:pt x="311911" y="201142"/>
                  </a:moveTo>
                  <a:lnTo>
                    <a:pt x="191554" y="371779"/>
                  </a:lnTo>
                  <a:lnTo>
                    <a:pt x="157848" y="348005"/>
                  </a:lnTo>
                  <a:lnTo>
                    <a:pt x="251459" y="215290"/>
                  </a:lnTo>
                  <a:lnTo>
                    <a:pt x="171018" y="158546"/>
                  </a:lnTo>
                  <a:lnTo>
                    <a:pt x="81330" y="285711"/>
                  </a:lnTo>
                  <a:lnTo>
                    <a:pt x="47624" y="261937"/>
                  </a:lnTo>
                  <a:lnTo>
                    <a:pt x="137312" y="134772"/>
                  </a:lnTo>
                  <a:lnTo>
                    <a:pt x="0" y="37922"/>
                  </a:lnTo>
                  <a:lnTo>
                    <a:pt x="26746" y="0"/>
                  </a:lnTo>
                  <a:lnTo>
                    <a:pt x="311911" y="20114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708490" y="4131163"/>
              <a:ext cx="257810" cy="403860"/>
            </a:xfrm>
            <a:custGeom>
              <a:avLst/>
              <a:gdLst/>
              <a:ahLst/>
              <a:cxnLst/>
              <a:rect l="l" t="t" r="r" b="b"/>
              <a:pathLst>
                <a:path w="257809" h="403860">
                  <a:moveTo>
                    <a:pt x="117271" y="0"/>
                  </a:moveTo>
                  <a:lnTo>
                    <a:pt x="74790" y="18681"/>
                  </a:lnTo>
                  <a:lnTo>
                    <a:pt x="142443" y="172491"/>
                  </a:lnTo>
                  <a:lnTo>
                    <a:pt x="0" y="235140"/>
                  </a:lnTo>
                  <a:lnTo>
                    <a:pt x="16598" y="272897"/>
                  </a:lnTo>
                  <a:lnTo>
                    <a:pt x="159054" y="210248"/>
                  </a:lnTo>
                  <a:lnTo>
                    <a:pt x="198678" y="300354"/>
                  </a:lnTo>
                  <a:lnTo>
                    <a:pt x="50012" y="365734"/>
                  </a:lnTo>
                  <a:lnTo>
                    <a:pt x="66611" y="403491"/>
                  </a:lnTo>
                  <a:lnTo>
                    <a:pt x="257759" y="319430"/>
                  </a:lnTo>
                  <a:lnTo>
                    <a:pt x="1172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708490" y="4131163"/>
              <a:ext cx="257810" cy="403860"/>
            </a:xfrm>
            <a:custGeom>
              <a:avLst/>
              <a:gdLst/>
              <a:ahLst/>
              <a:cxnLst/>
              <a:rect l="l" t="t" r="r" b="b"/>
              <a:pathLst>
                <a:path w="257809" h="403860">
                  <a:moveTo>
                    <a:pt x="257759" y="319430"/>
                  </a:moveTo>
                  <a:lnTo>
                    <a:pt x="66611" y="403491"/>
                  </a:lnTo>
                  <a:lnTo>
                    <a:pt x="50012" y="365734"/>
                  </a:lnTo>
                  <a:lnTo>
                    <a:pt x="198678" y="300354"/>
                  </a:lnTo>
                  <a:lnTo>
                    <a:pt x="159054" y="210248"/>
                  </a:lnTo>
                  <a:lnTo>
                    <a:pt x="16598" y="272897"/>
                  </a:lnTo>
                  <a:lnTo>
                    <a:pt x="0" y="235140"/>
                  </a:lnTo>
                  <a:lnTo>
                    <a:pt x="142443" y="172491"/>
                  </a:lnTo>
                  <a:lnTo>
                    <a:pt x="74790" y="18681"/>
                  </a:lnTo>
                  <a:lnTo>
                    <a:pt x="117271" y="0"/>
                  </a:lnTo>
                  <a:lnTo>
                    <a:pt x="257759" y="31943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1830752" y="3313225"/>
            <a:ext cx="2653030" cy="97345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800">
                <a:latin typeface="Arial Black"/>
                <a:cs typeface="Arial Black"/>
              </a:rPr>
              <a:t>Fixed</a:t>
            </a:r>
            <a:r>
              <a:rPr dirty="0" sz="1800" spc="-45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period</a:t>
            </a:r>
            <a:endParaRPr sz="1800">
              <a:latin typeface="Arial Black"/>
              <a:cs typeface="Arial Black"/>
            </a:endParaRPr>
          </a:p>
          <a:p>
            <a:pPr marL="190500" marR="5080">
              <a:lnSpc>
                <a:spcPct val="100000"/>
              </a:lnSpc>
              <a:spcBef>
                <a:spcPts val="490"/>
              </a:spcBef>
            </a:pPr>
            <a:r>
              <a:rPr dirty="0" sz="1800" spc="-10">
                <a:latin typeface="Arial"/>
                <a:cs typeface="Arial"/>
              </a:rPr>
              <a:t>6-</a:t>
            </a:r>
            <a:r>
              <a:rPr dirty="0" sz="1800">
                <a:latin typeface="Arial"/>
                <a:cs typeface="Arial"/>
              </a:rPr>
              <a:t>12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months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until </a:t>
            </a:r>
            <a:r>
              <a:rPr dirty="0" sz="1800">
                <a:latin typeface="Arial"/>
                <a:cs typeface="Arial"/>
              </a:rPr>
              <a:t>PSA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nadir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(0-</a:t>
            </a:r>
            <a:r>
              <a:rPr dirty="0" sz="1800">
                <a:latin typeface="Arial"/>
                <a:cs typeface="Arial"/>
              </a:rPr>
              <a:t>4)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reached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767828" y="2575560"/>
            <a:ext cx="1732914" cy="341630"/>
          </a:xfrm>
          <a:prstGeom prst="rect">
            <a:avLst/>
          </a:prstGeom>
          <a:solidFill>
            <a:srgbClr val="336699"/>
          </a:solidFill>
        </p:spPr>
        <p:txBody>
          <a:bodyPr wrap="square" lIns="0" tIns="12700" rIns="0" bIns="0" rtlCol="0" vert="horz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dirty="0" sz="18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7698195" y="3043857"/>
            <a:ext cx="2409825" cy="119316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800">
                <a:latin typeface="Arial Black"/>
                <a:cs typeface="Arial Black"/>
              </a:rPr>
              <a:t>Variable</a:t>
            </a:r>
            <a:r>
              <a:rPr dirty="0" sz="1800" spc="-70">
                <a:latin typeface="Arial Black"/>
                <a:cs typeface="Arial Black"/>
              </a:rPr>
              <a:t> </a:t>
            </a:r>
            <a:r>
              <a:rPr dirty="0" sz="1800" spc="-10">
                <a:latin typeface="Arial Black"/>
                <a:cs typeface="Arial Black"/>
              </a:rPr>
              <a:t>period</a:t>
            </a:r>
            <a:endParaRPr sz="1800">
              <a:latin typeface="Arial Black"/>
              <a:cs typeface="Arial Black"/>
            </a:endParaRPr>
          </a:p>
          <a:p>
            <a:pPr marL="179705" marR="5080" indent="22860">
              <a:lnSpc>
                <a:spcPct val="100000"/>
              </a:lnSpc>
              <a:spcBef>
                <a:spcPts val="275"/>
              </a:spcBef>
            </a:pPr>
            <a:r>
              <a:rPr dirty="0" sz="1800">
                <a:latin typeface="Arial"/>
                <a:cs typeface="Arial"/>
              </a:rPr>
              <a:t>Depending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degree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PSA</a:t>
            </a:r>
            <a:r>
              <a:rPr dirty="0" sz="1800" spc="-10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rise</a:t>
            </a:r>
            <a:r>
              <a:rPr dirty="0" sz="1800" spc="-10">
                <a:latin typeface="Arial"/>
                <a:cs typeface="Arial"/>
              </a:rPr>
              <a:t> (10-</a:t>
            </a:r>
            <a:r>
              <a:rPr dirty="0" sz="1800">
                <a:latin typeface="Arial"/>
                <a:cs typeface="Arial"/>
              </a:rPr>
              <a:t>20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or </a:t>
            </a:r>
            <a:r>
              <a:rPr dirty="0" sz="1800" spc="-10">
                <a:latin typeface="Arial"/>
                <a:cs typeface="Arial"/>
              </a:rPr>
              <a:t>individualized)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692577" y="5284365"/>
            <a:ext cx="277939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Considerations</a:t>
            </a:r>
            <a:r>
              <a:rPr dirty="0" sz="1800">
                <a:latin typeface="Arial"/>
                <a:cs typeface="Arial"/>
              </a:rPr>
              <a:t>:</a:t>
            </a:r>
            <a:r>
              <a:rPr dirty="0" sz="1800" spc="45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PSADT, </a:t>
            </a:r>
            <a:r>
              <a:rPr dirty="0" sz="1800">
                <a:latin typeface="Arial"/>
                <a:cs typeface="Arial"/>
              </a:rPr>
              <a:t>testosterone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recovery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time, </a:t>
            </a:r>
            <a:r>
              <a:rPr dirty="0" sz="1800">
                <a:latin typeface="Arial"/>
                <a:cs typeface="Arial"/>
              </a:rPr>
              <a:t>comorbidities,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side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effects, </a:t>
            </a:r>
            <a:r>
              <a:rPr dirty="0" sz="1800">
                <a:latin typeface="Arial"/>
                <a:cs typeface="Arial"/>
              </a:rPr>
              <a:t>PSA</a:t>
            </a:r>
            <a:r>
              <a:rPr dirty="0" sz="1800" spc="-1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production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by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tumor, </a:t>
            </a:r>
            <a:r>
              <a:rPr dirty="0" sz="1800">
                <a:latin typeface="Arial"/>
                <a:cs typeface="Arial"/>
              </a:rPr>
              <a:t>M0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vs.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M1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disease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0225" y="461581"/>
            <a:ext cx="101117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35"/>
              <a:t>Are</a:t>
            </a:r>
            <a:r>
              <a:rPr dirty="0" spc="-215"/>
              <a:t> </a:t>
            </a:r>
            <a:r>
              <a:rPr dirty="0" spc="-520"/>
              <a:t>GnRH</a:t>
            </a:r>
            <a:r>
              <a:rPr dirty="0" spc="-229"/>
              <a:t> agonists</a:t>
            </a:r>
            <a:r>
              <a:rPr dirty="0" spc="-225"/>
              <a:t> </a:t>
            </a:r>
            <a:r>
              <a:rPr dirty="0" spc="-10"/>
              <a:t>or</a:t>
            </a:r>
            <a:r>
              <a:rPr dirty="0" spc="-215"/>
              <a:t> </a:t>
            </a:r>
            <a:r>
              <a:rPr dirty="0" spc="-195"/>
              <a:t>antagonists</a:t>
            </a:r>
            <a:r>
              <a:rPr dirty="0" spc="-240"/>
              <a:t> </a:t>
            </a:r>
            <a:r>
              <a:rPr dirty="0" spc="-100"/>
              <a:t>preferred?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7639" y="1607052"/>
            <a:ext cx="6106795" cy="4512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105"/>
              </a:spcBef>
              <a:buChar char="•"/>
              <a:tabLst>
                <a:tab pos="352425" algn="l"/>
              </a:tabLst>
            </a:pPr>
            <a:r>
              <a:rPr dirty="0" sz="3200" spc="-280">
                <a:latin typeface="Arial"/>
                <a:cs typeface="Arial"/>
              </a:rPr>
              <a:t>Some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105">
                <a:latin typeface="Arial"/>
                <a:cs typeface="Arial"/>
              </a:rPr>
              <a:t>retrospective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studies </a:t>
            </a:r>
            <a:r>
              <a:rPr dirty="0" sz="3200" spc="-210">
                <a:latin typeface="Arial"/>
                <a:cs typeface="Arial"/>
              </a:rPr>
              <a:t>suggested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that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145">
                <a:latin typeface="Arial"/>
                <a:cs typeface="Arial"/>
              </a:rPr>
              <a:t>degarelix </a:t>
            </a:r>
            <a:r>
              <a:rPr dirty="0" sz="3200" spc="-200">
                <a:latin typeface="Arial"/>
                <a:cs typeface="Arial"/>
              </a:rPr>
              <a:t>may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have </a:t>
            </a:r>
            <a:r>
              <a:rPr dirty="0" sz="3200" spc="-140">
                <a:latin typeface="Arial"/>
                <a:cs typeface="Arial"/>
              </a:rPr>
              <a:t>reduced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470">
                <a:latin typeface="Arial"/>
                <a:cs typeface="Arial"/>
              </a:rPr>
              <a:t>CV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170">
                <a:latin typeface="Arial"/>
                <a:cs typeface="Arial"/>
              </a:rPr>
              <a:t>risks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380">
                <a:latin typeface="Arial"/>
                <a:cs typeface="Arial"/>
              </a:rPr>
              <a:t>GnRH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35">
                <a:latin typeface="Arial"/>
                <a:cs typeface="Arial"/>
              </a:rPr>
              <a:t>agonists, </a:t>
            </a:r>
            <a:r>
              <a:rPr dirty="0" sz="3200">
                <a:latin typeface="Arial"/>
                <a:cs typeface="Arial"/>
              </a:rPr>
              <a:t>but</a:t>
            </a:r>
            <a:r>
              <a:rPr dirty="0" sz="3200" spc="-145">
                <a:latin typeface="Arial"/>
                <a:cs typeface="Arial"/>
              </a:rPr>
              <a:t> these </a:t>
            </a:r>
            <a:r>
              <a:rPr dirty="0" sz="3200" spc="-75">
                <a:latin typeface="Arial"/>
                <a:cs typeface="Arial"/>
              </a:rPr>
              <a:t>all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65">
                <a:latin typeface="Arial"/>
                <a:cs typeface="Arial"/>
              </a:rPr>
              <a:t>had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229">
                <a:latin typeface="Arial"/>
                <a:cs typeface="Arial"/>
              </a:rPr>
              <a:t>issues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with </a:t>
            </a:r>
            <a:r>
              <a:rPr dirty="0" sz="3200" spc="-50">
                <a:latin typeface="Arial"/>
                <a:cs typeface="Arial"/>
              </a:rPr>
              <a:t>potential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180">
                <a:latin typeface="Arial"/>
                <a:cs typeface="Arial"/>
              </a:rPr>
              <a:t>design</a:t>
            </a:r>
            <a:r>
              <a:rPr dirty="0" sz="3200" spc="-125">
                <a:latin typeface="Arial"/>
                <a:cs typeface="Arial"/>
              </a:rPr>
              <a:t> flaws</a:t>
            </a:r>
            <a:r>
              <a:rPr dirty="0" sz="3200" spc="-140">
                <a:latin typeface="Arial"/>
                <a:cs typeface="Arial"/>
              </a:rPr>
              <a:t> </a:t>
            </a:r>
            <a:r>
              <a:rPr dirty="0" sz="3200" spc="-165">
                <a:latin typeface="Arial"/>
                <a:cs typeface="Arial"/>
              </a:rPr>
              <a:t>and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bias</a:t>
            </a:r>
            <a:endParaRPr sz="3200">
              <a:latin typeface="Arial"/>
              <a:cs typeface="Arial"/>
            </a:endParaRPr>
          </a:p>
          <a:p>
            <a:pPr marL="352425" marR="8890" indent="-340360">
              <a:lnSpc>
                <a:spcPct val="100000"/>
              </a:lnSpc>
              <a:spcBef>
                <a:spcPts val="765"/>
              </a:spcBef>
              <a:buChar char="•"/>
              <a:tabLst>
                <a:tab pos="352425" algn="l"/>
              </a:tabLst>
            </a:pPr>
            <a:r>
              <a:rPr dirty="0" sz="3200" spc="-165">
                <a:latin typeface="Arial"/>
                <a:cs typeface="Arial"/>
              </a:rPr>
              <a:t>Only</a:t>
            </a:r>
            <a:r>
              <a:rPr dirty="0" sz="3200" spc="-145">
                <a:latin typeface="Arial"/>
                <a:cs typeface="Arial"/>
              </a:rPr>
              <a:t> randomized</a:t>
            </a:r>
            <a:r>
              <a:rPr dirty="0" sz="3200" spc="-1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trial </a:t>
            </a:r>
            <a:r>
              <a:rPr dirty="0" sz="3200" spc="-370">
                <a:latin typeface="Arial"/>
                <a:cs typeface="Arial"/>
              </a:rPr>
              <a:t>(PRONOUNCE)</a:t>
            </a:r>
            <a:r>
              <a:rPr dirty="0" sz="3200" spc="-125">
                <a:latin typeface="Arial"/>
                <a:cs typeface="Arial"/>
              </a:rPr>
              <a:t> </a:t>
            </a:r>
            <a:r>
              <a:rPr dirty="0" sz="3200" spc="-95">
                <a:latin typeface="Arial"/>
                <a:cs typeface="Arial"/>
              </a:rPr>
              <a:t>failed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to</a:t>
            </a:r>
            <a:r>
              <a:rPr dirty="0" sz="3200" spc="-120">
                <a:latin typeface="Arial"/>
                <a:cs typeface="Arial"/>
              </a:rPr>
              <a:t> </a:t>
            </a:r>
            <a:r>
              <a:rPr dirty="0" sz="3200" spc="-160">
                <a:latin typeface="Arial"/>
                <a:cs typeface="Arial"/>
              </a:rPr>
              <a:t>show</a:t>
            </a:r>
            <a:r>
              <a:rPr dirty="0" sz="3200" spc="-1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any </a:t>
            </a:r>
            <a:r>
              <a:rPr dirty="0" sz="3200" spc="-130">
                <a:latin typeface="Arial"/>
                <a:cs typeface="Arial"/>
              </a:rPr>
              <a:t>differences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in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470">
                <a:latin typeface="Arial"/>
                <a:cs typeface="Arial"/>
              </a:rPr>
              <a:t>CV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45">
                <a:latin typeface="Arial"/>
                <a:cs typeface="Arial"/>
              </a:rPr>
              <a:t>outcomes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305">
                <a:latin typeface="Arial"/>
                <a:cs typeface="Arial"/>
              </a:rPr>
              <a:t>as</a:t>
            </a:r>
            <a:r>
              <a:rPr dirty="0" sz="3200" spc="-170">
                <a:latin typeface="Arial"/>
                <a:cs typeface="Arial"/>
              </a:rPr>
              <a:t> </a:t>
            </a:r>
            <a:r>
              <a:rPr dirty="0" sz="3200" spc="-65">
                <a:latin typeface="Arial"/>
                <a:cs typeface="Arial"/>
              </a:rPr>
              <a:t>long </a:t>
            </a:r>
            <a:r>
              <a:rPr dirty="0" sz="3200" spc="-305">
                <a:latin typeface="Arial"/>
                <a:cs typeface="Arial"/>
              </a:rPr>
              <a:t>as</a:t>
            </a:r>
            <a:r>
              <a:rPr dirty="0" sz="3200" spc="-155">
                <a:latin typeface="Arial"/>
                <a:cs typeface="Arial"/>
              </a:rPr>
              <a:t> </a:t>
            </a:r>
            <a:r>
              <a:rPr dirty="0" sz="3200" spc="-475">
                <a:latin typeface="Arial"/>
                <a:cs typeface="Arial"/>
              </a:rPr>
              <a:t>CV</a:t>
            </a:r>
            <a:r>
              <a:rPr dirty="0" sz="3200" spc="-150">
                <a:latin typeface="Arial"/>
                <a:cs typeface="Arial"/>
              </a:rPr>
              <a:t> </a:t>
            </a:r>
            <a:r>
              <a:rPr dirty="0" sz="3200" spc="-180">
                <a:latin typeface="Arial"/>
                <a:cs typeface="Arial"/>
              </a:rPr>
              <a:t>risks</a:t>
            </a:r>
            <a:r>
              <a:rPr dirty="0" sz="3200" spc="-165">
                <a:latin typeface="Arial"/>
                <a:cs typeface="Arial"/>
              </a:rPr>
              <a:t> </a:t>
            </a:r>
            <a:r>
              <a:rPr dirty="0" sz="3200" spc="-110">
                <a:latin typeface="Arial"/>
                <a:cs typeface="Arial"/>
              </a:rPr>
              <a:t>were</a:t>
            </a:r>
            <a:r>
              <a:rPr dirty="0" sz="3200" spc="-180">
                <a:latin typeface="Arial"/>
                <a:cs typeface="Arial"/>
              </a:rPr>
              <a:t> </a:t>
            </a:r>
            <a:r>
              <a:rPr dirty="0" sz="3200" spc="-40">
                <a:latin typeface="Arial"/>
                <a:cs typeface="Arial"/>
              </a:rPr>
              <a:t>managed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5670" y="1999356"/>
            <a:ext cx="4881862" cy="425391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317740" y="6428104"/>
            <a:ext cx="29635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>
                <a:latin typeface="Arial"/>
                <a:cs typeface="Arial"/>
              </a:rPr>
              <a:t>Lopes,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265">
                <a:latin typeface="Arial"/>
                <a:cs typeface="Arial"/>
              </a:rPr>
              <a:t>RD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Circulation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08188" y="2869717"/>
            <a:ext cx="3955415" cy="1116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MACE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occurred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15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(5.5%)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assigned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degarelix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11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(4.1%)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dirty="0" sz="1800">
                <a:latin typeface="Arial"/>
                <a:cs typeface="Arial"/>
              </a:rPr>
              <a:t>patients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assigned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to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leuprolide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35"/>
              </a:lnSpc>
            </a:pPr>
            <a:r>
              <a:rPr dirty="0" sz="1800">
                <a:latin typeface="Arial"/>
                <a:cs typeface="Arial"/>
              </a:rPr>
              <a:t>(HR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1.28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[95%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CI,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0.59–2.79]; </a:t>
            </a:r>
            <a:r>
              <a:rPr dirty="0" sz="1800" spc="-10" i="1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=0.53)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48" rIns="0" bIns="0" rtlCol="0" vert="horz">
            <a:spAutoFit/>
          </a:bodyPr>
          <a:lstStyle/>
          <a:p>
            <a:pPr marL="4432935">
              <a:lnSpc>
                <a:spcPct val="100000"/>
              </a:lnSpc>
              <a:spcBef>
                <a:spcPts val="105"/>
              </a:spcBef>
            </a:pPr>
            <a:r>
              <a:rPr dirty="0" spc="-220"/>
              <a:t>Relugolix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0016" y="1524147"/>
            <a:ext cx="6224905" cy="463423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770"/>
              </a:spcBef>
              <a:buChar char="•"/>
              <a:tabLst>
                <a:tab pos="352425" algn="l"/>
              </a:tabLst>
            </a:pPr>
            <a:r>
              <a:rPr dirty="0" sz="2800" spc="-145">
                <a:latin typeface="Arial"/>
                <a:cs typeface="Arial"/>
              </a:rPr>
              <a:t>Oral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 spc="-330">
                <a:latin typeface="Arial"/>
                <a:cs typeface="Arial"/>
              </a:rPr>
              <a:t>GnRH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antagonist</a:t>
            </a:r>
            <a:endParaRPr sz="2800">
              <a:latin typeface="Arial"/>
              <a:cs typeface="Arial"/>
            </a:endParaRPr>
          </a:p>
          <a:p>
            <a:pPr marL="352425" marR="5080" indent="-340360">
              <a:lnSpc>
                <a:spcPct val="100000"/>
              </a:lnSpc>
              <a:spcBef>
                <a:spcPts val="675"/>
              </a:spcBef>
              <a:buChar char="•"/>
              <a:tabLst>
                <a:tab pos="352425" algn="l"/>
              </a:tabLst>
            </a:pPr>
            <a:r>
              <a:rPr dirty="0" sz="2800" spc="-60">
                <a:latin typeface="Arial"/>
                <a:cs typeface="Arial"/>
              </a:rPr>
              <a:t>More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rapid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20">
                <a:latin typeface="Arial"/>
                <a:cs typeface="Arial"/>
              </a:rPr>
              <a:t>onset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30">
                <a:latin typeface="Arial"/>
                <a:cs typeface="Arial"/>
              </a:rPr>
              <a:t> </a:t>
            </a:r>
            <a:r>
              <a:rPr dirty="0" sz="2800" spc="-95">
                <a:latin typeface="Arial"/>
                <a:cs typeface="Arial"/>
              </a:rPr>
              <a:t>castration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and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more </a:t>
            </a:r>
            <a:r>
              <a:rPr dirty="0" sz="2800" spc="-95">
                <a:latin typeface="Arial"/>
                <a:cs typeface="Arial"/>
              </a:rPr>
              <a:t>rapid </a:t>
            </a:r>
            <a:r>
              <a:rPr dirty="0" sz="2800" spc="-10">
                <a:latin typeface="Arial"/>
                <a:cs typeface="Arial"/>
              </a:rPr>
              <a:t>recovery</a:t>
            </a:r>
            <a:endParaRPr sz="2800">
              <a:latin typeface="Arial"/>
              <a:cs typeface="Arial"/>
            </a:endParaRPr>
          </a:p>
          <a:p>
            <a:pPr marL="352425" marR="210820" indent="-340360">
              <a:lnSpc>
                <a:spcPct val="100000"/>
              </a:lnSpc>
              <a:spcBef>
                <a:spcPts val="670"/>
              </a:spcBef>
              <a:buChar char="•"/>
              <a:tabLst>
                <a:tab pos="352425" algn="l"/>
              </a:tabLst>
            </a:pPr>
            <a:r>
              <a:rPr dirty="0" sz="2800" spc="-254">
                <a:latin typeface="Arial"/>
                <a:cs typeface="Arial"/>
              </a:rPr>
              <a:t>Some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suggestion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reduced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425">
                <a:latin typeface="Arial"/>
                <a:cs typeface="Arial"/>
              </a:rPr>
              <a:t>CV</a:t>
            </a:r>
            <a:r>
              <a:rPr dirty="0" sz="2800" spc="-12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risks</a:t>
            </a:r>
            <a:r>
              <a:rPr dirty="0" sz="2800" spc="-95">
                <a:latin typeface="Arial"/>
                <a:cs typeface="Arial"/>
              </a:rPr>
              <a:t> vs </a:t>
            </a:r>
            <a:r>
              <a:rPr dirty="0" sz="2800" spc="-120">
                <a:latin typeface="Arial"/>
                <a:cs typeface="Arial"/>
              </a:rPr>
              <a:t>Leuprolide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but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65">
                <a:latin typeface="Arial"/>
                <a:cs typeface="Arial"/>
              </a:rPr>
              <a:t>this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10">
                <a:latin typeface="Arial"/>
                <a:cs typeface="Arial"/>
              </a:rPr>
              <a:t>was</a:t>
            </a:r>
            <a:r>
              <a:rPr dirty="0" sz="2800" spc="-1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not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225">
                <a:latin typeface="Arial"/>
                <a:cs typeface="Arial"/>
              </a:rPr>
              <a:t>a</a:t>
            </a:r>
            <a:r>
              <a:rPr dirty="0" sz="2800" spc="-13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centrally </a:t>
            </a:r>
            <a:r>
              <a:rPr dirty="0" sz="2800" spc="-100">
                <a:latin typeface="Arial"/>
                <a:cs typeface="Arial"/>
              </a:rPr>
              <a:t>adjudicated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70">
                <a:latin typeface="Arial"/>
                <a:cs typeface="Arial"/>
              </a:rPr>
              <a:t>endpoint</a:t>
            </a:r>
            <a:r>
              <a:rPr dirty="0" sz="2800" spc="-6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and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could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be </a:t>
            </a:r>
            <a:r>
              <a:rPr dirty="0" sz="2800" spc="-10">
                <a:latin typeface="Arial"/>
                <a:cs typeface="Arial"/>
              </a:rPr>
              <a:t>biased</a:t>
            </a:r>
            <a:endParaRPr sz="2800">
              <a:latin typeface="Arial"/>
              <a:cs typeface="Arial"/>
            </a:endParaRPr>
          </a:p>
          <a:p>
            <a:pPr marL="352425" marR="398145" indent="-340360">
              <a:lnSpc>
                <a:spcPct val="100000"/>
              </a:lnSpc>
              <a:spcBef>
                <a:spcPts val="670"/>
              </a:spcBef>
              <a:buChar char="•"/>
              <a:tabLst>
                <a:tab pos="352425" algn="l"/>
              </a:tabLst>
            </a:pPr>
            <a:r>
              <a:rPr dirty="0" sz="2800" spc="-215">
                <a:latin typeface="Arial"/>
                <a:cs typeface="Arial"/>
              </a:rPr>
              <a:t>The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409">
                <a:latin typeface="Arial"/>
                <a:cs typeface="Arial"/>
              </a:rPr>
              <a:t>REPLACE-</a:t>
            </a:r>
            <a:r>
              <a:rPr dirty="0" sz="2800" spc="-425">
                <a:latin typeface="Arial"/>
                <a:cs typeface="Arial"/>
              </a:rPr>
              <a:t>CV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85">
                <a:latin typeface="Arial"/>
                <a:cs typeface="Arial"/>
              </a:rPr>
              <a:t>phase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3</a:t>
            </a:r>
            <a:r>
              <a:rPr dirty="0" sz="2800" spc="-114">
                <a:latin typeface="Arial"/>
                <a:cs typeface="Arial"/>
              </a:rPr>
              <a:t> study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65">
                <a:latin typeface="Arial"/>
                <a:cs typeface="Arial"/>
              </a:rPr>
              <a:t>is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now </a:t>
            </a:r>
            <a:r>
              <a:rPr dirty="0" sz="2800" spc="-140">
                <a:latin typeface="Arial"/>
                <a:cs typeface="Arial"/>
              </a:rPr>
              <a:t>ongoing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145">
                <a:latin typeface="Arial"/>
                <a:cs typeface="Arial"/>
              </a:rPr>
              <a:t>and</a:t>
            </a:r>
            <a:r>
              <a:rPr dirty="0" sz="2800" spc="-80">
                <a:latin typeface="Arial"/>
                <a:cs typeface="Arial"/>
              </a:rPr>
              <a:t> </a:t>
            </a:r>
            <a:r>
              <a:rPr dirty="0" sz="2800" spc="-150">
                <a:latin typeface="Arial"/>
                <a:cs typeface="Arial"/>
              </a:rPr>
              <a:t>examining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 spc="-425">
                <a:latin typeface="Arial"/>
                <a:cs typeface="Arial"/>
              </a:rPr>
              <a:t>CV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60">
                <a:latin typeface="Arial"/>
                <a:cs typeface="Arial"/>
              </a:rPr>
              <a:t>risks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of </a:t>
            </a:r>
            <a:r>
              <a:rPr dirty="0" sz="2800" spc="-130">
                <a:latin typeface="Arial"/>
                <a:cs typeface="Arial"/>
              </a:rPr>
              <a:t>degarelix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240">
                <a:latin typeface="Arial"/>
                <a:cs typeface="Arial"/>
              </a:rPr>
              <a:t>vs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80">
                <a:latin typeface="Arial"/>
                <a:cs typeface="Arial"/>
              </a:rPr>
              <a:t>leuprolide</a:t>
            </a:r>
            <a:r>
              <a:rPr dirty="0" sz="2800" spc="-75">
                <a:latin typeface="Arial"/>
                <a:cs typeface="Arial"/>
              </a:rPr>
              <a:t> </a:t>
            </a:r>
            <a:r>
              <a:rPr dirty="0" sz="2800" spc="-45">
                <a:latin typeface="Arial"/>
                <a:cs typeface="Arial"/>
              </a:rPr>
              <a:t>in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advanced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9868" y="6133634"/>
            <a:ext cx="58604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0">
                <a:latin typeface="Arial"/>
                <a:cs typeface="Arial"/>
              </a:rPr>
              <a:t>prostate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35">
                <a:latin typeface="Arial"/>
                <a:cs typeface="Arial"/>
              </a:rPr>
              <a:t>cancer: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210">
                <a:latin typeface="Arial"/>
                <a:cs typeface="Arial"/>
              </a:rPr>
              <a:t>NCT05605964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114">
                <a:latin typeface="Arial"/>
                <a:cs typeface="Arial"/>
              </a:rPr>
              <a:t>(n=2250)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879715" y="6390004"/>
            <a:ext cx="2454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5">
                <a:latin typeface="Arial"/>
                <a:cs typeface="Arial"/>
              </a:rPr>
              <a:t>Shore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75">
                <a:latin typeface="Arial"/>
                <a:cs typeface="Arial"/>
              </a:rPr>
              <a:t>ND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et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al</a:t>
            </a:r>
            <a:r>
              <a:rPr dirty="0" sz="1800" spc="-85">
                <a:latin typeface="Arial"/>
                <a:cs typeface="Arial"/>
              </a:rPr>
              <a:t> </a:t>
            </a:r>
            <a:r>
              <a:rPr dirty="0" sz="1800" spc="-195">
                <a:latin typeface="Arial"/>
                <a:cs typeface="Arial"/>
              </a:rPr>
              <a:t>NEJM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2020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5037" y="1536218"/>
            <a:ext cx="5183101" cy="383646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41" y="6716459"/>
            <a:ext cx="119189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Reserved,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Duke</a:t>
            </a:r>
            <a:r>
              <a:rPr dirty="0" sz="5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08883" y="737897"/>
            <a:ext cx="7299959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1F487C"/>
                </a:solidFill>
                <a:latin typeface="Arial"/>
                <a:cs typeface="Arial"/>
              </a:rPr>
              <a:t>Enzalutamide:</a:t>
            </a:r>
            <a:r>
              <a:rPr dirty="0" sz="2700" spc="-3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1F487C"/>
                </a:solidFill>
                <a:latin typeface="Arial"/>
                <a:cs typeface="Arial"/>
              </a:rPr>
              <a:t>Second</a:t>
            </a:r>
            <a:r>
              <a:rPr dirty="0" sz="2700" spc="-2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1F487C"/>
                </a:solidFill>
                <a:latin typeface="Arial"/>
                <a:cs typeface="Arial"/>
              </a:rPr>
              <a:t>Generation</a:t>
            </a:r>
            <a:r>
              <a:rPr dirty="0" sz="2700" spc="-2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1F487C"/>
                </a:solidFill>
                <a:latin typeface="Arial"/>
                <a:cs typeface="Arial"/>
              </a:rPr>
              <a:t>Androgen </a:t>
            </a:r>
            <a:r>
              <a:rPr dirty="0" sz="2700" b="1">
                <a:solidFill>
                  <a:srgbClr val="1F487C"/>
                </a:solidFill>
                <a:latin typeface="Arial"/>
                <a:cs typeface="Arial"/>
              </a:rPr>
              <a:t>Receptor</a:t>
            </a:r>
            <a:r>
              <a:rPr dirty="0" sz="2700" spc="-2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1F487C"/>
                </a:solidFill>
                <a:latin typeface="Arial"/>
                <a:cs typeface="Arial"/>
              </a:rPr>
              <a:t>Inhibitor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92952" y="6500983"/>
            <a:ext cx="35217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6865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Tran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C,</a:t>
            </a:r>
            <a:r>
              <a:rPr dirty="0" sz="1200" spc="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al.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Science</a:t>
            </a:r>
            <a:r>
              <a:rPr dirty="0" sz="1200">
                <a:latin typeface="Arial"/>
                <a:cs typeface="Arial"/>
              </a:rPr>
              <a:t>. </a:t>
            </a:r>
            <a:r>
              <a:rPr dirty="0" sz="1200" spc="-10">
                <a:latin typeface="Arial"/>
                <a:cs typeface="Arial"/>
              </a:rPr>
              <a:t>2009;324:787-</a:t>
            </a:r>
            <a:r>
              <a:rPr dirty="0" sz="1200" spc="-20">
                <a:latin typeface="Arial"/>
                <a:cs typeface="Arial"/>
              </a:rPr>
              <a:t>790. </a:t>
            </a:r>
            <a:r>
              <a:rPr dirty="0" sz="1200">
                <a:latin typeface="Arial"/>
                <a:cs typeface="Arial"/>
              </a:rPr>
              <a:t>Scher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al.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N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Engl</a:t>
            </a:r>
            <a:r>
              <a:rPr dirty="0" sz="1200" spc="-2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J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Med</a:t>
            </a:r>
            <a:r>
              <a:rPr dirty="0" sz="1200">
                <a:latin typeface="Arial"/>
                <a:cs typeface="Arial"/>
              </a:rPr>
              <a:t>. </a:t>
            </a:r>
            <a:r>
              <a:rPr dirty="0" sz="1200" spc="-10">
                <a:latin typeface="Arial"/>
                <a:cs typeface="Arial"/>
              </a:rPr>
              <a:t>2012;367:1187-1197.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345410" y="1669856"/>
            <a:ext cx="6210300" cy="4071620"/>
            <a:chOff x="3345410" y="1669856"/>
            <a:chExt cx="6210300" cy="4071620"/>
          </a:xfrm>
        </p:grpSpPr>
        <p:sp>
          <p:nvSpPr>
            <p:cNvPr id="7" name="object 7" descr=""/>
            <p:cNvSpPr/>
            <p:nvPr/>
          </p:nvSpPr>
          <p:spPr>
            <a:xfrm>
              <a:off x="3358110" y="1682557"/>
              <a:ext cx="6184900" cy="4046220"/>
            </a:xfrm>
            <a:custGeom>
              <a:avLst/>
              <a:gdLst/>
              <a:ahLst/>
              <a:cxnLst/>
              <a:rect l="l" t="t" r="r" b="b"/>
              <a:pathLst>
                <a:path w="6184900" h="4046220">
                  <a:moveTo>
                    <a:pt x="2888714" y="0"/>
                  </a:moveTo>
                  <a:lnTo>
                    <a:pt x="2842337" y="247"/>
                  </a:lnTo>
                  <a:lnTo>
                    <a:pt x="2795948" y="1160"/>
                  </a:lnTo>
                  <a:lnTo>
                    <a:pt x="2749555" y="2743"/>
                  </a:lnTo>
                  <a:lnTo>
                    <a:pt x="2703166" y="4998"/>
                  </a:lnTo>
                  <a:lnTo>
                    <a:pt x="2656788" y="7929"/>
                  </a:lnTo>
                  <a:lnTo>
                    <a:pt x="2610428" y="11538"/>
                  </a:lnTo>
                  <a:lnTo>
                    <a:pt x="2564095" y="15829"/>
                  </a:lnTo>
                  <a:lnTo>
                    <a:pt x="2517795" y="20804"/>
                  </a:lnTo>
                  <a:lnTo>
                    <a:pt x="2471537" y="26467"/>
                  </a:lnTo>
                  <a:lnTo>
                    <a:pt x="2425327" y="32821"/>
                  </a:lnTo>
                  <a:lnTo>
                    <a:pt x="2379174" y="39869"/>
                  </a:lnTo>
                  <a:lnTo>
                    <a:pt x="2333084" y="47613"/>
                  </a:lnTo>
                  <a:lnTo>
                    <a:pt x="2287066" y="56058"/>
                  </a:lnTo>
                  <a:lnTo>
                    <a:pt x="2241126" y="65205"/>
                  </a:lnTo>
                  <a:lnTo>
                    <a:pt x="2195273" y="75059"/>
                  </a:lnTo>
                  <a:lnTo>
                    <a:pt x="2149513" y="85621"/>
                  </a:lnTo>
                  <a:lnTo>
                    <a:pt x="2103855" y="96896"/>
                  </a:lnTo>
                  <a:lnTo>
                    <a:pt x="2058306" y="108886"/>
                  </a:lnTo>
                  <a:lnTo>
                    <a:pt x="2012873" y="121594"/>
                  </a:lnTo>
                  <a:lnTo>
                    <a:pt x="1967564" y="135024"/>
                  </a:lnTo>
                  <a:lnTo>
                    <a:pt x="1922386" y="149178"/>
                  </a:lnTo>
                  <a:lnTo>
                    <a:pt x="1877347" y="164059"/>
                  </a:lnTo>
                  <a:lnTo>
                    <a:pt x="1832455" y="179671"/>
                  </a:lnTo>
                  <a:lnTo>
                    <a:pt x="1787717" y="196017"/>
                  </a:lnTo>
                  <a:lnTo>
                    <a:pt x="1741991" y="213552"/>
                  </a:lnTo>
                  <a:lnTo>
                    <a:pt x="1696784" y="231731"/>
                  </a:lnTo>
                  <a:lnTo>
                    <a:pt x="1652098" y="250547"/>
                  </a:lnTo>
                  <a:lnTo>
                    <a:pt x="1607938" y="269992"/>
                  </a:lnTo>
                  <a:lnTo>
                    <a:pt x="1564306" y="290060"/>
                  </a:lnTo>
                  <a:lnTo>
                    <a:pt x="1521205" y="310741"/>
                  </a:lnTo>
                  <a:lnTo>
                    <a:pt x="1478638" y="332030"/>
                  </a:lnTo>
                  <a:lnTo>
                    <a:pt x="1436608" y="353917"/>
                  </a:lnTo>
                  <a:lnTo>
                    <a:pt x="1395118" y="376397"/>
                  </a:lnTo>
                  <a:lnTo>
                    <a:pt x="1354171" y="399461"/>
                  </a:lnTo>
                  <a:lnTo>
                    <a:pt x="1313770" y="423101"/>
                  </a:lnTo>
                  <a:lnTo>
                    <a:pt x="1273919" y="447310"/>
                  </a:lnTo>
                  <a:lnTo>
                    <a:pt x="1234619" y="472081"/>
                  </a:lnTo>
                  <a:lnTo>
                    <a:pt x="1195874" y="497407"/>
                  </a:lnTo>
                  <a:lnTo>
                    <a:pt x="1157687" y="523278"/>
                  </a:lnTo>
                  <a:lnTo>
                    <a:pt x="1120061" y="549689"/>
                  </a:lnTo>
                  <a:lnTo>
                    <a:pt x="1082999" y="576631"/>
                  </a:lnTo>
                  <a:lnTo>
                    <a:pt x="1046504" y="604097"/>
                  </a:lnTo>
                  <a:lnTo>
                    <a:pt x="1010579" y="632080"/>
                  </a:lnTo>
                  <a:lnTo>
                    <a:pt x="975226" y="660571"/>
                  </a:lnTo>
                  <a:lnTo>
                    <a:pt x="940450" y="689564"/>
                  </a:lnTo>
                  <a:lnTo>
                    <a:pt x="906253" y="719050"/>
                  </a:lnTo>
                  <a:lnTo>
                    <a:pt x="872638" y="749023"/>
                  </a:lnTo>
                  <a:lnTo>
                    <a:pt x="839607" y="779474"/>
                  </a:lnTo>
                  <a:lnTo>
                    <a:pt x="807165" y="810397"/>
                  </a:lnTo>
                  <a:lnTo>
                    <a:pt x="775313" y="841783"/>
                  </a:lnTo>
                  <a:lnTo>
                    <a:pt x="744056" y="873626"/>
                  </a:lnTo>
                  <a:lnTo>
                    <a:pt x="713395" y="905917"/>
                  </a:lnTo>
                  <a:lnTo>
                    <a:pt x="683334" y="938649"/>
                  </a:lnTo>
                  <a:lnTo>
                    <a:pt x="653876" y="971815"/>
                  </a:lnTo>
                  <a:lnTo>
                    <a:pt x="625024" y="1005406"/>
                  </a:lnTo>
                  <a:lnTo>
                    <a:pt x="596781" y="1039416"/>
                  </a:lnTo>
                  <a:lnTo>
                    <a:pt x="569150" y="1073837"/>
                  </a:lnTo>
                  <a:lnTo>
                    <a:pt x="542133" y="1108662"/>
                  </a:lnTo>
                  <a:lnTo>
                    <a:pt x="515734" y="1143882"/>
                  </a:lnTo>
                  <a:lnTo>
                    <a:pt x="489957" y="1179491"/>
                  </a:lnTo>
                  <a:lnTo>
                    <a:pt x="464803" y="1215480"/>
                  </a:lnTo>
                  <a:lnTo>
                    <a:pt x="440276" y="1251843"/>
                  </a:lnTo>
                  <a:lnTo>
                    <a:pt x="416379" y="1288571"/>
                  </a:lnTo>
                  <a:lnTo>
                    <a:pt x="393114" y="1325657"/>
                  </a:lnTo>
                  <a:lnTo>
                    <a:pt x="370486" y="1363095"/>
                  </a:lnTo>
                  <a:lnTo>
                    <a:pt x="348496" y="1400875"/>
                  </a:lnTo>
                  <a:lnTo>
                    <a:pt x="327148" y="1438991"/>
                  </a:lnTo>
                  <a:lnTo>
                    <a:pt x="306445" y="1477435"/>
                  </a:lnTo>
                  <a:lnTo>
                    <a:pt x="286389" y="1516199"/>
                  </a:lnTo>
                  <a:lnTo>
                    <a:pt x="266985" y="1555277"/>
                  </a:lnTo>
                  <a:lnTo>
                    <a:pt x="248234" y="1594660"/>
                  </a:lnTo>
                  <a:lnTo>
                    <a:pt x="230140" y="1634341"/>
                  </a:lnTo>
                  <a:lnTo>
                    <a:pt x="212706" y="1674312"/>
                  </a:lnTo>
                  <a:lnTo>
                    <a:pt x="195934" y="1714566"/>
                  </a:lnTo>
                  <a:lnTo>
                    <a:pt x="179829" y="1755095"/>
                  </a:lnTo>
                  <a:lnTo>
                    <a:pt x="164392" y="1795893"/>
                  </a:lnTo>
                  <a:lnTo>
                    <a:pt x="149626" y="1836950"/>
                  </a:lnTo>
                  <a:lnTo>
                    <a:pt x="135536" y="1878260"/>
                  </a:lnTo>
                  <a:lnTo>
                    <a:pt x="122123" y="1919816"/>
                  </a:lnTo>
                  <a:lnTo>
                    <a:pt x="109391" y="1961609"/>
                  </a:lnTo>
                  <a:lnTo>
                    <a:pt x="97343" y="2003632"/>
                  </a:lnTo>
                  <a:lnTo>
                    <a:pt x="85981" y="2045877"/>
                  </a:lnTo>
                  <a:lnTo>
                    <a:pt x="75309" y="2088338"/>
                  </a:lnTo>
                  <a:lnTo>
                    <a:pt x="65330" y="2131006"/>
                  </a:lnTo>
                  <a:lnTo>
                    <a:pt x="56047" y="2173875"/>
                  </a:lnTo>
                  <a:lnTo>
                    <a:pt x="47462" y="2216935"/>
                  </a:lnTo>
                  <a:lnTo>
                    <a:pt x="39579" y="2260181"/>
                  </a:lnTo>
                  <a:lnTo>
                    <a:pt x="32401" y="2303604"/>
                  </a:lnTo>
                  <a:lnTo>
                    <a:pt x="25930" y="2347197"/>
                  </a:lnTo>
                  <a:lnTo>
                    <a:pt x="20170" y="2390952"/>
                  </a:lnTo>
                  <a:lnTo>
                    <a:pt x="15123" y="2434862"/>
                  </a:lnTo>
                  <a:lnTo>
                    <a:pt x="10794" y="2478919"/>
                  </a:lnTo>
                  <a:lnTo>
                    <a:pt x="7184" y="2523116"/>
                  </a:lnTo>
                  <a:lnTo>
                    <a:pt x="4296" y="2567445"/>
                  </a:lnTo>
                  <a:lnTo>
                    <a:pt x="2134" y="2611898"/>
                  </a:lnTo>
                  <a:lnTo>
                    <a:pt x="701" y="2656469"/>
                  </a:lnTo>
                  <a:lnTo>
                    <a:pt x="0" y="2701150"/>
                  </a:lnTo>
                  <a:lnTo>
                    <a:pt x="33" y="2745932"/>
                  </a:lnTo>
                  <a:lnTo>
                    <a:pt x="803" y="2790809"/>
                  </a:lnTo>
                  <a:lnTo>
                    <a:pt x="2314" y="2835773"/>
                  </a:lnTo>
                  <a:lnTo>
                    <a:pt x="4569" y="2880816"/>
                  </a:lnTo>
                  <a:lnTo>
                    <a:pt x="7571" y="2925931"/>
                  </a:lnTo>
                  <a:lnTo>
                    <a:pt x="11322" y="2971111"/>
                  </a:lnTo>
                  <a:lnTo>
                    <a:pt x="15825" y="3016348"/>
                  </a:lnTo>
                  <a:lnTo>
                    <a:pt x="21085" y="3061633"/>
                  </a:lnTo>
                  <a:lnTo>
                    <a:pt x="27102" y="3106961"/>
                  </a:lnTo>
                  <a:lnTo>
                    <a:pt x="33882" y="3152323"/>
                  </a:lnTo>
                  <a:lnTo>
                    <a:pt x="41425" y="3197711"/>
                  </a:lnTo>
                  <a:lnTo>
                    <a:pt x="49737" y="3243119"/>
                  </a:lnTo>
                  <a:lnTo>
                    <a:pt x="58819" y="3288538"/>
                  </a:lnTo>
                  <a:lnTo>
                    <a:pt x="68674" y="3333961"/>
                  </a:lnTo>
                  <a:lnTo>
                    <a:pt x="79306" y="3379381"/>
                  </a:lnTo>
                  <a:lnTo>
                    <a:pt x="90718" y="3424790"/>
                  </a:lnTo>
                  <a:lnTo>
                    <a:pt x="102912" y="3470181"/>
                  </a:lnTo>
                  <a:lnTo>
                    <a:pt x="115891" y="3515545"/>
                  </a:lnTo>
                  <a:lnTo>
                    <a:pt x="129660" y="3560876"/>
                  </a:lnTo>
                  <a:lnTo>
                    <a:pt x="144219" y="3606166"/>
                  </a:lnTo>
                  <a:lnTo>
                    <a:pt x="159573" y="3651407"/>
                  </a:lnTo>
                  <a:lnTo>
                    <a:pt x="175725" y="3696592"/>
                  </a:lnTo>
                  <a:lnTo>
                    <a:pt x="192677" y="3741714"/>
                  </a:lnTo>
                  <a:lnTo>
                    <a:pt x="210432" y="3786764"/>
                  </a:lnTo>
                  <a:lnTo>
                    <a:pt x="228994" y="3831735"/>
                  </a:lnTo>
                  <a:lnTo>
                    <a:pt x="248366" y="3876620"/>
                  </a:lnTo>
                  <a:lnTo>
                    <a:pt x="268549" y="3921411"/>
                  </a:lnTo>
                  <a:lnTo>
                    <a:pt x="289549" y="3966101"/>
                  </a:lnTo>
                  <a:lnTo>
                    <a:pt x="6018163" y="4046022"/>
                  </a:lnTo>
                  <a:lnTo>
                    <a:pt x="6034963" y="3999589"/>
                  </a:lnTo>
                  <a:lnTo>
                    <a:pt x="6050866" y="3952912"/>
                  </a:lnTo>
                  <a:lnTo>
                    <a:pt x="6065875" y="3906002"/>
                  </a:lnTo>
                  <a:lnTo>
                    <a:pt x="6079989" y="3858869"/>
                  </a:lnTo>
                  <a:lnTo>
                    <a:pt x="6093209" y="3811526"/>
                  </a:lnTo>
                  <a:lnTo>
                    <a:pt x="6105536" y="3763981"/>
                  </a:lnTo>
                  <a:lnTo>
                    <a:pt x="6116970" y="3716246"/>
                  </a:lnTo>
                  <a:lnTo>
                    <a:pt x="6127512" y="3668332"/>
                  </a:lnTo>
                  <a:lnTo>
                    <a:pt x="6137162" y="3620249"/>
                  </a:lnTo>
                  <a:lnTo>
                    <a:pt x="6145922" y="3572009"/>
                  </a:lnTo>
                  <a:lnTo>
                    <a:pt x="6153791" y="3523622"/>
                  </a:lnTo>
                  <a:lnTo>
                    <a:pt x="6160770" y="3475099"/>
                  </a:lnTo>
                  <a:lnTo>
                    <a:pt x="6166861" y="3426450"/>
                  </a:lnTo>
                  <a:lnTo>
                    <a:pt x="6172063" y="3377686"/>
                  </a:lnTo>
                  <a:lnTo>
                    <a:pt x="6176377" y="3328819"/>
                  </a:lnTo>
                  <a:lnTo>
                    <a:pt x="6179804" y="3279859"/>
                  </a:lnTo>
                  <a:lnTo>
                    <a:pt x="6182344" y="3230816"/>
                  </a:lnTo>
                  <a:lnTo>
                    <a:pt x="6183998" y="3181702"/>
                  </a:lnTo>
                  <a:lnTo>
                    <a:pt x="6184767" y="3132527"/>
                  </a:lnTo>
                  <a:lnTo>
                    <a:pt x="6184651" y="3083302"/>
                  </a:lnTo>
                  <a:lnTo>
                    <a:pt x="6183650" y="3034038"/>
                  </a:lnTo>
                  <a:lnTo>
                    <a:pt x="6181766" y="2984745"/>
                  </a:lnTo>
                  <a:lnTo>
                    <a:pt x="6178999" y="2935434"/>
                  </a:lnTo>
                  <a:lnTo>
                    <a:pt x="6175350" y="2886117"/>
                  </a:lnTo>
                  <a:lnTo>
                    <a:pt x="6170818" y="2836803"/>
                  </a:lnTo>
                  <a:lnTo>
                    <a:pt x="6165406" y="2787504"/>
                  </a:lnTo>
                  <a:lnTo>
                    <a:pt x="6159112" y="2738231"/>
                  </a:lnTo>
                  <a:lnTo>
                    <a:pt x="6151939" y="2688993"/>
                  </a:lnTo>
                  <a:lnTo>
                    <a:pt x="6143887" y="2639803"/>
                  </a:lnTo>
                  <a:lnTo>
                    <a:pt x="6134955" y="2590670"/>
                  </a:lnTo>
                  <a:lnTo>
                    <a:pt x="6125146" y="2541605"/>
                  </a:lnTo>
                  <a:lnTo>
                    <a:pt x="6114458" y="2492620"/>
                  </a:lnTo>
                  <a:lnTo>
                    <a:pt x="6102894" y="2443725"/>
                  </a:lnTo>
                  <a:lnTo>
                    <a:pt x="6090454" y="2394930"/>
                  </a:lnTo>
                  <a:lnTo>
                    <a:pt x="6077137" y="2346247"/>
                  </a:lnTo>
                  <a:lnTo>
                    <a:pt x="6062946" y="2297687"/>
                  </a:lnTo>
                  <a:lnTo>
                    <a:pt x="6047880" y="2249259"/>
                  </a:lnTo>
                  <a:lnTo>
                    <a:pt x="6031939" y="2200976"/>
                  </a:lnTo>
                  <a:lnTo>
                    <a:pt x="6015126" y="2152846"/>
                  </a:lnTo>
                  <a:lnTo>
                    <a:pt x="5997440" y="2104883"/>
                  </a:lnTo>
                  <a:lnTo>
                    <a:pt x="5978881" y="2057095"/>
                  </a:lnTo>
                  <a:lnTo>
                    <a:pt x="5959451" y="2009494"/>
                  </a:lnTo>
                  <a:lnTo>
                    <a:pt x="5939151" y="1962091"/>
                  </a:lnTo>
                  <a:lnTo>
                    <a:pt x="5917979" y="1914897"/>
                  </a:lnTo>
                  <a:lnTo>
                    <a:pt x="5895938" y="1867921"/>
                  </a:lnTo>
                  <a:lnTo>
                    <a:pt x="5874839" y="1824782"/>
                  </a:lnTo>
                  <a:lnTo>
                    <a:pt x="5853126" y="1782064"/>
                  </a:lnTo>
                  <a:lnTo>
                    <a:pt x="5830807" y="1739771"/>
                  </a:lnTo>
                  <a:lnTo>
                    <a:pt x="5807891" y="1697905"/>
                  </a:lnTo>
                  <a:lnTo>
                    <a:pt x="5784384" y="1656470"/>
                  </a:lnTo>
                  <a:lnTo>
                    <a:pt x="5760295" y="1615469"/>
                  </a:lnTo>
                  <a:lnTo>
                    <a:pt x="5735630" y="1574904"/>
                  </a:lnTo>
                  <a:lnTo>
                    <a:pt x="5710397" y="1534779"/>
                  </a:lnTo>
                  <a:lnTo>
                    <a:pt x="5684604" y="1495097"/>
                  </a:lnTo>
                  <a:lnTo>
                    <a:pt x="5658258" y="1455861"/>
                  </a:lnTo>
                  <a:lnTo>
                    <a:pt x="5631367" y="1417074"/>
                  </a:lnTo>
                  <a:lnTo>
                    <a:pt x="5603938" y="1378739"/>
                  </a:lnTo>
                  <a:lnTo>
                    <a:pt x="5575978" y="1340859"/>
                  </a:lnTo>
                  <a:lnTo>
                    <a:pt x="5547496" y="1303437"/>
                  </a:lnTo>
                  <a:lnTo>
                    <a:pt x="5518499" y="1266477"/>
                  </a:lnTo>
                  <a:lnTo>
                    <a:pt x="5488994" y="1229981"/>
                  </a:lnTo>
                  <a:lnTo>
                    <a:pt x="5458988" y="1193952"/>
                  </a:lnTo>
                  <a:lnTo>
                    <a:pt x="5428491" y="1158394"/>
                  </a:lnTo>
                  <a:lnTo>
                    <a:pt x="5397507" y="1123309"/>
                  </a:lnTo>
                  <a:lnTo>
                    <a:pt x="5366047" y="1088700"/>
                  </a:lnTo>
                  <a:lnTo>
                    <a:pt x="5334116" y="1054572"/>
                  </a:lnTo>
                  <a:lnTo>
                    <a:pt x="5301723" y="1020926"/>
                  </a:lnTo>
                  <a:lnTo>
                    <a:pt x="5268874" y="987765"/>
                  </a:lnTo>
                  <a:lnTo>
                    <a:pt x="5235578" y="955094"/>
                  </a:lnTo>
                  <a:lnTo>
                    <a:pt x="5201842" y="922914"/>
                  </a:lnTo>
                  <a:lnTo>
                    <a:pt x="5167673" y="891229"/>
                  </a:lnTo>
                  <a:lnTo>
                    <a:pt x="5133080" y="860042"/>
                  </a:lnTo>
                  <a:lnTo>
                    <a:pt x="5098069" y="829356"/>
                  </a:lnTo>
                  <a:lnTo>
                    <a:pt x="5062648" y="799174"/>
                  </a:lnTo>
                  <a:lnTo>
                    <a:pt x="5026824" y="769500"/>
                  </a:lnTo>
                  <a:lnTo>
                    <a:pt x="4990606" y="740335"/>
                  </a:lnTo>
                  <a:lnTo>
                    <a:pt x="4954000" y="711684"/>
                  </a:lnTo>
                  <a:lnTo>
                    <a:pt x="4917014" y="683549"/>
                  </a:lnTo>
                  <a:lnTo>
                    <a:pt x="4879656" y="655934"/>
                  </a:lnTo>
                  <a:lnTo>
                    <a:pt x="4841933" y="628841"/>
                  </a:lnTo>
                  <a:lnTo>
                    <a:pt x="4803853" y="602273"/>
                  </a:lnTo>
                  <a:lnTo>
                    <a:pt x="4765423" y="576234"/>
                  </a:lnTo>
                  <a:lnTo>
                    <a:pt x="4726651" y="550727"/>
                  </a:lnTo>
                  <a:lnTo>
                    <a:pt x="4687544" y="525754"/>
                  </a:lnTo>
                  <a:lnTo>
                    <a:pt x="4648110" y="501319"/>
                  </a:lnTo>
                  <a:lnTo>
                    <a:pt x="4608355" y="477425"/>
                  </a:lnTo>
                  <a:lnTo>
                    <a:pt x="4568289" y="454075"/>
                  </a:lnTo>
                  <a:lnTo>
                    <a:pt x="4527918" y="431271"/>
                  </a:lnTo>
                  <a:lnTo>
                    <a:pt x="4487250" y="409018"/>
                  </a:lnTo>
                  <a:lnTo>
                    <a:pt x="4446292" y="387317"/>
                  </a:lnTo>
                  <a:lnTo>
                    <a:pt x="4405052" y="366173"/>
                  </a:lnTo>
                  <a:lnTo>
                    <a:pt x="4363538" y="345588"/>
                  </a:lnTo>
                  <a:lnTo>
                    <a:pt x="4321756" y="325565"/>
                  </a:lnTo>
                  <a:lnTo>
                    <a:pt x="4279715" y="306108"/>
                  </a:lnTo>
                  <a:lnTo>
                    <a:pt x="4237422" y="287218"/>
                  </a:lnTo>
                  <a:lnTo>
                    <a:pt x="4194884" y="268901"/>
                  </a:lnTo>
                  <a:lnTo>
                    <a:pt x="4152109" y="251157"/>
                  </a:lnTo>
                  <a:lnTo>
                    <a:pt x="4109105" y="233991"/>
                  </a:lnTo>
                  <a:lnTo>
                    <a:pt x="4065879" y="217406"/>
                  </a:lnTo>
                  <a:lnTo>
                    <a:pt x="4022438" y="201405"/>
                  </a:lnTo>
                  <a:lnTo>
                    <a:pt x="3978790" y="185990"/>
                  </a:lnTo>
                  <a:lnTo>
                    <a:pt x="3934943" y="171165"/>
                  </a:lnTo>
                  <a:lnTo>
                    <a:pt x="3890904" y="156932"/>
                  </a:lnTo>
                  <a:lnTo>
                    <a:pt x="3846681" y="143296"/>
                  </a:lnTo>
                  <a:lnTo>
                    <a:pt x="3802281" y="130258"/>
                  </a:lnTo>
                  <a:lnTo>
                    <a:pt x="3757711" y="117823"/>
                  </a:lnTo>
                  <a:lnTo>
                    <a:pt x="3712980" y="105992"/>
                  </a:lnTo>
                  <a:lnTo>
                    <a:pt x="3668094" y="94770"/>
                  </a:lnTo>
                  <a:lnTo>
                    <a:pt x="3623061" y="84159"/>
                  </a:lnTo>
                  <a:lnTo>
                    <a:pt x="3577890" y="74162"/>
                  </a:lnTo>
                  <a:lnTo>
                    <a:pt x="3532586" y="64783"/>
                  </a:lnTo>
                  <a:lnTo>
                    <a:pt x="3487158" y="56023"/>
                  </a:lnTo>
                  <a:lnTo>
                    <a:pt x="3441614" y="47888"/>
                  </a:lnTo>
                  <a:lnTo>
                    <a:pt x="3395960" y="40378"/>
                  </a:lnTo>
                  <a:lnTo>
                    <a:pt x="3350205" y="33499"/>
                  </a:lnTo>
                  <a:lnTo>
                    <a:pt x="3304355" y="27251"/>
                  </a:lnTo>
                  <a:lnTo>
                    <a:pt x="3258419" y="21640"/>
                  </a:lnTo>
                  <a:lnTo>
                    <a:pt x="3212404" y="16667"/>
                  </a:lnTo>
                  <a:lnTo>
                    <a:pt x="3166317" y="12336"/>
                  </a:lnTo>
                  <a:lnTo>
                    <a:pt x="3120166" y="8650"/>
                  </a:lnTo>
                  <a:lnTo>
                    <a:pt x="3073959" y="5612"/>
                  </a:lnTo>
                  <a:lnTo>
                    <a:pt x="3027703" y="3225"/>
                  </a:lnTo>
                  <a:lnTo>
                    <a:pt x="2981405" y="1492"/>
                  </a:lnTo>
                  <a:lnTo>
                    <a:pt x="2935073" y="415"/>
                  </a:lnTo>
                  <a:lnTo>
                    <a:pt x="288871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58110" y="1682556"/>
              <a:ext cx="6184900" cy="4046220"/>
            </a:xfrm>
            <a:custGeom>
              <a:avLst/>
              <a:gdLst/>
              <a:ahLst/>
              <a:cxnLst/>
              <a:rect l="l" t="t" r="r" b="b"/>
              <a:pathLst>
                <a:path w="6184900" h="4046220">
                  <a:moveTo>
                    <a:pt x="289549" y="3966101"/>
                  </a:moveTo>
                  <a:lnTo>
                    <a:pt x="268549" y="3921411"/>
                  </a:lnTo>
                  <a:lnTo>
                    <a:pt x="248366" y="3876620"/>
                  </a:lnTo>
                  <a:lnTo>
                    <a:pt x="228994" y="3831735"/>
                  </a:lnTo>
                  <a:lnTo>
                    <a:pt x="210432" y="3786764"/>
                  </a:lnTo>
                  <a:lnTo>
                    <a:pt x="192677" y="3741714"/>
                  </a:lnTo>
                  <a:lnTo>
                    <a:pt x="175725" y="3696592"/>
                  </a:lnTo>
                  <a:lnTo>
                    <a:pt x="159573" y="3651407"/>
                  </a:lnTo>
                  <a:lnTo>
                    <a:pt x="144219" y="3606166"/>
                  </a:lnTo>
                  <a:lnTo>
                    <a:pt x="129660" y="3560876"/>
                  </a:lnTo>
                  <a:lnTo>
                    <a:pt x="115891" y="3515545"/>
                  </a:lnTo>
                  <a:lnTo>
                    <a:pt x="102912" y="3470181"/>
                  </a:lnTo>
                  <a:lnTo>
                    <a:pt x="90718" y="3424790"/>
                  </a:lnTo>
                  <a:lnTo>
                    <a:pt x="79306" y="3379381"/>
                  </a:lnTo>
                  <a:lnTo>
                    <a:pt x="68674" y="3333961"/>
                  </a:lnTo>
                  <a:lnTo>
                    <a:pt x="58819" y="3288538"/>
                  </a:lnTo>
                  <a:lnTo>
                    <a:pt x="49737" y="3243119"/>
                  </a:lnTo>
                  <a:lnTo>
                    <a:pt x="41425" y="3197711"/>
                  </a:lnTo>
                  <a:lnTo>
                    <a:pt x="33882" y="3152323"/>
                  </a:lnTo>
                  <a:lnTo>
                    <a:pt x="27102" y="3106961"/>
                  </a:lnTo>
                  <a:lnTo>
                    <a:pt x="21085" y="3061633"/>
                  </a:lnTo>
                  <a:lnTo>
                    <a:pt x="15825" y="3016348"/>
                  </a:lnTo>
                  <a:lnTo>
                    <a:pt x="11322" y="2971111"/>
                  </a:lnTo>
                  <a:lnTo>
                    <a:pt x="7571" y="2925931"/>
                  </a:lnTo>
                  <a:lnTo>
                    <a:pt x="4569" y="2880816"/>
                  </a:lnTo>
                  <a:lnTo>
                    <a:pt x="2314" y="2835773"/>
                  </a:lnTo>
                  <a:lnTo>
                    <a:pt x="803" y="2790809"/>
                  </a:lnTo>
                  <a:lnTo>
                    <a:pt x="33" y="2745932"/>
                  </a:lnTo>
                  <a:lnTo>
                    <a:pt x="0" y="2701150"/>
                  </a:lnTo>
                  <a:lnTo>
                    <a:pt x="701" y="2656469"/>
                  </a:lnTo>
                  <a:lnTo>
                    <a:pt x="2134" y="2611898"/>
                  </a:lnTo>
                  <a:lnTo>
                    <a:pt x="4296" y="2567445"/>
                  </a:lnTo>
                  <a:lnTo>
                    <a:pt x="7184" y="2523116"/>
                  </a:lnTo>
                  <a:lnTo>
                    <a:pt x="10794" y="2478919"/>
                  </a:lnTo>
                  <a:lnTo>
                    <a:pt x="15123" y="2434862"/>
                  </a:lnTo>
                  <a:lnTo>
                    <a:pt x="20170" y="2390952"/>
                  </a:lnTo>
                  <a:lnTo>
                    <a:pt x="25930" y="2347197"/>
                  </a:lnTo>
                  <a:lnTo>
                    <a:pt x="32401" y="2303604"/>
                  </a:lnTo>
                  <a:lnTo>
                    <a:pt x="39579" y="2260181"/>
                  </a:lnTo>
                  <a:lnTo>
                    <a:pt x="47462" y="2216935"/>
                  </a:lnTo>
                  <a:lnTo>
                    <a:pt x="56047" y="2173875"/>
                  </a:lnTo>
                  <a:lnTo>
                    <a:pt x="65330" y="2131006"/>
                  </a:lnTo>
                  <a:lnTo>
                    <a:pt x="75309" y="2088338"/>
                  </a:lnTo>
                  <a:lnTo>
                    <a:pt x="85981" y="2045877"/>
                  </a:lnTo>
                  <a:lnTo>
                    <a:pt x="97343" y="2003632"/>
                  </a:lnTo>
                  <a:lnTo>
                    <a:pt x="109391" y="1961609"/>
                  </a:lnTo>
                  <a:lnTo>
                    <a:pt x="122123" y="1919816"/>
                  </a:lnTo>
                  <a:lnTo>
                    <a:pt x="135536" y="1878260"/>
                  </a:lnTo>
                  <a:lnTo>
                    <a:pt x="149626" y="1836950"/>
                  </a:lnTo>
                  <a:lnTo>
                    <a:pt x="164392" y="1795893"/>
                  </a:lnTo>
                  <a:lnTo>
                    <a:pt x="179829" y="1755095"/>
                  </a:lnTo>
                  <a:lnTo>
                    <a:pt x="195934" y="1714566"/>
                  </a:lnTo>
                  <a:lnTo>
                    <a:pt x="212706" y="1674312"/>
                  </a:lnTo>
                  <a:lnTo>
                    <a:pt x="230140" y="1634341"/>
                  </a:lnTo>
                  <a:lnTo>
                    <a:pt x="248234" y="1594660"/>
                  </a:lnTo>
                  <a:lnTo>
                    <a:pt x="266985" y="1555277"/>
                  </a:lnTo>
                  <a:lnTo>
                    <a:pt x="286389" y="1516199"/>
                  </a:lnTo>
                  <a:lnTo>
                    <a:pt x="306445" y="1477435"/>
                  </a:lnTo>
                  <a:lnTo>
                    <a:pt x="327148" y="1438991"/>
                  </a:lnTo>
                  <a:lnTo>
                    <a:pt x="348496" y="1400875"/>
                  </a:lnTo>
                  <a:lnTo>
                    <a:pt x="370486" y="1363095"/>
                  </a:lnTo>
                  <a:lnTo>
                    <a:pt x="393114" y="1325657"/>
                  </a:lnTo>
                  <a:lnTo>
                    <a:pt x="416379" y="1288571"/>
                  </a:lnTo>
                  <a:lnTo>
                    <a:pt x="440276" y="1251843"/>
                  </a:lnTo>
                  <a:lnTo>
                    <a:pt x="464803" y="1215480"/>
                  </a:lnTo>
                  <a:lnTo>
                    <a:pt x="489957" y="1179491"/>
                  </a:lnTo>
                  <a:lnTo>
                    <a:pt x="515734" y="1143882"/>
                  </a:lnTo>
                  <a:lnTo>
                    <a:pt x="542133" y="1108662"/>
                  </a:lnTo>
                  <a:lnTo>
                    <a:pt x="569150" y="1073837"/>
                  </a:lnTo>
                  <a:lnTo>
                    <a:pt x="596781" y="1039416"/>
                  </a:lnTo>
                  <a:lnTo>
                    <a:pt x="625024" y="1005406"/>
                  </a:lnTo>
                  <a:lnTo>
                    <a:pt x="653876" y="971815"/>
                  </a:lnTo>
                  <a:lnTo>
                    <a:pt x="683334" y="938649"/>
                  </a:lnTo>
                  <a:lnTo>
                    <a:pt x="713395" y="905917"/>
                  </a:lnTo>
                  <a:lnTo>
                    <a:pt x="744056" y="873626"/>
                  </a:lnTo>
                  <a:lnTo>
                    <a:pt x="775313" y="841783"/>
                  </a:lnTo>
                  <a:lnTo>
                    <a:pt x="807165" y="810397"/>
                  </a:lnTo>
                  <a:lnTo>
                    <a:pt x="839607" y="779474"/>
                  </a:lnTo>
                  <a:lnTo>
                    <a:pt x="872638" y="749023"/>
                  </a:lnTo>
                  <a:lnTo>
                    <a:pt x="906253" y="719050"/>
                  </a:lnTo>
                  <a:lnTo>
                    <a:pt x="940450" y="689564"/>
                  </a:lnTo>
                  <a:lnTo>
                    <a:pt x="975226" y="660571"/>
                  </a:lnTo>
                  <a:lnTo>
                    <a:pt x="1010579" y="632080"/>
                  </a:lnTo>
                  <a:lnTo>
                    <a:pt x="1046504" y="604097"/>
                  </a:lnTo>
                  <a:lnTo>
                    <a:pt x="1082999" y="576631"/>
                  </a:lnTo>
                  <a:lnTo>
                    <a:pt x="1120061" y="549689"/>
                  </a:lnTo>
                  <a:lnTo>
                    <a:pt x="1157687" y="523278"/>
                  </a:lnTo>
                  <a:lnTo>
                    <a:pt x="1195874" y="497407"/>
                  </a:lnTo>
                  <a:lnTo>
                    <a:pt x="1234619" y="472081"/>
                  </a:lnTo>
                  <a:lnTo>
                    <a:pt x="1273919" y="447310"/>
                  </a:lnTo>
                  <a:lnTo>
                    <a:pt x="1313770" y="423101"/>
                  </a:lnTo>
                  <a:lnTo>
                    <a:pt x="1354171" y="399461"/>
                  </a:lnTo>
                  <a:lnTo>
                    <a:pt x="1395118" y="376397"/>
                  </a:lnTo>
                  <a:lnTo>
                    <a:pt x="1436608" y="353917"/>
                  </a:lnTo>
                  <a:lnTo>
                    <a:pt x="1478638" y="332030"/>
                  </a:lnTo>
                  <a:lnTo>
                    <a:pt x="1521205" y="310741"/>
                  </a:lnTo>
                  <a:lnTo>
                    <a:pt x="1564306" y="290060"/>
                  </a:lnTo>
                  <a:lnTo>
                    <a:pt x="1607938" y="269992"/>
                  </a:lnTo>
                  <a:lnTo>
                    <a:pt x="1652098" y="250547"/>
                  </a:lnTo>
                  <a:lnTo>
                    <a:pt x="1696784" y="231731"/>
                  </a:lnTo>
                  <a:lnTo>
                    <a:pt x="1741991" y="213552"/>
                  </a:lnTo>
                  <a:lnTo>
                    <a:pt x="1787717" y="196017"/>
                  </a:lnTo>
                  <a:lnTo>
                    <a:pt x="1832455" y="179671"/>
                  </a:lnTo>
                  <a:lnTo>
                    <a:pt x="1877347" y="164059"/>
                  </a:lnTo>
                  <a:lnTo>
                    <a:pt x="1922386" y="149178"/>
                  </a:lnTo>
                  <a:lnTo>
                    <a:pt x="1967564" y="135024"/>
                  </a:lnTo>
                  <a:lnTo>
                    <a:pt x="2012873" y="121594"/>
                  </a:lnTo>
                  <a:lnTo>
                    <a:pt x="2058306" y="108886"/>
                  </a:lnTo>
                  <a:lnTo>
                    <a:pt x="2103855" y="96896"/>
                  </a:lnTo>
                  <a:lnTo>
                    <a:pt x="2149513" y="85621"/>
                  </a:lnTo>
                  <a:lnTo>
                    <a:pt x="2195273" y="75059"/>
                  </a:lnTo>
                  <a:lnTo>
                    <a:pt x="2241126" y="65205"/>
                  </a:lnTo>
                  <a:lnTo>
                    <a:pt x="2287066" y="56058"/>
                  </a:lnTo>
                  <a:lnTo>
                    <a:pt x="2333084" y="47613"/>
                  </a:lnTo>
                  <a:lnTo>
                    <a:pt x="2379174" y="39869"/>
                  </a:lnTo>
                  <a:lnTo>
                    <a:pt x="2425327" y="32821"/>
                  </a:lnTo>
                  <a:lnTo>
                    <a:pt x="2471537" y="26467"/>
                  </a:lnTo>
                  <a:lnTo>
                    <a:pt x="2517795" y="20804"/>
                  </a:lnTo>
                  <a:lnTo>
                    <a:pt x="2564095" y="15829"/>
                  </a:lnTo>
                  <a:lnTo>
                    <a:pt x="2610428" y="11538"/>
                  </a:lnTo>
                  <a:lnTo>
                    <a:pt x="2656788" y="7929"/>
                  </a:lnTo>
                  <a:lnTo>
                    <a:pt x="2703166" y="4998"/>
                  </a:lnTo>
                  <a:lnTo>
                    <a:pt x="2749555" y="2743"/>
                  </a:lnTo>
                  <a:lnTo>
                    <a:pt x="2795948" y="1160"/>
                  </a:lnTo>
                  <a:lnTo>
                    <a:pt x="2842337" y="247"/>
                  </a:lnTo>
                  <a:lnTo>
                    <a:pt x="2888714" y="0"/>
                  </a:lnTo>
                  <a:lnTo>
                    <a:pt x="2935073" y="415"/>
                  </a:lnTo>
                  <a:lnTo>
                    <a:pt x="2981405" y="1492"/>
                  </a:lnTo>
                  <a:lnTo>
                    <a:pt x="3027703" y="3225"/>
                  </a:lnTo>
                  <a:lnTo>
                    <a:pt x="3073959" y="5612"/>
                  </a:lnTo>
                  <a:lnTo>
                    <a:pt x="3120166" y="8650"/>
                  </a:lnTo>
                  <a:lnTo>
                    <a:pt x="3166317" y="12336"/>
                  </a:lnTo>
                  <a:lnTo>
                    <a:pt x="3212404" y="16667"/>
                  </a:lnTo>
                  <a:lnTo>
                    <a:pt x="3258419" y="21640"/>
                  </a:lnTo>
                  <a:lnTo>
                    <a:pt x="3304355" y="27251"/>
                  </a:lnTo>
                  <a:lnTo>
                    <a:pt x="3350205" y="33499"/>
                  </a:lnTo>
                  <a:lnTo>
                    <a:pt x="3395960" y="40378"/>
                  </a:lnTo>
                  <a:lnTo>
                    <a:pt x="3441614" y="47888"/>
                  </a:lnTo>
                  <a:lnTo>
                    <a:pt x="3487158" y="56023"/>
                  </a:lnTo>
                  <a:lnTo>
                    <a:pt x="3532586" y="64783"/>
                  </a:lnTo>
                  <a:lnTo>
                    <a:pt x="3577890" y="74162"/>
                  </a:lnTo>
                  <a:lnTo>
                    <a:pt x="3623061" y="84159"/>
                  </a:lnTo>
                  <a:lnTo>
                    <a:pt x="3668094" y="94770"/>
                  </a:lnTo>
                  <a:lnTo>
                    <a:pt x="3712980" y="105992"/>
                  </a:lnTo>
                  <a:lnTo>
                    <a:pt x="3757711" y="117823"/>
                  </a:lnTo>
                  <a:lnTo>
                    <a:pt x="3802281" y="130258"/>
                  </a:lnTo>
                  <a:lnTo>
                    <a:pt x="3846681" y="143296"/>
                  </a:lnTo>
                  <a:lnTo>
                    <a:pt x="3890904" y="156932"/>
                  </a:lnTo>
                  <a:lnTo>
                    <a:pt x="3934943" y="171165"/>
                  </a:lnTo>
                  <a:lnTo>
                    <a:pt x="3978790" y="185990"/>
                  </a:lnTo>
                  <a:lnTo>
                    <a:pt x="4022438" y="201405"/>
                  </a:lnTo>
                  <a:lnTo>
                    <a:pt x="4065879" y="217406"/>
                  </a:lnTo>
                  <a:lnTo>
                    <a:pt x="4109105" y="233991"/>
                  </a:lnTo>
                  <a:lnTo>
                    <a:pt x="4152109" y="251157"/>
                  </a:lnTo>
                  <a:lnTo>
                    <a:pt x="4194884" y="268901"/>
                  </a:lnTo>
                  <a:lnTo>
                    <a:pt x="4237422" y="287218"/>
                  </a:lnTo>
                  <a:lnTo>
                    <a:pt x="4279715" y="306108"/>
                  </a:lnTo>
                  <a:lnTo>
                    <a:pt x="4321756" y="325565"/>
                  </a:lnTo>
                  <a:lnTo>
                    <a:pt x="4363538" y="345588"/>
                  </a:lnTo>
                  <a:lnTo>
                    <a:pt x="4405052" y="366173"/>
                  </a:lnTo>
                  <a:lnTo>
                    <a:pt x="4446292" y="387317"/>
                  </a:lnTo>
                  <a:lnTo>
                    <a:pt x="4487250" y="409018"/>
                  </a:lnTo>
                  <a:lnTo>
                    <a:pt x="4527918" y="431271"/>
                  </a:lnTo>
                  <a:lnTo>
                    <a:pt x="4568289" y="454075"/>
                  </a:lnTo>
                  <a:lnTo>
                    <a:pt x="4608355" y="477425"/>
                  </a:lnTo>
                  <a:lnTo>
                    <a:pt x="4648110" y="501319"/>
                  </a:lnTo>
                  <a:lnTo>
                    <a:pt x="4687544" y="525754"/>
                  </a:lnTo>
                  <a:lnTo>
                    <a:pt x="4726651" y="550727"/>
                  </a:lnTo>
                  <a:lnTo>
                    <a:pt x="4765423" y="576234"/>
                  </a:lnTo>
                  <a:lnTo>
                    <a:pt x="4803853" y="602273"/>
                  </a:lnTo>
                  <a:lnTo>
                    <a:pt x="4841933" y="628841"/>
                  </a:lnTo>
                  <a:lnTo>
                    <a:pt x="4879656" y="655934"/>
                  </a:lnTo>
                  <a:lnTo>
                    <a:pt x="4917014" y="683549"/>
                  </a:lnTo>
                  <a:lnTo>
                    <a:pt x="4954000" y="711684"/>
                  </a:lnTo>
                  <a:lnTo>
                    <a:pt x="4990606" y="740335"/>
                  </a:lnTo>
                  <a:lnTo>
                    <a:pt x="5026824" y="769500"/>
                  </a:lnTo>
                  <a:lnTo>
                    <a:pt x="5062648" y="799174"/>
                  </a:lnTo>
                  <a:lnTo>
                    <a:pt x="5098069" y="829356"/>
                  </a:lnTo>
                  <a:lnTo>
                    <a:pt x="5133080" y="860042"/>
                  </a:lnTo>
                  <a:lnTo>
                    <a:pt x="5167673" y="891229"/>
                  </a:lnTo>
                  <a:lnTo>
                    <a:pt x="5201842" y="922914"/>
                  </a:lnTo>
                  <a:lnTo>
                    <a:pt x="5235578" y="955094"/>
                  </a:lnTo>
                  <a:lnTo>
                    <a:pt x="5268874" y="987765"/>
                  </a:lnTo>
                  <a:lnTo>
                    <a:pt x="5301723" y="1020926"/>
                  </a:lnTo>
                  <a:lnTo>
                    <a:pt x="5334116" y="1054572"/>
                  </a:lnTo>
                  <a:lnTo>
                    <a:pt x="5366047" y="1088700"/>
                  </a:lnTo>
                  <a:lnTo>
                    <a:pt x="5397507" y="1123309"/>
                  </a:lnTo>
                  <a:lnTo>
                    <a:pt x="5428491" y="1158394"/>
                  </a:lnTo>
                  <a:lnTo>
                    <a:pt x="5458988" y="1193952"/>
                  </a:lnTo>
                  <a:lnTo>
                    <a:pt x="5488994" y="1229981"/>
                  </a:lnTo>
                  <a:lnTo>
                    <a:pt x="5518499" y="1266477"/>
                  </a:lnTo>
                  <a:lnTo>
                    <a:pt x="5547496" y="1303437"/>
                  </a:lnTo>
                  <a:lnTo>
                    <a:pt x="5575978" y="1340859"/>
                  </a:lnTo>
                  <a:lnTo>
                    <a:pt x="5603938" y="1378739"/>
                  </a:lnTo>
                  <a:lnTo>
                    <a:pt x="5631367" y="1417074"/>
                  </a:lnTo>
                  <a:lnTo>
                    <a:pt x="5658258" y="1455861"/>
                  </a:lnTo>
                  <a:lnTo>
                    <a:pt x="5684604" y="1495097"/>
                  </a:lnTo>
                  <a:lnTo>
                    <a:pt x="5710397" y="1534779"/>
                  </a:lnTo>
                  <a:lnTo>
                    <a:pt x="5735630" y="1574904"/>
                  </a:lnTo>
                  <a:lnTo>
                    <a:pt x="5760295" y="1615469"/>
                  </a:lnTo>
                  <a:lnTo>
                    <a:pt x="5784384" y="1656470"/>
                  </a:lnTo>
                  <a:lnTo>
                    <a:pt x="5807891" y="1697905"/>
                  </a:lnTo>
                  <a:lnTo>
                    <a:pt x="5830807" y="1739771"/>
                  </a:lnTo>
                  <a:lnTo>
                    <a:pt x="5853126" y="1782064"/>
                  </a:lnTo>
                  <a:lnTo>
                    <a:pt x="5874839" y="1824782"/>
                  </a:lnTo>
                  <a:lnTo>
                    <a:pt x="5895938" y="1867921"/>
                  </a:lnTo>
                  <a:lnTo>
                    <a:pt x="5917979" y="1914897"/>
                  </a:lnTo>
                  <a:lnTo>
                    <a:pt x="5939151" y="1962091"/>
                  </a:lnTo>
                  <a:lnTo>
                    <a:pt x="5959451" y="2009494"/>
                  </a:lnTo>
                  <a:lnTo>
                    <a:pt x="5978881" y="2057095"/>
                  </a:lnTo>
                  <a:lnTo>
                    <a:pt x="5997440" y="2104883"/>
                  </a:lnTo>
                  <a:lnTo>
                    <a:pt x="6015126" y="2152846"/>
                  </a:lnTo>
                  <a:lnTo>
                    <a:pt x="6031939" y="2200976"/>
                  </a:lnTo>
                  <a:lnTo>
                    <a:pt x="6047880" y="2249259"/>
                  </a:lnTo>
                  <a:lnTo>
                    <a:pt x="6062946" y="2297687"/>
                  </a:lnTo>
                  <a:lnTo>
                    <a:pt x="6077137" y="2346247"/>
                  </a:lnTo>
                  <a:lnTo>
                    <a:pt x="6090454" y="2394930"/>
                  </a:lnTo>
                  <a:lnTo>
                    <a:pt x="6102894" y="2443725"/>
                  </a:lnTo>
                  <a:lnTo>
                    <a:pt x="6114458" y="2492620"/>
                  </a:lnTo>
                  <a:lnTo>
                    <a:pt x="6125146" y="2541605"/>
                  </a:lnTo>
                  <a:lnTo>
                    <a:pt x="6134955" y="2590670"/>
                  </a:lnTo>
                  <a:lnTo>
                    <a:pt x="6143887" y="2639803"/>
                  </a:lnTo>
                  <a:lnTo>
                    <a:pt x="6151939" y="2688993"/>
                  </a:lnTo>
                  <a:lnTo>
                    <a:pt x="6159112" y="2738231"/>
                  </a:lnTo>
                  <a:lnTo>
                    <a:pt x="6165406" y="2787504"/>
                  </a:lnTo>
                  <a:lnTo>
                    <a:pt x="6170818" y="2836803"/>
                  </a:lnTo>
                  <a:lnTo>
                    <a:pt x="6175350" y="2886117"/>
                  </a:lnTo>
                  <a:lnTo>
                    <a:pt x="6178999" y="2935434"/>
                  </a:lnTo>
                  <a:lnTo>
                    <a:pt x="6181766" y="2984745"/>
                  </a:lnTo>
                  <a:lnTo>
                    <a:pt x="6183650" y="3034038"/>
                  </a:lnTo>
                  <a:lnTo>
                    <a:pt x="6184651" y="3083302"/>
                  </a:lnTo>
                  <a:lnTo>
                    <a:pt x="6184767" y="3132527"/>
                  </a:lnTo>
                  <a:lnTo>
                    <a:pt x="6183998" y="3181702"/>
                  </a:lnTo>
                  <a:lnTo>
                    <a:pt x="6182344" y="3230816"/>
                  </a:lnTo>
                  <a:lnTo>
                    <a:pt x="6179804" y="3279859"/>
                  </a:lnTo>
                  <a:lnTo>
                    <a:pt x="6176377" y="3328819"/>
                  </a:lnTo>
                  <a:lnTo>
                    <a:pt x="6172063" y="3377686"/>
                  </a:lnTo>
                  <a:lnTo>
                    <a:pt x="6166861" y="3426450"/>
                  </a:lnTo>
                  <a:lnTo>
                    <a:pt x="6160770" y="3475099"/>
                  </a:lnTo>
                  <a:lnTo>
                    <a:pt x="6153791" y="3523622"/>
                  </a:lnTo>
                  <a:lnTo>
                    <a:pt x="6145922" y="3572009"/>
                  </a:lnTo>
                  <a:lnTo>
                    <a:pt x="6137162" y="3620249"/>
                  </a:lnTo>
                  <a:lnTo>
                    <a:pt x="6127512" y="3668332"/>
                  </a:lnTo>
                  <a:lnTo>
                    <a:pt x="6116970" y="3716246"/>
                  </a:lnTo>
                  <a:lnTo>
                    <a:pt x="6105536" y="3763981"/>
                  </a:lnTo>
                  <a:lnTo>
                    <a:pt x="6093209" y="3811526"/>
                  </a:lnTo>
                  <a:lnTo>
                    <a:pt x="6079989" y="3858869"/>
                  </a:lnTo>
                  <a:lnTo>
                    <a:pt x="6065875" y="3906002"/>
                  </a:lnTo>
                  <a:lnTo>
                    <a:pt x="6050866" y="3952912"/>
                  </a:lnTo>
                  <a:lnTo>
                    <a:pt x="6034963" y="3999589"/>
                  </a:lnTo>
                  <a:lnTo>
                    <a:pt x="6018163" y="4046022"/>
                  </a:lnTo>
                  <a:lnTo>
                    <a:pt x="289549" y="396610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7204" y="1853183"/>
              <a:ext cx="5850635" cy="386333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539357" y="1854625"/>
              <a:ext cx="5847080" cy="3860165"/>
            </a:xfrm>
            <a:custGeom>
              <a:avLst/>
              <a:gdLst/>
              <a:ahLst/>
              <a:cxnLst/>
              <a:rect l="l" t="t" r="r" b="b"/>
              <a:pathLst>
                <a:path w="5847080" h="3860165">
                  <a:moveTo>
                    <a:pt x="289988" y="3782531"/>
                  </a:moveTo>
                  <a:lnTo>
                    <a:pt x="268531" y="3738301"/>
                  </a:lnTo>
                  <a:lnTo>
                    <a:pt x="247925" y="3693955"/>
                  </a:lnTo>
                  <a:lnTo>
                    <a:pt x="228167" y="3649500"/>
                  </a:lnTo>
                  <a:lnTo>
                    <a:pt x="209253" y="3604946"/>
                  </a:lnTo>
                  <a:lnTo>
                    <a:pt x="191181" y="3560301"/>
                  </a:lnTo>
                  <a:lnTo>
                    <a:pt x="173946" y="3515574"/>
                  </a:lnTo>
                  <a:lnTo>
                    <a:pt x="157547" y="3470771"/>
                  </a:lnTo>
                  <a:lnTo>
                    <a:pt x="141979" y="3425903"/>
                  </a:lnTo>
                  <a:lnTo>
                    <a:pt x="127240" y="3380976"/>
                  </a:lnTo>
                  <a:lnTo>
                    <a:pt x="113326" y="3336001"/>
                  </a:lnTo>
                  <a:lnTo>
                    <a:pt x="100234" y="3290984"/>
                  </a:lnTo>
                  <a:lnTo>
                    <a:pt x="87962" y="3245934"/>
                  </a:lnTo>
                  <a:lnTo>
                    <a:pt x="76505" y="3200860"/>
                  </a:lnTo>
                  <a:lnTo>
                    <a:pt x="65861" y="3155770"/>
                  </a:lnTo>
                  <a:lnTo>
                    <a:pt x="56027" y="3110672"/>
                  </a:lnTo>
                  <a:lnTo>
                    <a:pt x="46999" y="3065574"/>
                  </a:lnTo>
                  <a:lnTo>
                    <a:pt x="38774" y="3020486"/>
                  </a:lnTo>
                  <a:lnTo>
                    <a:pt x="31349" y="2975414"/>
                  </a:lnTo>
                  <a:lnTo>
                    <a:pt x="24721" y="2930369"/>
                  </a:lnTo>
                  <a:lnTo>
                    <a:pt x="18887" y="2885357"/>
                  </a:lnTo>
                  <a:lnTo>
                    <a:pt x="13842" y="2840388"/>
                  </a:lnTo>
                  <a:lnTo>
                    <a:pt x="9586" y="2795469"/>
                  </a:lnTo>
                  <a:lnTo>
                    <a:pt x="6113" y="2750609"/>
                  </a:lnTo>
                  <a:lnTo>
                    <a:pt x="3421" y="2705816"/>
                  </a:lnTo>
                  <a:lnTo>
                    <a:pt x="1507" y="2661099"/>
                  </a:lnTo>
                  <a:lnTo>
                    <a:pt x="368" y="2616466"/>
                  </a:lnTo>
                  <a:lnTo>
                    <a:pt x="0" y="2571926"/>
                  </a:lnTo>
                  <a:lnTo>
                    <a:pt x="400" y="2527486"/>
                  </a:lnTo>
                  <a:lnTo>
                    <a:pt x="1565" y="2483155"/>
                  </a:lnTo>
                  <a:lnTo>
                    <a:pt x="3492" y="2438941"/>
                  </a:lnTo>
                  <a:lnTo>
                    <a:pt x="6177" y="2394853"/>
                  </a:lnTo>
                  <a:lnTo>
                    <a:pt x="9618" y="2350899"/>
                  </a:lnTo>
                  <a:lnTo>
                    <a:pt x="13812" y="2307088"/>
                  </a:lnTo>
                  <a:lnTo>
                    <a:pt x="18754" y="2263427"/>
                  </a:lnTo>
                  <a:lnTo>
                    <a:pt x="24443" y="2219925"/>
                  </a:lnTo>
                  <a:lnTo>
                    <a:pt x="30874" y="2176591"/>
                  </a:lnTo>
                  <a:lnTo>
                    <a:pt x="38045" y="2133432"/>
                  </a:lnTo>
                  <a:lnTo>
                    <a:pt x="45952" y="2090458"/>
                  </a:lnTo>
                  <a:lnTo>
                    <a:pt x="54592" y="2047676"/>
                  </a:lnTo>
                  <a:lnTo>
                    <a:pt x="63963" y="2005094"/>
                  </a:lnTo>
                  <a:lnTo>
                    <a:pt x="74060" y="1962722"/>
                  </a:lnTo>
                  <a:lnTo>
                    <a:pt x="84882" y="1920567"/>
                  </a:lnTo>
                  <a:lnTo>
                    <a:pt x="96423" y="1878638"/>
                  </a:lnTo>
                  <a:lnTo>
                    <a:pt x="108682" y="1836943"/>
                  </a:lnTo>
                  <a:lnTo>
                    <a:pt x="121655" y="1795490"/>
                  </a:lnTo>
                  <a:lnTo>
                    <a:pt x="135339" y="1754289"/>
                  </a:lnTo>
                  <a:lnTo>
                    <a:pt x="149731" y="1713346"/>
                  </a:lnTo>
                  <a:lnTo>
                    <a:pt x="164828" y="1672671"/>
                  </a:lnTo>
                  <a:lnTo>
                    <a:pt x="180626" y="1632272"/>
                  </a:lnTo>
                  <a:lnTo>
                    <a:pt x="197122" y="1592156"/>
                  </a:lnTo>
                  <a:lnTo>
                    <a:pt x="214314" y="1552334"/>
                  </a:lnTo>
                  <a:lnTo>
                    <a:pt x="232197" y="1512812"/>
                  </a:lnTo>
                  <a:lnTo>
                    <a:pt x="250769" y="1473599"/>
                  </a:lnTo>
                  <a:lnTo>
                    <a:pt x="270027" y="1434704"/>
                  </a:lnTo>
                  <a:lnTo>
                    <a:pt x="289967" y="1396135"/>
                  </a:lnTo>
                  <a:lnTo>
                    <a:pt x="310586" y="1357900"/>
                  </a:lnTo>
                  <a:lnTo>
                    <a:pt x="331882" y="1320008"/>
                  </a:lnTo>
                  <a:lnTo>
                    <a:pt x="353850" y="1282466"/>
                  </a:lnTo>
                  <a:lnTo>
                    <a:pt x="376488" y="1245284"/>
                  </a:lnTo>
                  <a:lnTo>
                    <a:pt x="399792" y="1208469"/>
                  </a:lnTo>
                  <a:lnTo>
                    <a:pt x="423760" y="1172030"/>
                  </a:lnTo>
                  <a:lnTo>
                    <a:pt x="448387" y="1135975"/>
                  </a:lnTo>
                  <a:lnTo>
                    <a:pt x="473672" y="1100313"/>
                  </a:lnTo>
                  <a:lnTo>
                    <a:pt x="499611" y="1065052"/>
                  </a:lnTo>
                  <a:lnTo>
                    <a:pt x="526200" y="1030200"/>
                  </a:lnTo>
                  <a:lnTo>
                    <a:pt x="553436" y="995766"/>
                  </a:lnTo>
                  <a:lnTo>
                    <a:pt x="581317" y="961758"/>
                  </a:lnTo>
                  <a:lnTo>
                    <a:pt x="609839" y="928184"/>
                  </a:lnTo>
                  <a:lnTo>
                    <a:pt x="638999" y="895052"/>
                  </a:lnTo>
                  <a:lnTo>
                    <a:pt x="668793" y="862372"/>
                  </a:lnTo>
                  <a:lnTo>
                    <a:pt x="699219" y="830151"/>
                  </a:lnTo>
                  <a:lnTo>
                    <a:pt x="730274" y="798398"/>
                  </a:lnTo>
                  <a:lnTo>
                    <a:pt x="761953" y="767120"/>
                  </a:lnTo>
                  <a:lnTo>
                    <a:pt x="794255" y="736327"/>
                  </a:lnTo>
                  <a:lnTo>
                    <a:pt x="827175" y="706027"/>
                  </a:lnTo>
                  <a:lnTo>
                    <a:pt x="860711" y="676227"/>
                  </a:lnTo>
                  <a:lnTo>
                    <a:pt x="894860" y="646937"/>
                  </a:lnTo>
                  <a:lnTo>
                    <a:pt x="929617" y="618165"/>
                  </a:lnTo>
                  <a:lnTo>
                    <a:pt x="964981" y="589919"/>
                  </a:lnTo>
                  <a:lnTo>
                    <a:pt x="1000948" y="562207"/>
                  </a:lnTo>
                  <a:lnTo>
                    <a:pt x="1037515" y="535038"/>
                  </a:lnTo>
                  <a:lnTo>
                    <a:pt x="1074678" y="508420"/>
                  </a:lnTo>
                  <a:lnTo>
                    <a:pt x="1112434" y="482361"/>
                  </a:lnTo>
                  <a:lnTo>
                    <a:pt x="1150781" y="456870"/>
                  </a:lnTo>
                  <a:lnTo>
                    <a:pt x="1189715" y="431955"/>
                  </a:lnTo>
                  <a:lnTo>
                    <a:pt x="1229232" y="407625"/>
                  </a:lnTo>
                  <a:lnTo>
                    <a:pt x="1269331" y="383887"/>
                  </a:lnTo>
                  <a:lnTo>
                    <a:pt x="1310007" y="360751"/>
                  </a:lnTo>
                  <a:lnTo>
                    <a:pt x="1351257" y="338224"/>
                  </a:lnTo>
                  <a:lnTo>
                    <a:pt x="1393078" y="316314"/>
                  </a:lnTo>
                  <a:lnTo>
                    <a:pt x="1435467" y="295031"/>
                  </a:lnTo>
                  <a:lnTo>
                    <a:pt x="1478422" y="274383"/>
                  </a:lnTo>
                  <a:lnTo>
                    <a:pt x="1521937" y="254377"/>
                  </a:lnTo>
                  <a:lnTo>
                    <a:pt x="1566011" y="235022"/>
                  </a:lnTo>
                  <a:lnTo>
                    <a:pt x="1610641" y="216327"/>
                  </a:lnTo>
                  <a:lnTo>
                    <a:pt x="1655822" y="198299"/>
                  </a:lnTo>
                  <a:lnTo>
                    <a:pt x="1699989" y="181528"/>
                  </a:lnTo>
                  <a:lnTo>
                    <a:pt x="1744326" y="165520"/>
                  </a:lnTo>
                  <a:lnTo>
                    <a:pt x="1788826" y="150272"/>
                  </a:lnTo>
                  <a:lnTo>
                    <a:pt x="1833480" y="135782"/>
                  </a:lnTo>
                  <a:lnTo>
                    <a:pt x="1878279" y="122047"/>
                  </a:lnTo>
                  <a:lnTo>
                    <a:pt x="1923217" y="109061"/>
                  </a:lnTo>
                  <a:lnTo>
                    <a:pt x="1968283" y="96824"/>
                  </a:lnTo>
                  <a:lnTo>
                    <a:pt x="2013470" y="85330"/>
                  </a:lnTo>
                  <a:lnTo>
                    <a:pt x="2058770" y="74578"/>
                  </a:lnTo>
                  <a:lnTo>
                    <a:pt x="2104175" y="64563"/>
                  </a:lnTo>
                  <a:lnTo>
                    <a:pt x="2149675" y="55283"/>
                  </a:lnTo>
                  <a:lnTo>
                    <a:pt x="2195264" y="46734"/>
                  </a:lnTo>
                  <a:lnTo>
                    <a:pt x="2240932" y="38913"/>
                  </a:lnTo>
                  <a:lnTo>
                    <a:pt x="2286671" y="31817"/>
                  </a:lnTo>
                  <a:lnTo>
                    <a:pt x="2332473" y="25442"/>
                  </a:lnTo>
                  <a:lnTo>
                    <a:pt x="2378330" y="19786"/>
                  </a:lnTo>
                  <a:lnTo>
                    <a:pt x="2424234" y="14844"/>
                  </a:lnTo>
                  <a:lnTo>
                    <a:pt x="2470175" y="10615"/>
                  </a:lnTo>
                  <a:lnTo>
                    <a:pt x="2516147" y="7093"/>
                  </a:lnTo>
                  <a:lnTo>
                    <a:pt x="2562140" y="4277"/>
                  </a:lnTo>
                  <a:lnTo>
                    <a:pt x="2608147" y="2163"/>
                  </a:lnTo>
                  <a:lnTo>
                    <a:pt x="2654158" y="747"/>
                  </a:lnTo>
                  <a:lnTo>
                    <a:pt x="2700166" y="27"/>
                  </a:lnTo>
                  <a:lnTo>
                    <a:pt x="2746163" y="0"/>
                  </a:lnTo>
                  <a:lnTo>
                    <a:pt x="2792140" y="661"/>
                  </a:lnTo>
                  <a:lnTo>
                    <a:pt x="2838089" y="2007"/>
                  </a:lnTo>
                  <a:lnTo>
                    <a:pt x="2884002" y="4036"/>
                  </a:lnTo>
                  <a:lnTo>
                    <a:pt x="2929870" y="6745"/>
                  </a:lnTo>
                  <a:lnTo>
                    <a:pt x="2975685" y="10129"/>
                  </a:lnTo>
                  <a:lnTo>
                    <a:pt x="3021439" y="14186"/>
                  </a:lnTo>
                  <a:lnTo>
                    <a:pt x="3067124" y="18912"/>
                  </a:lnTo>
                  <a:lnTo>
                    <a:pt x="3112731" y="24304"/>
                  </a:lnTo>
                  <a:lnTo>
                    <a:pt x="3158252" y="30360"/>
                  </a:lnTo>
                  <a:lnTo>
                    <a:pt x="3203678" y="37075"/>
                  </a:lnTo>
                  <a:lnTo>
                    <a:pt x="3249002" y="44446"/>
                  </a:lnTo>
                  <a:lnTo>
                    <a:pt x="3294215" y="52470"/>
                  </a:lnTo>
                  <a:lnTo>
                    <a:pt x="3339309" y="61144"/>
                  </a:lnTo>
                  <a:lnTo>
                    <a:pt x="3384276" y="70465"/>
                  </a:lnTo>
                  <a:lnTo>
                    <a:pt x="3429107" y="80429"/>
                  </a:lnTo>
                  <a:lnTo>
                    <a:pt x="3473794" y="91034"/>
                  </a:lnTo>
                  <a:lnTo>
                    <a:pt x="3518329" y="102275"/>
                  </a:lnTo>
                  <a:lnTo>
                    <a:pt x="3562703" y="114150"/>
                  </a:lnTo>
                  <a:lnTo>
                    <a:pt x="3606908" y="126655"/>
                  </a:lnTo>
                  <a:lnTo>
                    <a:pt x="3650936" y="139787"/>
                  </a:lnTo>
                  <a:lnTo>
                    <a:pt x="3694779" y="153543"/>
                  </a:lnTo>
                  <a:lnTo>
                    <a:pt x="3738429" y="167919"/>
                  </a:lnTo>
                  <a:lnTo>
                    <a:pt x="3781876" y="182913"/>
                  </a:lnTo>
                  <a:lnTo>
                    <a:pt x="3825113" y="198521"/>
                  </a:lnTo>
                  <a:lnTo>
                    <a:pt x="3868132" y="214740"/>
                  </a:lnTo>
                  <a:lnTo>
                    <a:pt x="3910924" y="231566"/>
                  </a:lnTo>
                  <a:lnTo>
                    <a:pt x="3953481" y="248996"/>
                  </a:lnTo>
                  <a:lnTo>
                    <a:pt x="3995795" y="267028"/>
                  </a:lnTo>
                  <a:lnTo>
                    <a:pt x="4037857" y="285657"/>
                  </a:lnTo>
                  <a:lnTo>
                    <a:pt x="4079659" y="304881"/>
                  </a:lnTo>
                  <a:lnTo>
                    <a:pt x="4121193" y="324696"/>
                  </a:lnTo>
                  <a:lnTo>
                    <a:pt x="4162451" y="345099"/>
                  </a:lnTo>
                  <a:lnTo>
                    <a:pt x="4203424" y="366087"/>
                  </a:lnTo>
                  <a:lnTo>
                    <a:pt x="4244104" y="387656"/>
                  </a:lnTo>
                  <a:lnTo>
                    <a:pt x="4284483" y="409804"/>
                  </a:lnTo>
                  <a:lnTo>
                    <a:pt x="4324552" y="432527"/>
                  </a:lnTo>
                  <a:lnTo>
                    <a:pt x="4364303" y="455821"/>
                  </a:lnTo>
                  <a:lnTo>
                    <a:pt x="4403728" y="479684"/>
                  </a:lnTo>
                  <a:lnTo>
                    <a:pt x="4442819" y="504112"/>
                  </a:lnTo>
                  <a:lnTo>
                    <a:pt x="4481567" y="529102"/>
                  </a:lnTo>
                  <a:lnTo>
                    <a:pt x="4519965" y="554650"/>
                  </a:lnTo>
                  <a:lnTo>
                    <a:pt x="4558003" y="580755"/>
                  </a:lnTo>
                  <a:lnTo>
                    <a:pt x="4595673" y="607411"/>
                  </a:lnTo>
                  <a:lnTo>
                    <a:pt x="4632968" y="634616"/>
                  </a:lnTo>
                  <a:lnTo>
                    <a:pt x="4669879" y="662367"/>
                  </a:lnTo>
                  <a:lnTo>
                    <a:pt x="4706397" y="690661"/>
                  </a:lnTo>
                  <a:lnTo>
                    <a:pt x="4742515" y="719493"/>
                  </a:lnTo>
                  <a:lnTo>
                    <a:pt x="4778224" y="748862"/>
                  </a:lnTo>
                  <a:lnTo>
                    <a:pt x="4813516" y="778763"/>
                  </a:lnTo>
                  <a:lnTo>
                    <a:pt x="4848382" y="809194"/>
                  </a:lnTo>
                  <a:lnTo>
                    <a:pt x="4882815" y="840151"/>
                  </a:lnTo>
                  <a:lnTo>
                    <a:pt x="4916805" y="871630"/>
                  </a:lnTo>
                  <a:lnTo>
                    <a:pt x="4950346" y="903630"/>
                  </a:lnTo>
                  <a:lnTo>
                    <a:pt x="4983428" y="936145"/>
                  </a:lnTo>
                  <a:lnTo>
                    <a:pt x="5016042" y="969174"/>
                  </a:lnTo>
                  <a:lnTo>
                    <a:pt x="5048182" y="1002713"/>
                  </a:lnTo>
                  <a:lnTo>
                    <a:pt x="5079839" y="1036758"/>
                  </a:lnTo>
                  <a:lnTo>
                    <a:pt x="5111003" y="1071307"/>
                  </a:lnTo>
                  <a:lnTo>
                    <a:pt x="5141668" y="1106356"/>
                  </a:lnTo>
                  <a:lnTo>
                    <a:pt x="5171825" y="1141902"/>
                  </a:lnTo>
                  <a:lnTo>
                    <a:pt x="5201465" y="1177941"/>
                  </a:lnTo>
                  <a:lnTo>
                    <a:pt x="5230580" y="1214471"/>
                  </a:lnTo>
                  <a:lnTo>
                    <a:pt x="5259162" y="1251487"/>
                  </a:lnTo>
                  <a:lnTo>
                    <a:pt x="5287203" y="1288988"/>
                  </a:lnTo>
                  <a:lnTo>
                    <a:pt x="5314694" y="1326969"/>
                  </a:lnTo>
                  <a:lnTo>
                    <a:pt x="5341627" y="1365428"/>
                  </a:lnTo>
                  <a:lnTo>
                    <a:pt x="5367994" y="1404360"/>
                  </a:lnTo>
                  <a:lnTo>
                    <a:pt x="5393787" y="1443764"/>
                  </a:lnTo>
                  <a:lnTo>
                    <a:pt x="5418997" y="1483635"/>
                  </a:lnTo>
                  <a:lnTo>
                    <a:pt x="5443615" y="1523970"/>
                  </a:lnTo>
                  <a:lnTo>
                    <a:pt x="5467635" y="1564767"/>
                  </a:lnTo>
                  <a:lnTo>
                    <a:pt x="5491047" y="1606021"/>
                  </a:lnTo>
                  <a:lnTo>
                    <a:pt x="5513843" y="1647729"/>
                  </a:lnTo>
                  <a:lnTo>
                    <a:pt x="5536015" y="1689889"/>
                  </a:lnTo>
                  <a:lnTo>
                    <a:pt x="5557554" y="1732497"/>
                  </a:lnTo>
                  <a:lnTo>
                    <a:pt x="5580232" y="1779322"/>
                  </a:lnTo>
                  <a:lnTo>
                    <a:pt x="5601990" y="1826386"/>
                  </a:lnTo>
                  <a:lnTo>
                    <a:pt x="5622827" y="1873679"/>
                  </a:lnTo>
                  <a:lnTo>
                    <a:pt x="5642742" y="1921187"/>
                  </a:lnTo>
                  <a:lnTo>
                    <a:pt x="5661735" y="1968900"/>
                  </a:lnTo>
                  <a:lnTo>
                    <a:pt x="5679805" y="2016804"/>
                  </a:lnTo>
                  <a:lnTo>
                    <a:pt x="5696951" y="2064889"/>
                  </a:lnTo>
                  <a:lnTo>
                    <a:pt x="5713173" y="2113141"/>
                  </a:lnTo>
                  <a:lnTo>
                    <a:pt x="5728469" y="2161548"/>
                  </a:lnTo>
                  <a:lnTo>
                    <a:pt x="5742841" y="2210099"/>
                  </a:lnTo>
                  <a:lnTo>
                    <a:pt x="5756285" y="2258782"/>
                  </a:lnTo>
                  <a:lnTo>
                    <a:pt x="5768803" y="2307584"/>
                  </a:lnTo>
                  <a:lnTo>
                    <a:pt x="5780393" y="2356493"/>
                  </a:lnTo>
                  <a:lnTo>
                    <a:pt x="5791055" y="2405498"/>
                  </a:lnTo>
                  <a:lnTo>
                    <a:pt x="5800788" y="2454586"/>
                  </a:lnTo>
                  <a:lnTo>
                    <a:pt x="5809591" y="2503745"/>
                  </a:lnTo>
                  <a:lnTo>
                    <a:pt x="5817464" y="2552963"/>
                  </a:lnTo>
                  <a:lnTo>
                    <a:pt x="5824406" y="2602227"/>
                  </a:lnTo>
                  <a:lnTo>
                    <a:pt x="5830416" y="2651527"/>
                  </a:lnTo>
                  <a:lnTo>
                    <a:pt x="5835493" y="2700850"/>
                  </a:lnTo>
                  <a:lnTo>
                    <a:pt x="5839638" y="2750183"/>
                  </a:lnTo>
                  <a:lnTo>
                    <a:pt x="5842849" y="2799515"/>
                  </a:lnTo>
                  <a:lnTo>
                    <a:pt x="5845125" y="2848833"/>
                  </a:lnTo>
                  <a:lnTo>
                    <a:pt x="5846467" y="2898126"/>
                  </a:lnTo>
                  <a:lnTo>
                    <a:pt x="5846873" y="2947381"/>
                  </a:lnTo>
                  <a:lnTo>
                    <a:pt x="5846342" y="2996587"/>
                  </a:lnTo>
                  <a:lnTo>
                    <a:pt x="5844874" y="3045731"/>
                  </a:lnTo>
                  <a:lnTo>
                    <a:pt x="5842469" y="3094801"/>
                  </a:lnTo>
                  <a:lnTo>
                    <a:pt x="5839125" y="3143785"/>
                  </a:lnTo>
                  <a:lnTo>
                    <a:pt x="5834842" y="3192671"/>
                  </a:lnTo>
                  <a:lnTo>
                    <a:pt x="5829620" y="3241448"/>
                  </a:lnTo>
                  <a:lnTo>
                    <a:pt x="5823457" y="3290102"/>
                  </a:lnTo>
                  <a:lnTo>
                    <a:pt x="5816353" y="3338621"/>
                  </a:lnTo>
                  <a:lnTo>
                    <a:pt x="5808307" y="3386995"/>
                  </a:lnTo>
                  <a:lnTo>
                    <a:pt x="5799319" y="3435210"/>
                  </a:lnTo>
                  <a:lnTo>
                    <a:pt x="5789388" y="3483255"/>
                  </a:lnTo>
                  <a:lnTo>
                    <a:pt x="5778513" y="3531117"/>
                  </a:lnTo>
                  <a:lnTo>
                    <a:pt x="5766693" y="3578784"/>
                  </a:lnTo>
                  <a:lnTo>
                    <a:pt x="5753928" y="3626245"/>
                  </a:lnTo>
                  <a:lnTo>
                    <a:pt x="5740218" y="3673487"/>
                  </a:lnTo>
                  <a:lnTo>
                    <a:pt x="5725561" y="3720499"/>
                  </a:lnTo>
                  <a:lnTo>
                    <a:pt x="5709958" y="3767267"/>
                  </a:lnTo>
                  <a:lnTo>
                    <a:pt x="5693406" y="3813780"/>
                  </a:lnTo>
                  <a:lnTo>
                    <a:pt x="5675906" y="3860027"/>
                  </a:lnTo>
                  <a:lnTo>
                    <a:pt x="289988" y="3782531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0104" y="3544316"/>
              <a:ext cx="5061204" cy="2031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4808" y="5035296"/>
              <a:ext cx="2157983" cy="22881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394454" y="2736341"/>
              <a:ext cx="341630" cy="291465"/>
            </a:xfrm>
            <a:custGeom>
              <a:avLst/>
              <a:gdLst/>
              <a:ahLst/>
              <a:cxnLst/>
              <a:rect l="l" t="t" r="r" b="b"/>
              <a:pathLst>
                <a:path w="341629" h="291464">
                  <a:moveTo>
                    <a:pt x="170688" y="0"/>
                  </a:moveTo>
                  <a:lnTo>
                    <a:pt x="116735" y="7420"/>
                  </a:lnTo>
                  <a:lnTo>
                    <a:pt x="69880" y="28081"/>
                  </a:lnTo>
                  <a:lnTo>
                    <a:pt x="32931" y="59587"/>
                  </a:lnTo>
                  <a:lnTo>
                    <a:pt x="8701" y="99540"/>
                  </a:lnTo>
                  <a:lnTo>
                    <a:pt x="0" y="145541"/>
                  </a:lnTo>
                  <a:lnTo>
                    <a:pt x="8701" y="191543"/>
                  </a:lnTo>
                  <a:lnTo>
                    <a:pt x="32931" y="231496"/>
                  </a:lnTo>
                  <a:lnTo>
                    <a:pt x="69880" y="263002"/>
                  </a:lnTo>
                  <a:lnTo>
                    <a:pt x="116735" y="283663"/>
                  </a:lnTo>
                  <a:lnTo>
                    <a:pt x="170688" y="291083"/>
                  </a:lnTo>
                  <a:lnTo>
                    <a:pt x="224640" y="283663"/>
                  </a:lnTo>
                  <a:lnTo>
                    <a:pt x="271495" y="263002"/>
                  </a:lnTo>
                  <a:lnTo>
                    <a:pt x="308444" y="231496"/>
                  </a:lnTo>
                  <a:lnTo>
                    <a:pt x="332674" y="191543"/>
                  </a:lnTo>
                  <a:lnTo>
                    <a:pt x="341376" y="145541"/>
                  </a:lnTo>
                  <a:lnTo>
                    <a:pt x="332674" y="99540"/>
                  </a:lnTo>
                  <a:lnTo>
                    <a:pt x="308444" y="59587"/>
                  </a:lnTo>
                  <a:lnTo>
                    <a:pt x="271495" y="28081"/>
                  </a:lnTo>
                  <a:lnTo>
                    <a:pt x="224640" y="7420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394454" y="2736341"/>
              <a:ext cx="341630" cy="291465"/>
            </a:xfrm>
            <a:custGeom>
              <a:avLst/>
              <a:gdLst/>
              <a:ahLst/>
              <a:cxnLst/>
              <a:rect l="l" t="t" r="r" b="b"/>
              <a:pathLst>
                <a:path w="341629" h="291464">
                  <a:moveTo>
                    <a:pt x="0" y="145541"/>
                  </a:moveTo>
                  <a:lnTo>
                    <a:pt x="8701" y="99540"/>
                  </a:lnTo>
                  <a:lnTo>
                    <a:pt x="32931" y="59587"/>
                  </a:lnTo>
                  <a:lnTo>
                    <a:pt x="69880" y="28081"/>
                  </a:lnTo>
                  <a:lnTo>
                    <a:pt x="116735" y="7420"/>
                  </a:lnTo>
                  <a:lnTo>
                    <a:pt x="170688" y="0"/>
                  </a:lnTo>
                  <a:lnTo>
                    <a:pt x="224640" y="7420"/>
                  </a:lnTo>
                  <a:lnTo>
                    <a:pt x="271495" y="28081"/>
                  </a:lnTo>
                  <a:lnTo>
                    <a:pt x="308444" y="59587"/>
                  </a:lnTo>
                  <a:lnTo>
                    <a:pt x="332674" y="99540"/>
                  </a:lnTo>
                  <a:lnTo>
                    <a:pt x="341376" y="145541"/>
                  </a:lnTo>
                  <a:lnTo>
                    <a:pt x="332674" y="191543"/>
                  </a:lnTo>
                  <a:lnTo>
                    <a:pt x="308444" y="231496"/>
                  </a:lnTo>
                  <a:lnTo>
                    <a:pt x="271495" y="263002"/>
                  </a:lnTo>
                  <a:lnTo>
                    <a:pt x="224640" y="283663"/>
                  </a:lnTo>
                  <a:lnTo>
                    <a:pt x="170688" y="291083"/>
                  </a:lnTo>
                  <a:lnTo>
                    <a:pt x="116735" y="283663"/>
                  </a:lnTo>
                  <a:lnTo>
                    <a:pt x="69880" y="263002"/>
                  </a:lnTo>
                  <a:lnTo>
                    <a:pt x="32931" y="231496"/>
                  </a:lnTo>
                  <a:lnTo>
                    <a:pt x="8701" y="191543"/>
                  </a:lnTo>
                  <a:lnTo>
                    <a:pt x="0" y="1455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20840" y="2031491"/>
              <a:ext cx="365759" cy="406908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6770313" y="2113497"/>
            <a:ext cx="14922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000099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78168" y="2724911"/>
            <a:ext cx="390143" cy="492251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6747505" y="2824539"/>
            <a:ext cx="2724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 b="1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78808" y="1761744"/>
            <a:ext cx="364235" cy="406907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230956" y="1875467"/>
            <a:ext cx="13462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0099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4410265" y="1985581"/>
            <a:ext cx="3254375" cy="2842895"/>
            <a:chOff x="4410265" y="1985581"/>
            <a:chExt cx="3254375" cy="284289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4264" y="2438400"/>
              <a:ext cx="382981" cy="31242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59168" y="3022091"/>
              <a:ext cx="605027" cy="95859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109904" y="3058069"/>
              <a:ext cx="410209" cy="568960"/>
            </a:xfrm>
            <a:custGeom>
              <a:avLst/>
              <a:gdLst/>
              <a:ahLst/>
              <a:cxnLst/>
              <a:rect l="l" t="t" r="r" b="b"/>
              <a:pathLst>
                <a:path w="410209" h="568960">
                  <a:moveTo>
                    <a:pt x="0" y="0"/>
                  </a:moveTo>
                  <a:lnTo>
                    <a:pt x="55864" y="27932"/>
                  </a:lnTo>
                  <a:lnTo>
                    <a:pt x="105575" y="54178"/>
                  </a:lnTo>
                  <a:lnTo>
                    <a:pt x="142868" y="75723"/>
                  </a:lnTo>
                  <a:lnTo>
                    <a:pt x="178333" y="99402"/>
                  </a:lnTo>
                  <a:lnTo>
                    <a:pt x="223818" y="132619"/>
                  </a:lnTo>
                  <a:lnTo>
                    <a:pt x="269341" y="170675"/>
                  </a:lnTo>
                  <a:lnTo>
                    <a:pt x="308405" y="211593"/>
                  </a:lnTo>
                  <a:lnTo>
                    <a:pt x="342392" y="254635"/>
                  </a:lnTo>
                  <a:lnTo>
                    <a:pt x="371090" y="297668"/>
                  </a:lnTo>
                  <a:lnTo>
                    <a:pt x="392798" y="342874"/>
                  </a:lnTo>
                  <a:lnTo>
                    <a:pt x="405676" y="393079"/>
                  </a:lnTo>
                  <a:lnTo>
                    <a:pt x="409943" y="444169"/>
                  </a:lnTo>
                  <a:lnTo>
                    <a:pt x="408066" y="469218"/>
                  </a:lnTo>
                  <a:lnTo>
                    <a:pt x="397616" y="518216"/>
                  </a:lnTo>
                  <a:lnTo>
                    <a:pt x="386168" y="555156"/>
                  </a:lnTo>
                  <a:lnTo>
                    <a:pt x="383381" y="562069"/>
                  </a:lnTo>
                  <a:lnTo>
                    <a:pt x="380479" y="568579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30499" y="3511889"/>
              <a:ext cx="180975" cy="212725"/>
            </a:xfrm>
            <a:custGeom>
              <a:avLst/>
              <a:gdLst/>
              <a:ahLst/>
              <a:cxnLst/>
              <a:rect l="l" t="t" r="r" b="b"/>
              <a:pathLst>
                <a:path w="180975" h="212725">
                  <a:moveTo>
                    <a:pt x="18630" y="0"/>
                  </a:moveTo>
                  <a:lnTo>
                    <a:pt x="0" y="212166"/>
                  </a:lnTo>
                  <a:lnTo>
                    <a:pt x="180911" y="99771"/>
                  </a:lnTo>
                  <a:lnTo>
                    <a:pt x="59867" y="114795"/>
                  </a:lnTo>
                  <a:lnTo>
                    <a:pt x="186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426458" y="2001774"/>
              <a:ext cx="2123440" cy="236220"/>
            </a:xfrm>
            <a:custGeom>
              <a:avLst/>
              <a:gdLst/>
              <a:ahLst/>
              <a:cxnLst/>
              <a:rect l="l" t="t" r="r" b="b"/>
              <a:pathLst>
                <a:path w="2123440" h="236219">
                  <a:moveTo>
                    <a:pt x="0" y="0"/>
                  </a:moveTo>
                  <a:lnTo>
                    <a:pt x="2123389" y="235851"/>
                  </a:lnTo>
                </a:path>
              </a:pathLst>
            </a:custGeom>
            <a:ln w="32003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525098" y="2156326"/>
              <a:ext cx="168275" cy="159385"/>
            </a:xfrm>
            <a:custGeom>
              <a:avLst/>
              <a:gdLst/>
              <a:ahLst/>
              <a:cxnLst/>
              <a:rect l="l" t="t" r="r" b="b"/>
              <a:pathLst>
                <a:path w="168275" h="159385">
                  <a:moveTo>
                    <a:pt x="17678" y="0"/>
                  </a:moveTo>
                  <a:lnTo>
                    <a:pt x="0" y="159042"/>
                  </a:lnTo>
                  <a:lnTo>
                    <a:pt x="167881" y="97193"/>
                  </a:lnTo>
                  <a:lnTo>
                    <a:pt x="1767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4304" y="4434839"/>
              <a:ext cx="397762" cy="393192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7846623" y="4341757"/>
            <a:ext cx="69723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2085">
              <a:lnSpc>
                <a:spcPct val="100000"/>
              </a:lnSpc>
              <a:spcBef>
                <a:spcPts val="100"/>
              </a:spcBef>
            </a:pPr>
            <a:r>
              <a:rPr dirty="0" sz="1400" spc="-20" b="1" i="1">
                <a:solidFill>
                  <a:srgbClr val="3071C4"/>
                </a:solidFill>
                <a:latin typeface="Arial-BoldItalicMT"/>
                <a:cs typeface="Arial-BoldItalicMT"/>
              </a:rPr>
              <a:t>Cell </a:t>
            </a:r>
            <a:r>
              <a:rPr dirty="0" sz="1400" spc="-10" b="1" i="1">
                <a:solidFill>
                  <a:srgbClr val="3071C4"/>
                </a:solidFill>
                <a:latin typeface="Arial-BoldItalicMT"/>
                <a:cs typeface="Arial-BoldItalicMT"/>
              </a:rPr>
              <a:t>nucleus</a:t>
            </a:r>
            <a:endParaRPr sz="1400">
              <a:latin typeface="Arial-BoldItalicMT"/>
              <a:cs typeface="Arial-BoldItalic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060776" y="4470490"/>
            <a:ext cx="2724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AR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369244" y="3732212"/>
            <a:ext cx="3340735" cy="1339850"/>
            <a:chOff x="4369244" y="3732212"/>
            <a:chExt cx="3340735" cy="1339850"/>
          </a:xfrm>
        </p:grpSpPr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2048" y="4008120"/>
              <a:ext cx="467867" cy="868679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7455843" y="4040700"/>
              <a:ext cx="100965" cy="473075"/>
            </a:xfrm>
            <a:custGeom>
              <a:avLst/>
              <a:gdLst/>
              <a:ahLst/>
              <a:cxnLst/>
              <a:rect l="l" t="t" r="r" b="b"/>
              <a:pathLst>
                <a:path w="100965" h="473075">
                  <a:moveTo>
                    <a:pt x="0" y="0"/>
                  </a:moveTo>
                  <a:lnTo>
                    <a:pt x="25862" y="29482"/>
                  </a:lnTo>
                  <a:lnTo>
                    <a:pt x="49487" y="62828"/>
                  </a:lnTo>
                  <a:lnTo>
                    <a:pt x="67557" y="98542"/>
                  </a:lnTo>
                  <a:lnTo>
                    <a:pt x="84268" y="145053"/>
                  </a:lnTo>
                  <a:lnTo>
                    <a:pt x="95034" y="198310"/>
                  </a:lnTo>
                  <a:lnTo>
                    <a:pt x="100709" y="253956"/>
                  </a:lnTo>
                  <a:lnTo>
                    <a:pt x="100863" y="274154"/>
                  </a:lnTo>
                  <a:lnTo>
                    <a:pt x="99886" y="295930"/>
                  </a:lnTo>
                  <a:lnTo>
                    <a:pt x="95057" y="342386"/>
                  </a:lnTo>
                  <a:lnTo>
                    <a:pt x="86634" y="388672"/>
                  </a:lnTo>
                  <a:lnTo>
                    <a:pt x="74614" y="434792"/>
                  </a:lnTo>
                  <a:lnTo>
                    <a:pt x="65024" y="467309"/>
                  </a:lnTo>
                  <a:lnTo>
                    <a:pt x="63246" y="47265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459423" y="4407000"/>
              <a:ext cx="177165" cy="212725"/>
            </a:xfrm>
            <a:custGeom>
              <a:avLst/>
              <a:gdLst/>
              <a:ahLst/>
              <a:cxnLst/>
              <a:rect l="l" t="t" r="r" b="b"/>
              <a:pathLst>
                <a:path w="177165" h="212725">
                  <a:moveTo>
                    <a:pt x="0" y="0"/>
                  </a:moveTo>
                  <a:lnTo>
                    <a:pt x="16725" y="212331"/>
                  </a:lnTo>
                  <a:lnTo>
                    <a:pt x="176542" y="71551"/>
                  </a:lnTo>
                  <a:lnTo>
                    <a:pt x="59651" y="106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35952" y="3747516"/>
              <a:ext cx="380275" cy="3124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79920" y="4815840"/>
              <a:ext cx="380276" cy="256031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382262" y="3745229"/>
              <a:ext cx="341630" cy="289560"/>
            </a:xfrm>
            <a:custGeom>
              <a:avLst/>
              <a:gdLst/>
              <a:ahLst/>
              <a:cxnLst/>
              <a:rect l="l" t="t" r="r" b="b"/>
              <a:pathLst>
                <a:path w="341629" h="289560">
                  <a:moveTo>
                    <a:pt x="170688" y="0"/>
                  </a:moveTo>
                  <a:lnTo>
                    <a:pt x="116735" y="7381"/>
                  </a:lnTo>
                  <a:lnTo>
                    <a:pt x="69880" y="27934"/>
                  </a:lnTo>
                  <a:lnTo>
                    <a:pt x="32931" y="59275"/>
                  </a:lnTo>
                  <a:lnTo>
                    <a:pt x="8701" y="99018"/>
                  </a:lnTo>
                  <a:lnTo>
                    <a:pt x="0" y="144780"/>
                  </a:lnTo>
                  <a:lnTo>
                    <a:pt x="8701" y="190541"/>
                  </a:lnTo>
                  <a:lnTo>
                    <a:pt x="32931" y="230284"/>
                  </a:lnTo>
                  <a:lnTo>
                    <a:pt x="69880" y="261625"/>
                  </a:lnTo>
                  <a:lnTo>
                    <a:pt x="116735" y="282178"/>
                  </a:lnTo>
                  <a:lnTo>
                    <a:pt x="170688" y="289560"/>
                  </a:lnTo>
                  <a:lnTo>
                    <a:pt x="224640" y="282178"/>
                  </a:lnTo>
                  <a:lnTo>
                    <a:pt x="271495" y="261625"/>
                  </a:lnTo>
                  <a:lnTo>
                    <a:pt x="308444" y="230284"/>
                  </a:lnTo>
                  <a:lnTo>
                    <a:pt x="332674" y="190541"/>
                  </a:lnTo>
                  <a:lnTo>
                    <a:pt x="341376" y="144780"/>
                  </a:lnTo>
                  <a:lnTo>
                    <a:pt x="332674" y="99018"/>
                  </a:lnTo>
                  <a:lnTo>
                    <a:pt x="308444" y="59275"/>
                  </a:lnTo>
                  <a:lnTo>
                    <a:pt x="271495" y="27934"/>
                  </a:lnTo>
                  <a:lnTo>
                    <a:pt x="224640" y="7381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382262" y="3745229"/>
              <a:ext cx="341630" cy="289560"/>
            </a:xfrm>
            <a:custGeom>
              <a:avLst/>
              <a:gdLst/>
              <a:ahLst/>
              <a:cxnLst/>
              <a:rect l="l" t="t" r="r" b="b"/>
              <a:pathLst>
                <a:path w="341629" h="289560">
                  <a:moveTo>
                    <a:pt x="0" y="144780"/>
                  </a:moveTo>
                  <a:lnTo>
                    <a:pt x="8701" y="99018"/>
                  </a:lnTo>
                  <a:lnTo>
                    <a:pt x="32931" y="59275"/>
                  </a:lnTo>
                  <a:lnTo>
                    <a:pt x="69880" y="27934"/>
                  </a:lnTo>
                  <a:lnTo>
                    <a:pt x="116735" y="7381"/>
                  </a:lnTo>
                  <a:lnTo>
                    <a:pt x="170688" y="0"/>
                  </a:lnTo>
                  <a:lnTo>
                    <a:pt x="224640" y="7381"/>
                  </a:lnTo>
                  <a:lnTo>
                    <a:pt x="271495" y="27934"/>
                  </a:lnTo>
                  <a:lnTo>
                    <a:pt x="308444" y="59275"/>
                  </a:lnTo>
                  <a:lnTo>
                    <a:pt x="332674" y="99018"/>
                  </a:lnTo>
                  <a:lnTo>
                    <a:pt x="341376" y="144780"/>
                  </a:lnTo>
                  <a:lnTo>
                    <a:pt x="332674" y="190541"/>
                  </a:lnTo>
                  <a:lnTo>
                    <a:pt x="308444" y="230284"/>
                  </a:lnTo>
                  <a:lnTo>
                    <a:pt x="271495" y="261625"/>
                  </a:lnTo>
                  <a:lnTo>
                    <a:pt x="224640" y="282178"/>
                  </a:lnTo>
                  <a:lnTo>
                    <a:pt x="170688" y="289560"/>
                  </a:lnTo>
                  <a:lnTo>
                    <a:pt x="116735" y="282178"/>
                  </a:lnTo>
                  <a:lnTo>
                    <a:pt x="69880" y="261625"/>
                  </a:lnTo>
                  <a:lnTo>
                    <a:pt x="32931" y="230284"/>
                  </a:lnTo>
                  <a:lnTo>
                    <a:pt x="8701" y="190541"/>
                  </a:lnTo>
                  <a:lnTo>
                    <a:pt x="0" y="14478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732175" y="2785394"/>
            <a:ext cx="90614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75590">
              <a:lnSpc>
                <a:spcPct val="100000"/>
              </a:lnSpc>
              <a:spcBef>
                <a:spcPts val="105"/>
              </a:spcBef>
            </a:pPr>
            <a:r>
              <a:rPr dirty="0" sz="1400" spc="-20" b="1" i="1">
                <a:solidFill>
                  <a:srgbClr val="3071C4"/>
                </a:solidFill>
                <a:latin typeface="Arial-BoldItalicMT"/>
                <a:cs typeface="Arial-BoldItalicMT"/>
              </a:rPr>
              <a:t>Cell </a:t>
            </a:r>
            <a:r>
              <a:rPr dirty="0" sz="1400" spc="-10" b="1" i="1">
                <a:solidFill>
                  <a:srgbClr val="3071C4"/>
                </a:solidFill>
                <a:latin typeface="Arial-BoldItalicMT"/>
                <a:cs typeface="Arial-BoldItalicMT"/>
              </a:rPr>
              <a:t>cytoplasm</a:t>
            </a:r>
            <a:endParaRPr sz="1400">
              <a:latin typeface="Arial-BoldItalicMT"/>
              <a:cs typeface="Arial-BoldItalicM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500064" y="3713830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4369308" y="4625340"/>
            <a:ext cx="367665" cy="317500"/>
            <a:chOff x="4369308" y="4625340"/>
            <a:chExt cx="367665" cy="317500"/>
          </a:xfrm>
        </p:grpSpPr>
        <p:sp>
          <p:nvSpPr>
            <p:cNvPr id="42" name="object 42" descr=""/>
            <p:cNvSpPr/>
            <p:nvPr/>
          </p:nvSpPr>
          <p:spPr>
            <a:xfrm>
              <a:off x="4382262" y="4638294"/>
              <a:ext cx="341630" cy="291465"/>
            </a:xfrm>
            <a:custGeom>
              <a:avLst/>
              <a:gdLst/>
              <a:ahLst/>
              <a:cxnLst/>
              <a:rect l="l" t="t" r="r" b="b"/>
              <a:pathLst>
                <a:path w="341629" h="291464">
                  <a:moveTo>
                    <a:pt x="170688" y="0"/>
                  </a:moveTo>
                  <a:lnTo>
                    <a:pt x="116735" y="7420"/>
                  </a:lnTo>
                  <a:lnTo>
                    <a:pt x="69880" y="28081"/>
                  </a:lnTo>
                  <a:lnTo>
                    <a:pt x="32931" y="59587"/>
                  </a:lnTo>
                  <a:lnTo>
                    <a:pt x="8701" y="99540"/>
                  </a:lnTo>
                  <a:lnTo>
                    <a:pt x="0" y="145541"/>
                  </a:lnTo>
                  <a:lnTo>
                    <a:pt x="8701" y="191543"/>
                  </a:lnTo>
                  <a:lnTo>
                    <a:pt x="32931" y="231496"/>
                  </a:lnTo>
                  <a:lnTo>
                    <a:pt x="69880" y="263002"/>
                  </a:lnTo>
                  <a:lnTo>
                    <a:pt x="116735" y="283663"/>
                  </a:lnTo>
                  <a:lnTo>
                    <a:pt x="170688" y="291083"/>
                  </a:lnTo>
                  <a:lnTo>
                    <a:pt x="224640" y="283663"/>
                  </a:lnTo>
                  <a:lnTo>
                    <a:pt x="271495" y="263002"/>
                  </a:lnTo>
                  <a:lnTo>
                    <a:pt x="308444" y="231496"/>
                  </a:lnTo>
                  <a:lnTo>
                    <a:pt x="332674" y="191543"/>
                  </a:lnTo>
                  <a:lnTo>
                    <a:pt x="341376" y="145541"/>
                  </a:lnTo>
                  <a:lnTo>
                    <a:pt x="332674" y="99540"/>
                  </a:lnTo>
                  <a:lnTo>
                    <a:pt x="308444" y="59587"/>
                  </a:lnTo>
                  <a:lnTo>
                    <a:pt x="271495" y="28081"/>
                  </a:lnTo>
                  <a:lnTo>
                    <a:pt x="224640" y="7420"/>
                  </a:lnTo>
                  <a:lnTo>
                    <a:pt x="1706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382262" y="4638294"/>
              <a:ext cx="341630" cy="291465"/>
            </a:xfrm>
            <a:custGeom>
              <a:avLst/>
              <a:gdLst/>
              <a:ahLst/>
              <a:cxnLst/>
              <a:rect l="l" t="t" r="r" b="b"/>
              <a:pathLst>
                <a:path w="341629" h="291464">
                  <a:moveTo>
                    <a:pt x="0" y="145541"/>
                  </a:moveTo>
                  <a:lnTo>
                    <a:pt x="8701" y="99540"/>
                  </a:lnTo>
                  <a:lnTo>
                    <a:pt x="32931" y="59587"/>
                  </a:lnTo>
                  <a:lnTo>
                    <a:pt x="69880" y="28081"/>
                  </a:lnTo>
                  <a:lnTo>
                    <a:pt x="116735" y="7420"/>
                  </a:lnTo>
                  <a:lnTo>
                    <a:pt x="170688" y="0"/>
                  </a:lnTo>
                  <a:lnTo>
                    <a:pt x="224640" y="7420"/>
                  </a:lnTo>
                  <a:lnTo>
                    <a:pt x="271495" y="28081"/>
                  </a:lnTo>
                  <a:lnTo>
                    <a:pt x="308444" y="59587"/>
                  </a:lnTo>
                  <a:lnTo>
                    <a:pt x="332674" y="99540"/>
                  </a:lnTo>
                  <a:lnTo>
                    <a:pt x="341376" y="145541"/>
                  </a:lnTo>
                  <a:lnTo>
                    <a:pt x="332674" y="191543"/>
                  </a:lnTo>
                  <a:lnTo>
                    <a:pt x="308444" y="231496"/>
                  </a:lnTo>
                  <a:lnTo>
                    <a:pt x="271495" y="263002"/>
                  </a:lnTo>
                  <a:lnTo>
                    <a:pt x="224640" y="283663"/>
                  </a:lnTo>
                  <a:lnTo>
                    <a:pt x="170688" y="291083"/>
                  </a:lnTo>
                  <a:lnTo>
                    <a:pt x="116735" y="283663"/>
                  </a:lnTo>
                  <a:lnTo>
                    <a:pt x="69880" y="263002"/>
                  </a:lnTo>
                  <a:lnTo>
                    <a:pt x="32931" y="231496"/>
                  </a:lnTo>
                  <a:lnTo>
                    <a:pt x="8701" y="191543"/>
                  </a:lnTo>
                  <a:lnTo>
                    <a:pt x="0" y="1455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4500064" y="4613664"/>
            <a:ext cx="1250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509588" y="2734599"/>
            <a:ext cx="209296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550"/>
              </a:lnSpc>
              <a:tabLst>
                <a:tab pos="330200" algn="l"/>
              </a:tabLst>
            </a:pPr>
            <a:r>
              <a:rPr dirty="0" sz="1400" spc="-5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1400" b="1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latin typeface="Arial"/>
                <a:cs typeface="Arial"/>
              </a:rPr>
              <a:t>Inhibits</a:t>
            </a:r>
            <a:endParaRPr sz="1200">
              <a:latin typeface="Arial"/>
              <a:cs typeface="Arial"/>
            </a:endParaRPr>
          </a:p>
          <a:p>
            <a:pPr marL="330200" marR="5080">
              <a:lnSpc>
                <a:spcPts val="1440"/>
              </a:lnSpc>
              <a:spcBef>
                <a:spcPts val="15"/>
              </a:spcBef>
            </a:pPr>
            <a:r>
              <a:rPr dirty="0" sz="1200" b="1">
                <a:latin typeface="Arial"/>
                <a:cs typeface="Arial"/>
              </a:rPr>
              <a:t>binding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androgens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to 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827509" y="3698972"/>
            <a:ext cx="18307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Inhibits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AR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nuclear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translocation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827509" y="4592646"/>
            <a:ext cx="96202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Inhibits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25" b="1">
                <a:latin typeface="Arial"/>
                <a:cs typeface="Arial"/>
              </a:rPr>
              <a:t>AR-</a:t>
            </a:r>
            <a:r>
              <a:rPr dirty="0" sz="1200" spc="-10" b="1">
                <a:latin typeface="Arial"/>
                <a:cs typeface="Arial"/>
              </a:rPr>
              <a:t>mediated </a:t>
            </a:r>
            <a:r>
              <a:rPr dirty="0" sz="1200" b="1">
                <a:latin typeface="Arial"/>
                <a:cs typeface="Arial"/>
              </a:rPr>
              <a:t>DNA</a:t>
            </a:r>
            <a:r>
              <a:rPr dirty="0" sz="1200" spc="-10" b="1">
                <a:latin typeface="Arial"/>
                <a:cs typeface="Arial"/>
              </a:rPr>
              <a:t> binding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816437" y="2401354"/>
            <a:ext cx="13989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C00000"/>
                </a:solidFill>
                <a:latin typeface="Arial"/>
                <a:cs typeface="Arial"/>
              </a:rPr>
              <a:t>Enzalutamide: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831339" y="5740400"/>
            <a:ext cx="2746375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AR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=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androgen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receptor </a:t>
            </a:r>
            <a:r>
              <a:rPr dirty="0" sz="2000">
                <a:latin typeface="Arial"/>
                <a:cs typeface="Arial"/>
              </a:rPr>
              <a:t>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=</a:t>
            </a:r>
            <a:r>
              <a:rPr dirty="0" sz="2000" spc="-10">
                <a:latin typeface="Arial"/>
                <a:cs typeface="Arial"/>
              </a:rPr>
              <a:t> testosterone.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41" y="6716459"/>
            <a:ext cx="119189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Reserved,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Duke</a:t>
            </a:r>
            <a:r>
              <a:rPr dirty="0" sz="5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8283" rIns="0" bIns="0" rtlCol="0" vert="horz">
            <a:spAutoFit/>
          </a:bodyPr>
          <a:lstStyle/>
          <a:p>
            <a:pPr marL="1664335">
              <a:lnSpc>
                <a:spcPct val="100000"/>
              </a:lnSpc>
              <a:spcBef>
                <a:spcPts val="100"/>
              </a:spcBef>
            </a:pPr>
            <a:r>
              <a:rPr dirty="0" sz="3000" spc="-10" b="1">
                <a:solidFill>
                  <a:srgbClr val="1F487C"/>
                </a:solidFill>
                <a:latin typeface="Arial"/>
                <a:cs typeface="Arial"/>
              </a:rPr>
              <a:t>Chemo-</a:t>
            </a:r>
            <a:r>
              <a:rPr dirty="0" sz="3000" b="1">
                <a:solidFill>
                  <a:srgbClr val="1F487C"/>
                </a:solidFill>
                <a:latin typeface="Arial"/>
                <a:cs typeface="Arial"/>
              </a:rPr>
              <a:t>Naive</a:t>
            </a:r>
            <a:r>
              <a:rPr dirty="0" sz="3000" spc="-3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1F487C"/>
                </a:solidFill>
                <a:latin typeface="Arial"/>
                <a:cs typeface="Arial"/>
              </a:rPr>
              <a:t>Enzalutamide</a:t>
            </a:r>
            <a:r>
              <a:rPr dirty="0" sz="3000" spc="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1F487C"/>
                </a:solidFill>
                <a:latin typeface="Arial"/>
                <a:cs typeface="Arial"/>
              </a:rPr>
              <a:t>AEs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3191255" y="1295400"/>
            <a:ext cx="5814060" cy="5224780"/>
            <a:chOff x="3191255" y="1295400"/>
            <a:chExt cx="5814060" cy="52247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1295400"/>
              <a:ext cx="5714999" cy="522427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204209" y="2134361"/>
              <a:ext cx="5788660" cy="4343400"/>
            </a:xfrm>
            <a:custGeom>
              <a:avLst/>
              <a:gdLst/>
              <a:ahLst/>
              <a:cxnLst/>
              <a:rect l="l" t="t" r="r" b="b"/>
              <a:pathLst>
                <a:path w="5788659" h="4343400">
                  <a:moveTo>
                    <a:pt x="0" y="1981200"/>
                  </a:moveTo>
                  <a:lnTo>
                    <a:pt x="5788151" y="1981200"/>
                  </a:lnTo>
                  <a:lnTo>
                    <a:pt x="5788151" y="2165604"/>
                  </a:lnTo>
                  <a:lnTo>
                    <a:pt x="0" y="2165604"/>
                  </a:lnTo>
                  <a:lnTo>
                    <a:pt x="0" y="1981200"/>
                  </a:lnTo>
                  <a:close/>
                </a:path>
                <a:path w="5788659" h="4343400">
                  <a:moveTo>
                    <a:pt x="0" y="4158996"/>
                  </a:moveTo>
                  <a:lnTo>
                    <a:pt x="5788151" y="4158996"/>
                  </a:lnTo>
                  <a:lnTo>
                    <a:pt x="5788151" y="4343400"/>
                  </a:lnTo>
                  <a:lnTo>
                    <a:pt x="0" y="4343400"/>
                  </a:lnTo>
                  <a:lnTo>
                    <a:pt x="0" y="4158996"/>
                  </a:lnTo>
                  <a:close/>
                </a:path>
                <a:path w="5788659" h="4343400">
                  <a:moveTo>
                    <a:pt x="0" y="0"/>
                  </a:moveTo>
                  <a:lnTo>
                    <a:pt x="5788151" y="0"/>
                  </a:lnTo>
                  <a:lnTo>
                    <a:pt x="5788151" y="184403"/>
                  </a:lnTo>
                  <a:lnTo>
                    <a:pt x="0" y="184403"/>
                  </a:lnTo>
                  <a:lnTo>
                    <a:pt x="0" y="0"/>
                  </a:lnTo>
                  <a:close/>
                </a:path>
                <a:path w="5788659" h="4343400">
                  <a:moveTo>
                    <a:pt x="0" y="1175003"/>
                  </a:moveTo>
                  <a:lnTo>
                    <a:pt x="5788151" y="1175003"/>
                  </a:lnTo>
                  <a:lnTo>
                    <a:pt x="5788151" y="1359407"/>
                  </a:lnTo>
                  <a:lnTo>
                    <a:pt x="0" y="1359407"/>
                  </a:lnTo>
                  <a:lnTo>
                    <a:pt x="0" y="1175003"/>
                  </a:lnTo>
                  <a:close/>
                </a:path>
                <a:path w="5788659" h="4343400">
                  <a:moveTo>
                    <a:pt x="0" y="1568195"/>
                  </a:moveTo>
                  <a:lnTo>
                    <a:pt x="5788151" y="1568195"/>
                  </a:lnTo>
                  <a:lnTo>
                    <a:pt x="5788151" y="1752600"/>
                  </a:lnTo>
                  <a:lnTo>
                    <a:pt x="0" y="1752600"/>
                  </a:lnTo>
                  <a:lnTo>
                    <a:pt x="0" y="1568195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946140" y="6565838"/>
            <a:ext cx="44843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Beer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TM,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Armstrong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AJ,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NEJM. </a:t>
            </a:r>
            <a:r>
              <a:rPr dirty="0" sz="1400" spc="-10">
                <a:latin typeface="Arial"/>
                <a:cs typeface="Arial"/>
              </a:rPr>
              <a:t>2014;371:424-</a:t>
            </a:r>
            <a:r>
              <a:rPr dirty="0" sz="1400" spc="-20">
                <a:latin typeface="Arial"/>
                <a:cs typeface="Arial"/>
              </a:rPr>
              <a:t>433.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69" y="905177"/>
            <a:ext cx="759714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65"/>
              <a:t>Enzalutamide</a:t>
            </a:r>
            <a:r>
              <a:rPr dirty="0" sz="2800" spc="-130"/>
              <a:t> </a:t>
            </a:r>
            <a:r>
              <a:rPr dirty="0" sz="2800" spc="-240"/>
              <a:t>Side</a:t>
            </a:r>
            <a:r>
              <a:rPr dirty="0" sz="2800" spc="-100"/>
              <a:t> </a:t>
            </a:r>
            <a:r>
              <a:rPr dirty="0" sz="2800" spc="-180"/>
              <a:t>Effects</a:t>
            </a:r>
            <a:r>
              <a:rPr dirty="0" sz="2800" spc="-110"/>
              <a:t> </a:t>
            </a:r>
            <a:r>
              <a:rPr dirty="0" sz="2800" spc="-195"/>
              <a:t>Over</a:t>
            </a:r>
            <a:r>
              <a:rPr dirty="0" sz="2800" spc="-90"/>
              <a:t> </a:t>
            </a:r>
            <a:r>
              <a:rPr dirty="0" sz="2800" spc="-155"/>
              <a:t>Time:</a:t>
            </a:r>
            <a:r>
              <a:rPr dirty="0" sz="2800" spc="-105"/>
              <a:t> </a:t>
            </a:r>
            <a:r>
              <a:rPr dirty="0" sz="2800" spc="-225"/>
              <a:t>Long</a:t>
            </a:r>
            <a:r>
              <a:rPr dirty="0" sz="2800" spc="-110"/>
              <a:t> </a:t>
            </a:r>
            <a:r>
              <a:rPr dirty="0" sz="2800" spc="-235"/>
              <a:t>Term</a:t>
            </a:r>
            <a:r>
              <a:rPr dirty="0" sz="2800" spc="-100"/>
              <a:t> </a:t>
            </a:r>
            <a:r>
              <a:rPr dirty="0" sz="2800" spc="-85"/>
              <a:t>Data</a:t>
            </a:r>
            <a:endParaRPr sz="28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3690" y="1813217"/>
            <a:ext cx="8159847" cy="458775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602739" y="6575700"/>
            <a:ext cx="32854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latin typeface="Arial"/>
                <a:cs typeface="Arial"/>
              </a:rPr>
              <a:t>Armstrong</a:t>
            </a:r>
            <a:r>
              <a:rPr dirty="0" sz="1350" spc="-10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AJ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et al</a:t>
            </a:r>
            <a:r>
              <a:rPr dirty="0" sz="1350" spc="5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European</a:t>
            </a:r>
            <a:r>
              <a:rPr dirty="0" sz="1350" spc="-30">
                <a:latin typeface="Arial"/>
                <a:cs typeface="Arial"/>
              </a:rPr>
              <a:t> </a:t>
            </a:r>
            <a:r>
              <a:rPr dirty="0" sz="1350">
                <a:latin typeface="Arial"/>
                <a:cs typeface="Arial"/>
              </a:rPr>
              <a:t>Urology</a:t>
            </a:r>
            <a:r>
              <a:rPr dirty="0" sz="1350" spc="-20">
                <a:latin typeface="Arial"/>
                <a:cs typeface="Arial"/>
              </a:rPr>
              <a:t> 2020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41" y="6716459"/>
            <a:ext cx="119189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Reserved,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Duke</a:t>
            </a:r>
            <a:r>
              <a:rPr dirty="0" sz="5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00523" y="1393442"/>
            <a:ext cx="100456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Cholesterol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56512" y="2595595"/>
            <a:ext cx="12109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Pregnenolone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56414" y="2703115"/>
            <a:ext cx="11722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Progesterone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67981" y="2698300"/>
            <a:ext cx="12890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Corticosterone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98949" y="4195374"/>
            <a:ext cx="7194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17α-</a:t>
            </a:r>
            <a:r>
              <a:rPr dirty="0" sz="1400" spc="-25" b="1">
                <a:latin typeface="Arial"/>
                <a:cs typeface="Arial"/>
              </a:rPr>
              <a:t>OH-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98949" y="4408809"/>
            <a:ext cx="12001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pregnenolone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895770" y="5641630"/>
            <a:ext cx="5295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Arial"/>
                <a:cs typeface="Arial"/>
              </a:rPr>
              <a:t>DHEA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491271" y="5619520"/>
            <a:ext cx="14820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Androstenedione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543952" y="5673547"/>
            <a:ext cx="1129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Testosterone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31125" y="4246370"/>
            <a:ext cx="8058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17α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–OH-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30947" y="4459805"/>
            <a:ext cx="11620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progesterone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212380" y="4224260"/>
            <a:ext cx="697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Cortisol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2168655" y="3012694"/>
            <a:ext cx="3230880" cy="2832100"/>
            <a:chOff x="2168655" y="3012694"/>
            <a:chExt cx="3230880" cy="2832100"/>
          </a:xfrm>
        </p:grpSpPr>
        <p:sp>
          <p:nvSpPr>
            <p:cNvPr id="17" name="object 17" descr=""/>
            <p:cNvSpPr/>
            <p:nvPr/>
          </p:nvSpPr>
          <p:spPr>
            <a:xfrm>
              <a:off x="2206751" y="3019044"/>
              <a:ext cx="0" cy="985519"/>
            </a:xfrm>
            <a:custGeom>
              <a:avLst/>
              <a:gdLst/>
              <a:ahLst/>
              <a:cxnLst/>
              <a:rect l="l" t="t" r="r" b="b"/>
              <a:pathLst>
                <a:path w="0" h="985520">
                  <a:moveTo>
                    <a:pt x="0" y="0"/>
                  </a:moveTo>
                  <a:lnTo>
                    <a:pt x="0" y="9850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68655" y="3991358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256532" y="3092196"/>
              <a:ext cx="0" cy="589280"/>
            </a:xfrm>
            <a:custGeom>
              <a:avLst/>
              <a:gdLst/>
              <a:ahLst/>
              <a:cxnLst/>
              <a:rect l="l" t="t" r="r" b="b"/>
              <a:pathLst>
                <a:path w="0" h="589279">
                  <a:moveTo>
                    <a:pt x="0" y="0"/>
                  </a:moveTo>
                  <a:lnTo>
                    <a:pt x="0" y="58877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18435" y="366826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217419" y="4745736"/>
              <a:ext cx="0" cy="636270"/>
            </a:xfrm>
            <a:custGeom>
              <a:avLst/>
              <a:gdLst/>
              <a:ahLst/>
              <a:cxnLst/>
              <a:rect l="l" t="t" r="r" b="b"/>
              <a:pathLst>
                <a:path w="0" h="636270">
                  <a:moveTo>
                    <a:pt x="0" y="0"/>
                  </a:moveTo>
                  <a:lnTo>
                    <a:pt x="0" y="6360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179316" y="536905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255617" y="4732020"/>
              <a:ext cx="7620" cy="728980"/>
            </a:xfrm>
            <a:custGeom>
              <a:avLst/>
              <a:gdLst/>
              <a:ahLst/>
              <a:cxnLst/>
              <a:rect l="l" t="t" r="r" b="b"/>
              <a:pathLst>
                <a:path w="7620" h="728979">
                  <a:moveTo>
                    <a:pt x="7010" y="0"/>
                  </a:moveTo>
                  <a:lnTo>
                    <a:pt x="0" y="7289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17639" y="5447939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0" y="0"/>
                  </a:moveTo>
                  <a:lnTo>
                    <a:pt x="37363" y="76555"/>
                  </a:lnTo>
                  <a:lnTo>
                    <a:pt x="7620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073395" y="5806439"/>
              <a:ext cx="262890" cy="0"/>
            </a:xfrm>
            <a:custGeom>
              <a:avLst/>
              <a:gdLst/>
              <a:ahLst/>
              <a:cxnLst/>
              <a:rect l="l" t="t" r="r" b="b"/>
              <a:pathLst>
                <a:path w="262889" h="0">
                  <a:moveTo>
                    <a:pt x="0" y="0"/>
                  </a:moveTo>
                  <a:lnTo>
                    <a:pt x="26263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323333" y="576833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2743531" y="5068444"/>
            <a:ext cx="117919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0000FF"/>
                </a:solidFill>
                <a:latin typeface="Arial"/>
                <a:cs typeface="Arial"/>
              </a:rPr>
              <a:t>C17,20-</a:t>
            </a:r>
            <a:r>
              <a:rPr dirty="0" sz="1500" spc="-10" b="1">
                <a:solidFill>
                  <a:srgbClr val="0000FF"/>
                </a:solidFill>
                <a:latin typeface="Arial"/>
                <a:cs typeface="Arial"/>
              </a:rPr>
              <a:t>lyase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761048" y="3285746"/>
            <a:ext cx="5899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00FF"/>
                </a:solidFill>
                <a:latin typeface="Arial"/>
                <a:cs typeface="Arial"/>
              </a:rPr>
              <a:t>CYP17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2761048" y="3499181"/>
            <a:ext cx="141986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0000FF"/>
                </a:solidFill>
                <a:latin typeface="Arial"/>
                <a:cs typeface="Arial"/>
              </a:rPr>
              <a:t>17α-hydroxylase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2166151" y="1624330"/>
            <a:ext cx="5018405" cy="2775585"/>
            <a:chOff x="2166151" y="1624330"/>
            <a:chExt cx="5018405" cy="2775585"/>
          </a:xfrm>
        </p:grpSpPr>
        <p:sp>
          <p:nvSpPr>
            <p:cNvPr id="31" name="object 31" descr=""/>
            <p:cNvSpPr/>
            <p:nvPr/>
          </p:nvSpPr>
          <p:spPr>
            <a:xfrm>
              <a:off x="4939283" y="2830068"/>
              <a:ext cx="244475" cy="0"/>
            </a:xfrm>
            <a:custGeom>
              <a:avLst/>
              <a:gdLst/>
              <a:ahLst/>
              <a:cxnLst/>
              <a:rect l="l" t="t" r="r" b="b"/>
              <a:pathLst>
                <a:path w="244475" h="0">
                  <a:moveTo>
                    <a:pt x="0" y="0"/>
                  </a:moveTo>
                  <a:lnTo>
                    <a:pt x="24434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170934" y="279196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448043" y="4347972"/>
              <a:ext cx="673100" cy="13970"/>
            </a:xfrm>
            <a:custGeom>
              <a:avLst/>
              <a:gdLst/>
              <a:ahLst/>
              <a:cxnLst/>
              <a:rect l="l" t="t" r="r" b="b"/>
              <a:pathLst>
                <a:path w="673100" h="13970">
                  <a:moveTo>
                    <a:pt x="0" y="0"/>
                  </a:moveTo>
                  <a:lnTo>
                    <a:pt x="672604" y="139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07167" y="4323539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1574" y="0"/>
                  </a:moveTo>
                  <a:lnTo>
                    <a:pt x="0" y="76187"/>
                  </a:lnTo>
                  <a:lnTo>
                    <a:pt x="76962" y="39674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967227" y="2845308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 h="0">
                  <a:moveTo>
                    <a:pt x="0" y="0"/>
                  </a:moveTo>
                  <a:lnTo>
                    <a:pt x="47294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427478" y="28072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204161" y="1630680"/>
              <a:ext cx="7620" cy="993140"/>
            </a:xfrm>
            <a:custGeom>
              <a:avLst/>
              <a:gdLst/>
              <a:ahLst/>
              <a:cxnLst/>
              <a:rect l="l" t="t" r="r" b="b"/>
              <a:pathLst>
                <a:path w="7619" h="993139">
                  <a:moveTo>
                    <a:pt x="7162" y="0"/>
                  </a:moveTo>
                  <a:lnTo>
                    <a:pt x="0" y="9926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166151" y="2610340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0" y="0"/>
                  </a:moveTo>
                  <a:lnTo>
                    <a:pt x="37553" y="76466"/>
                  </a:lnTo>
                  <a:lnTo>
                    <a:pt x="76200" y="5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9233213" y="2728527"/>
            <a:ext cx="10585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Aldosterone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553471" y="2695184"/>
            <a:ext cx="6121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Deoxy-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553471" y="2908618"/>
            <a:ext cx="12611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Arial"/>
                <a:cs typeface="Arial"/>
              </a:rPr>
              <a:t>corticosterone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6193282" y="2799365"/>
            <a:ext cx="2777490" cy="84455"/>
            <a:chOff x="6193282" y="2799365"/>
            <a:chExt cx="2777490" cy="84455"/>
          </a:xfrm>
        </p:grpSpPr>
        <p:sp>
          <p:nvSpPr>
            <p:cNvPr id="43" name="object 43" descr=""/>
            <p:cNvSpPr/>
            <p:nvPr/>
          </p:nvSpPr>
          <p:spPr>
            <a:xfrm>
              <a:off x="6199632" y="2822448"/>
              <a:ext cx="665480" cy="15875"/>
            </a:xfrm>
            <a:custGeom>
              <a:avLst/>
              <a:gdLst/>
              <a:ahLst/>
              <a:cxnLst/>
              <a:rect l="l" t="t" r="r" b="b"/>
              <a:pathLst>
                <a:path w="665479" h="15875">
                  <a:moveTo>
                    <a:pt x="0" y="0"/>
                  </a:moveTo>
                  <a:lnTo>
                    <a:pt x="664984" y="1530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851050" y="2799365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1752" y="0"/>
                  </a:moveTo>
                  <a:lnTo>
                    <a:pt x="0" y="76174"/>
                  </a:lnTo>
                  <a:lnTo>
                    <a:pt x="77050" y="3985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580120" y="2845308"/>
              <a:ext cx="327025" cy="0"/>
            </a:xfrm>
            <a:custGeom>
              <a:avLst/>
              <a:gdLst/>
              <a:ahLst/>
              <a:cxnLst/>
              <a:rect l="l" t="t" r="r" b="b"/>
              <a:pathLst>
                <a:path w="327025" h="0">
                  <a:moveTo>
                    <a:pt x="0" y="0"/>
                  </a:moveTo>
                  <a:lnTo>
                    <a:pt x="3266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894065" y="28072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7453686" y="5654324"/>
            <a:ext cx="3898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DHT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2671317" y="4255005"/>
            <a:ext cx="4621530" cy="1600200"/>
            <a:chOff x="2671317" y="4255005"/>
            <a:chExt cx="4621530" cy="1600200"/>
          </a:xfrm>
        </p:grpSpPr>
        <p:sp>
          <p:nvSpPr>
            <p:cNvPr id="49" name="object 49" descr=""/>
            <p:cNvSpPr/>
            <p:nvPr/>
          </p:nvSpPr>
          <p:spPr>
            <a:xfrm>
              <a:off x="6725411" y="5817107"/>
              <a:ext cx="503555" cy="0"/>
            </a:xfrm>
            <a:custGeom>
              <a:avLst/>
              <a:gdLst/>
              <a:ahLst/>
              <a:cxnLst/>
              <a:rect l="l" t="t" r="r" b="b"/>
              <a:pathLst>
                <a:path w="503554" h="0">
                  <a:moveTo>
                    <a:pt x="0" y="0"/>
                  </a:moveTo>
                  <a:lnTo>
                    <a:pt x="50342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216141" y="57790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18815" y="4293107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 h="0">
                  <a:moveTo>
                    <a:pt x="0" y="0"/>
                  </a:moveTo>
                  <a:lnTo>
                    <a:pt x="4744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180590" y="42550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677667" y="5745479"/>
              <a:ext cx="473075" cy="0"/>
            </a:xfrm>
            <a:custGeom>
              <a:avLst/>
              <a:gdLst/>
              <a:ahLst/>
              <a:cxnLst/>
              <a:rect l="l" t="t" r="r" b="b"/>
              <a:pathLst>
                <a:path w="473075" h="0">
                  <a:moveTo>
                    <a:pt x="0" y="0"/>
                  </a:moveTo>
                  <a:lnTo>
                    <a:pt x="47294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137917" y="570737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6478898" y="5379670"/>
            <a:ext cx="9766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5α-reductase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515281" y="4241419"/>
            <a:ext cx="86106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latin typeface="Arial"/>
                <a:cs typeface="Arial"/>
              </a:rPr>
              <a:t>11-</a:t>
            </a:r>
            <a:r>
              <a:rPr dirty="0" sz="1400" spc="-20" b="1">
                <a:latin typeface="Arial"/>
                <a:cs typeface="Arial"/>
              </a:rPr>
              <a:t>Deoxy- </a:t>
            </a:r>
            <a:r>
              <a:rPr dirty="0" sz="1400" spc="-10" b="1">
                <a:latin typeface="Arial"/>
                <a:cs typeface="Arial"/>
              </a:rPr>
              <a:t>cortisol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4928361" y="4335777"/>
            <a:ext cx="440690" cy="76200"/>
            <a:chOff x="4928361" y="4335777"/>
            <a:chExt cx="440690" cy="76200"/>
          </a:xfrm>
        </p:grpSpPr>
        <p:sp>
          <p:nvSpPr>
            <p:cNvPr id="58" name="object 58" descr=""/>
            <p:cNvSpPr/>
            <p:nvPr/>
          </p:nvSpPr>
          <p:spPr>
            <a:xfrm>
              <a:off x="4934711" y="4373880"/>
              <a:ext cx="370840" cy="0"/>
            </a:xfrm>
            <a:custGeom>
              <a:avLst/>
              <a:gdLst/>
              <a:ahLst/>
              <a:cxnLst/>
              <a:rect l="l" t="t" r="r" b="b"/>
              <a:pathLst>
                <a:path w="370839" h="0">
                  <a:moveTo>
                    <a:pt x="0" y="0"/>
                  </a:moveTo>
                  <a:lnTo>
                    <a:pt x="3708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292853" y="433577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6126539" y="3401570"/>
            <a:ext cx="431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0000FF"/>
                </a:solidFill>
                <a:latin typeface="Arial"/>
                <a:cs typeface="Arial"/>
              </a:rPr>
              <a:t>11β-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126539" y="3645408"/>
            <a:ext cx="12249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00FF"/>
                </a:solidFill>
                <a:latin typeface="Arial"/>
                <a:cs typeface="Arial"/>
              </a:rPr>
              <a:t>Hydroxylase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321731" y="5979610"/>
            <a:ext cx="18630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00FF"/>
                </a:solidFill>
                <a:latin typeface="Arial"/>
                <a:cs typeface="Arial"/>
              </a:rPr>
              <a:t>CYP19:</a:t>
            </a:r>
            <a:r>
              <a:rPr dirty="0" sz="1600" spc="38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00FF"/>
                </a:solidFill>
                <a:latin typeface="Arial"/>
                <a:cs typeface="Arial"/>
              </a:rPr>
              <a:t>aromatase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1584971" y="2612130"/>
            <a:ext cx="7600315" cy="3702050"/>
            <a:chOff x="1584971" y="2612130"/>
            <a:chExt cx="7600315" cy="3702050"/>
          </a:xfrm>
        </p:grpSpPr>
        <p:sp>
          <p:nvSpPr>
            <p:cNvPr id="64" name="object 64" descr=""/>
            <p:cNvSpPr/>
            <p:nvPr/>
          </p:nvSpPr>
          <p:spPr>
            <a:xfrm>
              <a:off x="6060947" y="5990844"/>
              <a:ext cx="3810" cy="259715"/>
            </a:xfrm>
            <a:custGeom>
              <a:avLst/>
              <a:gdLst/>
              <a:ahLst/>
              <a:cxnLst/>
              <a:rect l="l" t="t" r="r" b="b"/>
              <a:pathLst>
                <a:path w="3810" h="259714">
                  <a:moveTo>
                    <a:pt x="0" y="0"/>
                  </a:moveTo>
                  <a:lnTo>
                    <a:pt x="3670" y="25958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026353" y="6237202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76187" y="0"/>
                  </a:moveTo>
                  <a:lnTo>
                    <a:pt x="0" y="1079"/>
                  </a:lnTo>
                  <a:lnTo>
                    <a:pt x="39166" y="76733"/>
                  </a:lnTo>
                  <a:lnTo>
                    <a:pt x="76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769608" y="3323335"/>
              <a:ext cx="0" cy="271780"/>
            </a:xfrm>
            <a:custGeom>
              <a:avLst/>
              <a:gdLst/>
              <a:ahLst/>
              <a:cxnLst/>
              <a:rect l="l" t="t" r="r" b="b"/>
              <a:pathLst>
                <a:path w="0" h="271779">
                  <a:moveTo>
                    <a:pt x="0" y="27177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731511" y="325983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760464" y="3919727"/>
              <a:ext cx="0" cy="322580"/>
            </a:xfrm>
            <a:custGeom>
              <a:avLst/>
              <a:gdLst/>
              <a:ahLst/>
              <a:cxnLst/>
              <a:rect l="l" t="t" r="r" b="b"/>
              <a:pathLst>
                <a:path w="0" h="322579">
                  <a:moveTo>
                    <a:pt x="0" y="0"/>
                  </a:moveTo>
                  <a:lnTo>
                    <a:pt x="0" y="322072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722359" y="42291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672839" y="3497579"/>
              <a:ext cx="354330" cy="1905"/>
            </a:xfrm>
            <a:custGeom>
              <a:avLst/>
              <a:gdLst/>
              <a:ahLst/>
              <a:cxnLst/>
              <a:rect l="l" t="t" r="r" b="b"/>
              <a:pathLst>
                <a:path w="354329" h="1904">
                  <a:moveTo>
                    <a:pt x="0" y="0"/>
                  </a:moveTo>
                  <a:lnTo>
                    <a:pt x="354076" y="1295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014077" y="3460721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279" y="0"/>
                  </a:moveTo>
                  <a:lnTo>
                    <a:pt x="0" y="76200"/>
                  </a:lnTo>
                  <a:lnTo>
                    <a:pt x="76339" y="3837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425700" y="3506723"/>
              <a:ext cx="273685" cy="1270"/>
            </a:xfrm>
            <a:custGeom>
              <a:avLst/>
              <a:gdLst/>
              <a:ahLst/>
              <a:cxnLst/>
              <a:rect l="l" t="t" r="r" b="b"/>
              <a:pathLst>
                <a:path w="273685" h="1270">
                  <a:moveTo>
                    <a:pt x="273304" y="0"/>
                  </a:moveTo>
                  <a:lnTo>
                    <a:pt x="0" y="12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362202" y="3469799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76022" y="0"/>
                  </a:moveTo>
                  <a:lnTo>
                    <a:pt x="0" y="38442"/>
                  </a:lnTo>
                  <a:lnTo>
                    <a:pt x="76365" y="76200"/>
                  </a:lnTo>
                  <a:lnTo>
                    <a:pt x="7602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3592067" y="4944414"/>
              <a:ext cx="354330" cy="12065"/>
            </a:xfrm>
            <a:custGeom>
              <a:avLst/>
              <a:gdLst/>
              <a:ahLst/>
              <a:cxnLst/>
              <a:rect l="l" t="t" r="r" b="b"/>
              <a:pathLst>
                <a:path w="354329" h="12064">
                  <a:moveTo>
                    <a:pt x="0" y="11633"/>
                  </a:moveTo>
                  <a:lnTo>
                    <a:pt x="354114" y="0"/>
                  </a:lnTo>
                </a:path>
              </a:pathLst>
            </a:custGeom>
            <a:ln w="126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932236" y="4906754"/>
              <a:ext cx="77470" cy="76200"/>
            </a:xfrm>
            <a:custGeom>
              <a:avLst/>
              <a:gdLst/>
              <a:ahLst/>
              <a:cxnLst/>
              <a:rect l="l" t="t" r="r" b="b"/>
              <a:pathLst>
                <a:path w="77470" h="76200">
                  <a:moveTo>
                    <a:pt x="0" y="0"/>
                  </a:moveTo>
                  <a:lnTo>
                    <a:pt x="2501" y="76161"/>
                  </a:lnTo>
                  <a:lnTo>
                    <a:pt x="77406" y="35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344928" y="4965191"/>
              <a:ext cx="273685" cy="1270"/>
            </a:xfrm>
            <a:custGeom>
              <a:avLst/>
              <a:gdLst/>
              <a:ahLst/>
              <a:cxnLst/>
              <a:rect l="l" t="t" r="r" b="b"/>
              <a:pathLst>
                <a:path w="273685" h="1270">
                  <a:moveTo>
                    <a:pt x="273304" y="0"/>
                  </a:moveTo>
                  <a:lnTo>
                    <a:pt x="0" y="1231"/>
                  </a:lnTo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281430" y="4928267"/>
              <a:ext cx="76835" cy="76200"/>
            </a:xfrm>
            <a:custGeom>
              <a:avLst/>
              <a:gdLst/>
              <a:ahLst/>
              <a:cxnLst/>
              <a:rect l="l" t="t" r="r" b="b"/>
              <a:pathLst>
                <a:path w="76835" h="76200">
                  <a:moveTo>
                    <a:pt x="76022" y="0"/>
                  </a:moveTo>
                  <a:lnTo>
                    <a:pt x="0" y="38442"/>
                  </a:lnTo>
                  <a:lnTo>
                    <a:pt x="76365" y="76200"/>
                  </a:lnTo>
                  <a:lnTo>
                    <a:pt x="76022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603396" y="2810255"/>
              <a:ext cx="1270" cy="248920"/>
            </a:xfrm>
            <a:custGeom>
              <a:avLst/>
              <a:gdLst/>
              <a:ahLst/>
              <a:cxnLst/>
              <a:rect l="l" t="t" r="r" b="b"/>
              <a:pathLst>
                <a:path w="1270" h="248919">
                  <a:moveTo>
                    <a:pt x="863" y="248412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489219" y="2619752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113512" y="0"/>
                  </a:moveTo>
                  <a:lnTo>
                    <a:pt x="0" y="228993"/>
                  </a:lnTo>
                  <a:lnTo>
                    <a:pt x="228600" y="228206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757172" y="5567172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w="0" h="253364">
                  <a:moveTo>
                    <a:pt x="0" y="0"/>
                  </a:moveTo>
                  <a:lnTo>
                    <a:pt x="0" y="252983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642883" y="5782048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612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346704" y="5535167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w="0" h="253364">
                  <a:moveTo>
                    <a:pt x="0" y="0"/>
                  </a:moveTo>
                  <a:lnTo>
                    <a:pt x="0" y="252983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232415" y="5750044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612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699260" y="4245863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w="0" h="253364">
                  <a:moveTo>
                    <a:pt x="0" y="0"/>
                  </a:moveTo>
                  <a:lnTo>
                    <a:pt x="0" y="252984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584971" y="4460740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612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463540" y="5632703"/>
              <a:ext cx="0" cy="251460"/>
            </a:xfrm>
            <a:custGeom>
              <a:avLst/>
              <a:gdLst/>
              <a:ahLst/>
              <a:cxnLst/>
              <a:rect l="l" t="t" r="r" b="b"/>
              <a:pathLst>
                <a:path w="0" h="251460">
                  <a:moveTo>
                    <a:pt x="0" y="0"/>
                  </a:moveTo>
                  <a:lnTo>
                    <a:pt x="0" y="25146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349251" y="5846056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612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933944" y="5599175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w="0" h="253364">
                  <a:moveTo>
                    <a:pt x="0" y="0"/>
                  </a:moveTo>
                  <a:lnTo>
                    <a:pt x="0" y="252984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819654" y="5814052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228600" y="12"/>
                  </a:moveTo>
                  <a:lnTo>
                    <a:pt x="0" y="0"/>
                  </a:lnTo>
                  <a:lnTo>
                    <a:pt x="114287" y="228612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381904" y="2825495"/>
              <a:ext cx="1270" cy="250190"/>
            </a:xfrm>
            <a:custGeom>
              <a:avLst/>
              <a:gdLst/>
              <a:ahLst/>
              <a:cxnLst/>
              <a:rect l="l" t="t" r="r" b="b"/>
              <a:pathLst>
                <a:path w="1270" h="250189">
                  <a:moveTo>
                    <a:pt x="863" y="249936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5267724" y="2634990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113525" y="0"/>
                  </a:moveTo>
                  <a:lnTo>
                    <a:pt x="0" y="228993"/>
                  </a:lnTo>
                  <a:lnTo>
                    <a:pt x="228600" y="228219"/>
                  </a:lnTo>
                  <a:lnTo>
                    <a:pt x="113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7050684" y="2827019"/>
              <a:ext cx="1270" cy="250190"/>
            </a:xfrm>
            <a:custGeom>
              <a:avLst/>
              <a:gdLst/>
              <a:ahLst/>
              <a:cxnLst/>
              <a:rect l="l" t="t" r="r" b="b"/>
              <a:pathLst>
                <a:path w="1270" h="250189">
                  <a:moveTo>
                    <a:pt x="863" y="249936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936505" y="2636514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113512" y="0"/>
                  </a:moveTo>
                  <a:lnTo>
                    <a:pt x="0" y="228993"/>
                  </a:lnTo>
                  <a:lnTo>
                    <a:pt x="228600" y="228219"/>
                  </a:lnTo>
                  <a:lnTo>
                    <a:pt x="1135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070847" y="2802635"/>
              <a:ext cx="0" cy="273050"/>
            </a:xfrm>
            <a:custGeom>
              <a:avLst/>
              <a:gdLst/>
              <a:ahLst/>
              <a:cxnLst/>
              <a:rect l="l" t="t" r="r" b="b"/>
              <a:pathLst>
                <a:path w="0" h="273050">
                  <a:moveTo>
                    <a:pt x="0" y="272796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8956557" y="2612130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5">
                  <a:moveTo>
                    <a:pt x="114287" y="0"/>
                  </a:moveTo>
                  <a:lnTo>
                    <a:pt x="0" y="228612"/>
                  </a:lnTo>
                  <a:lnTo>
                    <a:pt x="228600" y="228600"/>
                  </a:lnTo>
                  <a:lnTo>
                    <a:pt x="1142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6" name="object 96" descr=""/>
          <p:cNvSpPr txBox="1"/>
          <p:nvPr/>
        </p:nvSpPr>
        <p:spPr>
          <a:xfrm>
            <a:off x="2483163" y="1963290"/>
            <a:ext cx="10953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00FF"/>
                </a:solidFill>
                <a:latin typeface="Arial"/>
                <a:cs typeface="Arial"/>
              </a:rPr>
              <a:t>Desmolase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3200720" y="3209818"/>
            <a:ext cx="28448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939" b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</p:txBody>
      </p:sp>
      <p:sp>
        <p:nvSpPr>
          <p:cNvPr id="98" name="object 98" descr=""/>
          <p:cNvSpPr txBox="1"/>
          <p:nvPr/>
        </p:nvSpPr>
        <p:spPr>
          <a:xfrm>
            <a:off x="2718131" y="4623436"/>
            <a:ext cx="67945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500" spc="-15" b="1">
                <a:solidFill>
                  <a:srgbClr val="0000FF"/>
                </a:solidFill>
                <a:latin typeface="Arial"/>
                <a:cs typeface="Arial"/>
              </a:rPr>
              <a:t>CY</a:t>
            </a:r>
            <a:r>
              <a:rPr dirty="0" sz="1500" spc="-375" b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dirty="0" baseline="-17361" sz="4800" spc="-2685" b="1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dirty="0" sz="1500" spc="-5" b="1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dirty="0" sz="1500" spc="-10" b="1">
                <a:solidFill>
                  <a:srgbClr val="0000FF"/>
                </a:solidFill>
                <a:latin typeface="Arial"/>
                <a:cs typeface="Arial"/>
              </a:rPr>
              <a:t>7</a:t>
            </a:r>
            <a:endParaRPr sz="1500">
              <a:latin typeface="Arial"/>
              <a:cs typeface="Arial"/>
            </a:endParaRPr>
          </a:p>
        </p:txBody>
      </p:sp>
      <p:sp>
        <p:nvSpPr>
          <p:cNvPr id="99" name="object 99" descr=""/>
          <p:cNvSpPr txBox="1"/>
          <p:nvPr/>
        </p:nvSpPr>
        <p:spPr>
          <a:xfrm>
            <a:off x="8518828" y="2283964"/>
            <a:ext cx="5886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0000FF"/>
                </a:solidFill>
                <a:latin typeface="Arial"/>
                <a:cs typeface="Arial"/>
              </a:rPr>
              <a:t>Renin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5366014" y="4149852"/>
            <a:ext cx="2754630" cy="2628900"/>
            <a:chOff x="5366014" y="4149852"/>
            <a:chExt cx="2754630" cy="2628900"/>
          </a:xfrm>
        </p:grpSpPr>
        <p:sp>
          <p:nvSpPr>
            <p:cNvPr id="101" name="object 101" descr=""/>
            <p:cNvSpPr/>
            <p:nvPr/>
          </p:nvSpPr>
          <p:spPr>
            <a:xfrm>
              <a:off x="5480304" y="6335268"/>
              <a:ext cx="0" cy="253365"/>
            </a:xfrm>
            <a:custGeom>
              <a:avLst/>
              <a:gdLst/>
              <a:ahLst/>
              <a:cxnLst/>
              <a:rect l="l" t="t" r="r" b="b"/>
              <a:pathLst>
                <a:path w="0" h="253365">
                  <a:moveTo>
                    <a:pt x="0" y="0"/>
                  </a:moveTo>
                  <a:lnTo>
                    <a:pt x="0" y="252983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5366014" y="6550144"/>
              <a:ext cx="228600" cy="229235"/>
            </a:xfrm>
            <a:custGeom>
              <a:avLst/>
              <a:gdLst/>
              <a:ahLst/>
              <a:cxnLst/>
              <a:rect l="l" t="t" r="r" b="b"/>
              <a:pathLst>
                <a:path w="228600" h="229234">
                  <a:moveTo>
                    <a:pt x="228600" y="12"/>
                  </a:moveTo>
                  <a:lnTo>
                    <a:pt x="0" y="0"/>
                  </a:lnTo>
                  <a:lnTo>
                    <a:pt x="114287" y="228612"/>
                  </a:lnTo>
                  <a:lnTo>
                    <a:pt x="228600" y="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7999476" y="4187952"/>
              <a:ext cx="8255" cy="253365"/>
            </a:xfrm>
            <a:custGeom>
              <a:avLst/>
              <a:gdLst/>
              <a:ahLst/>
              <a:cxnLst/>
              <a:rect l="l" t="t" r="r" b="b"/>
              <a:pathLst>
                <a:path w="8254" h="253364">
                  <a:moveTo>
                    <a:pt x="0" y="0"/>
                  </a:moveTo>
                  <a:lnTo>
                    <a:pt x="7823" y="253072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7891895" y="4399417"/>
              <a:ext cx="228600" cy="232410"/>
            </a:xfrm>
            <a:custGeom>
              <a:avLst/>
              <a:gdLst/>
              <a:ahLst/>
              <a:cxnLst/>
              <a:rect l="l" t="t" r="r" b="b"/>
              <a:pathLst>
                <a:path w="228600" h="232410">
                  <a:moveTo>
                    <a:pt x="228485" y="0"/>
                  </a:moveTo>
                  <a:lnTo>
                    <a:pt x="0" y="7061"/>
                  </a:lnTo>
                  <a:lnTo>
                    <a:pt x="121297" y="232016"/>
                  </a:lnTo>
                  <a:lnTo>
                    <a:pt x="22848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1590258" y="6357553"/>
            <a:ext cx="4836795" cy="439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61460">
              <a:lnSpc>
                <a:spcPts val="1625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Estradiol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dirty="0" sz="1400" spc="-40">
                <a:latin typeface="Arial"/>
                <a:cs typeface="Arial"/>
              </a:rPr>
              <a:t>Attard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30">
                <a:latin typeface="Arial"/>
                <a:cs typeface="Arial"/>
              </a:rPr>
              <a:t>G,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55">
                <a:latin typeface="Arial"/>
                <a:cs typeface="Arial"/>
              </a:rPr>
              <a:t>al.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60" i="1">
                <a:latin typeface="Arial"/>
                <a:cs typeface="Arial"/>
              </a:rPr>
              <a:t>J</a:t>
            </a:r>
            <a:r>
              <a:rPr dirty="0" sz="1400" spc="-60" i="1">
                <a:latin typeface="Arial"/>
                <a:cs typeface="Arial"/>
              </a:rPr>
              <a:t> </a:t>
            </a:r>
            <a:r>
              <a:rPr dirty="0" sz="1400" spc="-85" i="1">
                <a:latin typeface="Arial"/>
                <a:cs typeface="Arial"/>
              </a:rPr>
              <a:t>Clin</a:t>
            </a:r>
            <a:r>
              <a:rPr dirty="0" sz="1400" spc="-45" i="1">
                <a:latin typeface="Arial"/>
                <a:cs typeface="Arial"/>
              </a:rPr>
              <a:t> </a:t>
            </a:r>
            <a:r>
              <a:rPr dirty="0" sz="1400" spc="-100" i="1">
                <a:latin typeface="Arial"/>
                <a:cs typeface="Arial"/>
              </a:rPr>
              <a:t>Onc.</a:t>
            </a:r>
            <a:r>
              <a:rPr dirty="0" sz="1400" spc="-65" i="1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2008;26:4563-</a:t>
            </a:r>
            <a:r>
              <a:rPr dirty="0" sz="1400" spc="-10">
                <a:latin typeface="Arial"/>
                <a:cs typeface="Arial"/>
              </a:rPr>
              <a:t>4571.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6" name="object 106" descr=""/>
          <p:cNvGrpSpPr/>
          <p:nvPr/>
        </p:nvGrpSpPr>
        <p:grpSpPr>
          <a:xfrm>
            <a:off x="8279765" y="4288533"/>
            <a:ext cx="1010285" cy="86995"/>
            <a:chOff x="8279765" y="4288533"/>
            <a:chExt cx="1010285" cy="86995"/>
          </a:xfrm>
        </p:grpSpPr>
        <p:sp>
          <p:nvSpPr>
            <p:cNvPr id="107" name="object 107" descr=""/>
            <p:cNvSpPr/>
            <p:nvPr/>
          </p:nvSpPr>
          <p:spPr>
            <a:xfrm>
              <a:off x="8294370" y="4331970"/>
              <a:ext cx="923290" cy="0"/>
            </a:xfrm>
            <a:custGeom>
              <a:avLst/>
              <a:gdLst/>
              <a:ahLst/>
              <a:cxnLst/>
              <a:rect l="l" t="t" r="r" b="b"/>
              <a:pathLst>
                <a:path w="923290" h="0">
                  <a:moveTo>
                    <a:pt x="0" y="0"/>
                  </a:moveTo>
                  <a:lnTo>
                    <a:pt x="922782" y="0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9202675" y="4288533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 descr=""/>
          <p:cNvSpPr txBox="1"/>
          <p:nvPr/>
        </p:nvSpPr>
        <p:spPr>
          <a:xfrm>
            <a:off x="9563403" y="4206426"/>
            <a:ext cx="5822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FF0000"/>
                </a:solidFill>
                <a:latin typeface="Arial"/>
                <a:cs typeface="Arial"/>
              </a:rPr>
              <a:t>ACTH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0" name="object 110" descr=""/>
          <p:cNvGrpSpPr/>
          <p:nvPr/>
        </p:nvGrpSpPr>
        <p:grpSpPr>
          <a:xfrm>
            <a:off x="3725415" y="0"/>
            <a:ext cx="6753859" cy="4363085"/>
            <a:chOff x="3725415" y="0"/>
            <a:chExt cx="6753859" cy="4363085"/>
          </a:xfrm>
        </p:grpSpPr>
        <p:pic>
          <p:nvPicPr>
            <p:cNvPr id="111" name="object 1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0124" y="0"/>
              <a:ext cx="2609087" cy="2011679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3797808" y="2129789"/>
              <a:ext cx="6666865" cy="2218690"/>
            </a:xfrm>
            <a:custGeom>
              <a:avLst/>
              <a:gdLst/>
              <a:ahLst/>
              <a:cxnLst/>
              <a:rect l="l" t="t" r="r" b="b"/>
              <a:pathLst>
                <a:path w="6666865" h="2218690">
                  <a:moveTo>
                    <a:pt x="6437947" y="2218372"/>
                  </a:moveTo>
                  <a:lnTo>
                    <a:pt x="6666522" y="2218372"/>
                  </a:lnTo>
                  <a:lnTo>
                    <a:pt x="6666522" y="0"/>
                  </a:lnTo>
                  <a:lnTo>
                    <a:pt x="0" y="0"/>
                  </a:lnTo>
                </a:path>
              </a:pathLst>
            </a:custGeom>
            <a:ln w="2895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725415" y="2086359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4">
                  <a:moveTo>
                    <a:pt x="86867" y="0"/>
                  </a:moveTo>
                  <a:lnTo>
                    <a:pt x="0" y="43433"/>
                  </a:lnTo>
                  <a:lnTo>
                    <a:pt x="86867" y="86867"/>
                  </a:lnTo>
                  <a:lnTo>
                    <a:pt x="8686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 descr=""/>
          <p:cNvSpPr txBox="1"/>
          <p:nvPr/>
        </p:nvSpPr>
        <p:spPr>
          <a:xfrm>
            <a:off x="8974453" y="4850268"/>
            <a:ext cx="1101725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Arial"/>
                <a:cs typeface="Arial"/>
              </a:rPr>
              <a:t>Autocrine </a:t>
            </a:r>
            <a:r>
              <a:rPr dirty="0" sz="2000" spc="-25">
                <a:latin typeface="Arial"/>
                <a:cs typeface="Arial"/>
              </a:rPr>
              <a:t>and </a:t>
            </a:r>
            <a:r>
              <a:rPr dirty="0" sz="2000" spc="-10">
                <a:latin typeface="Arial"/>
                <a:cs typeface="Arial"/>
              </a:rPr>
              <a:t>paracrine (adrenal) pathways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xfrm>
            <a:off x="2288539" y="776732"/>
            <a:ext cx="38557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1F487C"/>
                </a:solidFill>
                <a:latin typeface="Arial"/>
                <a:cs typeface="Arial"/>
              </a:rPr>
              <a:t>Abieraterone</a:t>
            </a:r>
            <a:r>
              <a:rPr dirty="0" sz="3000" spc="-5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1F487C"/>
                </a:solidFill>
                <a:latin typeface="Arial"/>
                <a:cs typeface="Arial"/>
              </a:rPr>
              <a:t>Acetate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6" name="object 116" descr=""/>
          <p:cNvSpPr txBox="1"/>
          <p:nvPr/>
        </p:nvSpPr>
        <p:spPr>
          <a:xfrm>
            <a:off x="3202939" y="1233932"/>
            <a:ext cx="243078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1F487C"/>
                </a:solidFill>
                <a:latin typeface="Arial"/>
                <a:cs typeface="Arial"/>
              </a:rPr>
              <a:t>+</a:t>
            </a:r>
            <a:r>
              <a:rPr dirty="0" sz="3000" spc="-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1F487C"/>
                </a:solidFill>
                <a:latin typeface="Arial"/>
                <a:cs typeface="Arial"/>
              </a:rPr>
              <a:t>Prednisone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41" y="6716459"/>
            <a:ext cx="119189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dirty="0" sz="5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dirty="0" sz="5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Reserved, </a:t>
            </a:r>
            <a:r>
              <a:rPr dirty="0" sz="500">
                <a:solidFill>
                  <a:srgbClr val="FFFFFF"/>
                </a:solidFill>
                <a:latin typeface="Arial"/>
                <a:cs typeface="Arial"/>
              </a:rPr>
              <a:t>Duke</a:t>
            </a:r>
            <a:r>
              <a:rPr dirty="0" sz="5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10">
                <a:solidFill>
                  <a:srgbClr val="FFFFFF"/>
                </a:solidFill>
                <a:latin typeface="Arial"/>
                <a:cs typeface="Arial"/>
              </a:rPr>
              <a:t>Medicine</a:t>
            </a:r>
            <a:r>
              <a:rPr dirty="0" sz="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500" spc="-20">
                <a:solidFill>
                  <a:srgbClr val="FFFFFF"/>
                </a:solidFill>
                <a:latin typeface="Arial"/>
                <a:cs typeface="Arial"/>
              </a:rPr>
              <a:t>2007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139" y="929132"/>
            <a:ext cx="442722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b="1">
                <a:solidFill>
                  <a:srgbClr val="1F487C"/>
                </a:solidFill>
                <a:latin typeface="Arial"/>
                <a:cs typeface="Arial"/>
              </a:rPr>
              <a:t>Abiraterone</a:t>
            </a:r>
            <a:r>
              <a:rPr dirty="0" sz="3000" spc="-3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1F487C"/>
                </a:solidFill>
                <a:latin typeface="Arial"/>
                <a:cs typeface="Arial"/>
              </a:rPr>
              <a:t>acetate</a:t>
            </a:r>
            <a:r>
              <a:rPr dirty="0" sz="3000" spc="-3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3000" spc="-25" b="1">
                <a:solidFill>
                  <a:srgbClr val="1F487C"/>
                </a:solidFill>
                <a:latin typeface="Arial"/>
                <a:cs typeface="Arial"/>
              </a:rPr>
              <a:t>AEs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0108" y="2133612"/>
            <a:ext cx="9006827" cy="259078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6612890" y="6577148"/>
            <a:ext cx="37738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Ryan CJ,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al.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Lancet</a:t>
            </a:r>
            <a:r>
              <a:rPr dirty="0" sz="1400" spc="-40" i="1">
                <a:latin typeface="Arial"/>
                <a:cs typeface="Arial"/>
              </a:rPr>
              <a:t> </a:t>
            </a:r>
            <a:r>
              <a:rPr dirty="0" sz="1400" i="1">
                <a:latin typeface="Arial"/>
                <a:cs typeface="Arial"/>
              </a:rPr>
              <a:t>Oncol.</a:t>
            </a:r>
            <a:r>
              <a:rPr dirty="0" sz="1400" spc="-25" i="1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2015;16:152-</a:t>
            </a:r>
            <a:r>
              <a:rPr dirty="0" sz="1400" spc="-20">
                <a:latin typeface="Arial"/>
                <a:cs typeface="Arial"/>
              </a:rPr>
              <a:t>160.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850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6968" y="220207"/>
            <a:ext cx="43713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Multidisciplinary</a:t>
            </a:r>
            <a:r>
              <a:rPr dirty="0" sz="3600" spc="-45">
                <a:solidFill>
                  <a:srgbClr val="FFFFFF"/>
                </a:solidFill>
              </a:rPr>
              <a:t> </a:t>
            </a:r>
            <a:r>
              <a:rPr dirty="0" sz="3600" spc="-20">
                <a:solidFill>
                  <a:srgbClr val="FFFFFF"/>
                </a:solidFill>
              </a:rPr>
              <a:t>Care</a:t>
            </a:r>
            <a:endParaRPr sz="3600"/>
          </a:p>
        </p:txBody>
      </p:sp>
      <p:grpSp>
        <p:nvGrpSpPr>
          <p:cNvPr id="4" name="object 4" descr=""/>
          <p:cNvGrpSpPr/>
          <p:nvPr/>
        </p:nvGrpSpPr>
        <p:grpSpPr>
          <a:xfrm>
            <a:off x="2471516" y="1133821"/>
            <a:ext cx="6189980" cy="5423535"/>
            <a:chOff x="2471516" y="1133821"/>
            <a:chExt cx="6189980" cy="5423535"/>
          </a:xfrm>
        </p:grpSpPr>
        <p:sp>
          <p:nvSpPr>
            <p:cNvPr id="5" name="object 5" descr=""/>
            <p:cNvSpPr/>
            <p:nvPr/>
          </p:nvSpPr>
          <p:spPr>
            <a:xfrm>
              <a:off x="6180362" y="1900572"/>
              <a:ext cx="730250" cy="317500"/>
            </a:xfrm>
            <a:custGeom>
              <a:avLst/>
              <a:gdLst/>
              <a:ahLst/>
              <a:cxnLst/>
              <a:rect l="l" t="t" r="r" b="b"/>
              <a:pathLst>
                <a:path w="730250" h="317500">
                  <a:moveTo>
                    <a:pt x="0" y="0"/>
                  </a:moveTo>
                  <a:lnTo>
                    <a:pt x="48644" y="12735"/>
                  </a:lnTo>
                  <a:lnTo>
                    <a:pt x="96958" y="26448"/>
                  </a:lnTo>
                  <a:lnTo>
                    <a:pt x="144928" y="41132"/>
                  </a:lnTo>
                  <a:lnTo>
                    <a:pt x="192537" y="56781"/>
                  </a:lnTo>
                  <a:lnTo>
                    <a:pt x="239771" y="73387"/>
                  </a:lnTo>
                  <a:lnTo>
                    <a:pt x="286613" y="90944"/>
                  </a:lnTo>
                  <a:lnTo>
                    <a:pt x="333048" y="109445"/>
                  </a:lnTo>
                  <a:lnTo>
                    <a:pt x="379061" y="128884"/>
                  </a:lnTo>
                  <a:lnTo>
                    <a:pt x="424637" y="149254"/>
                  </a:lnTo>
                  <a:lnTo>
                    <a:pt x="469759" y="170548"/>
                  </a:lnTo>
                  <a:lnTo>
                    <a:pt x="514412" y="192759"/>
                  </a:lnTo>
                  <a:lnTo>
                    <a:pt x="558582" y="215882"/>
                  </a:lnTo>
                  <a:lnTo>
                    <a:pt x="602252" y="239909"/>
                  </a:lnTo>
                  <a:lnTo>
                    <a:pt x="645407" y="264833"/>
                  </a:lnTo>
                  <a:lnTo>
                    <a:pt x="688031" y="290648"/>
                  </a:lnTo>
                  <a:lnTo>
                    <a:pt x="730110" y="317347"/>
                  </a:lnTo>
                </a:path>
              </a:pathLst>
            </a:custGeom>
            <a:ln w="35051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28822" y="1220557"/>
              <a:ext cx="1300480" cy="1259205"/>
            </a:xfrm>
            <a:custGeom>
              <a:avLst/>
              <a:gdLst/>
              <a:ahLst/>
              <a:cxnLst/>
              <a:rect l="l" t="t" r="r" b="b"/>
              <a:pathLst>
                <a:path w="1300479" h="1259205">
                  <a:moveTo>
                    <a:pt x="1299947" y="676465"/>
                  </a:moveTo>
                  <a:lnTo>
                    <a:pt x="1295545" y="723173"/>
                  </a:lnTo>
                  <a:lnTo>
                    <a:pt x="1287715" y="768694"/>
                  </a:lnTo>
                  <a:lnTo>
                    <a:pt x="1276590" y="812915"/>
                  </a:lnTo>
                  <a:lnTo>
                    <a:pt x="1262303" y="855725"/>
                  </a:lnTo>
                  <a:lnTo>
                    <a:pt x="1244985" y="897010"/>
                  </a:lnTo>
                  <a:lnTo>
                    <a:pt x="1224770" y="936658"/>
                  </a:lnTo>
                  <a:lnTo>
                    <a:pt x="1201789" y="974558"/>
                  </a:lnTo>
                  <a:lnTo>
                    <a:pt x="1176175" y="1010597"/>
                  </a:lnTo>
                  <a:lnTo>
                    <a:pt x="1148061" y="1044663"/>
                  </a:lnTo>
                  <a:lnTo>
                    <a:pt x="1117578" y="1076644"/>
                  </a:lnTo>
                  <a:lnTo>
                    <a:pt x="1084860" y="1106427"/>
                  </a:lnTo>
                  <a:lnTo>
                    <a:pt x="1050038" y="1133900"/>
                  </a:lnTo>
                  <a:lnTo>
                    <a:pt x="1013245" y="1158951"/>
                  </a:lnTo>
                  <a:lnTo>
                    <a:pt x="974614" y="1181468"/>
                  </a:lnTo>
                  <a:lnTo>
                    <a:pt x="934277" y="1201339"/>
                  </a:lnTo>
                  <a:lnTo>
                    <a:pt x="892366" y="1218451"/>
                  </a:lnTo>
                  <a:lnTo>
                    <a:pt x="849013" y="1232692"/>
                  </a:lnTo>
                  <a:lnTo>
                    <a:pt x="804352" y="1243950"/>
                  </a:lnTo>
                  <a:lnTo>
                    <a:pt x="758514" y="1252112"/>
                  </a:lnTo>
                  <a:lnTo>
                    <a:pt x="711631" y="1257067"/>
                  </a:lnTo>
                  <a:lnTo>
                    <a:pt x="663838" y="1258703"/>
                  </a:lnTo>
                  <a:lnTo>
                    <a:pt x="615265" y="1256906"/>
                  </a:lnTo>
                  <a:lnTo>
                    <a:pt x="566884" y="1251668"/>
                  </a:lnTo>
                  <a:lnTo>
                    <a:pt x="519660" y="1243138"/>
                  </a:lnTo>
                  <a:lnTo>
                    <a:pt x="473710" y="1231447"/>
                  </a:lnTo>
                  <a:lnTo>
                    <a:pt x="429153" y="1216726"/>
                  </a:lnTo>
                  <a:lnTo>
                    <a:pt x="386109" y="1199103"/>
                  </a:lnTo>
                  <a:lnTo>
                    <a:pt x="344696" y="1178711"/>
                  </a:lnTo>
                  <a:lnTo>
                    <a:pt x="305032" y="1155680"/>
                  </a:lnTo>
                  <a:lnTo>
                    <a:pt x="267238" y="1130140"/>
                  </a:lnTo>
                  <a:lnTo>
                    <a:pt x="231430" y="1102221"/>
                  </a:lnTo>
                  <a:lnTo>
                    <a:pt x="197729" y="1072054"/>
                  </a:lnTo>
                  <a:lnTo>
                    <a:pt x="166253" y="1039769"/>
                  </a:lnTo>
                  <a:lnTo>
                    <a:pt x="137120" y="1005497"/>
                  </a:lnTo>
                  <a:lnTo>
                    <a:pt x="110451" y="969369"/>
                  </a:lnTo>
                  <a:lnTo>
                    <a:pt x="86362" y="931515"/>
                  </a:lnTo>
                  <a:lnTo>
                    <a:pt x="64974" y="892065"/>
                  </a:lnTo>
                  <a:lnTo>
                    <a:pt x="46404" y="851149"/>
                  </a:lnTo>
                  <a:lnTo>
                    <a:pt x="30773" y="808899"/>
                  </a:lnTo>
                  <a:lnTo>
                    <a:pt x="18198" y="765445"/>
                  </a:lnTo>
                  <a:lnTo>
                    <a:pt x="8798" y="720916"/>
                  </a:lnTo>
                  <a:lnTo>
                    <a:pt x="2692" y="675445"/>
                  </a:lnTo>
                  <a:lnTo>
                    <a:pt x="0" y="629160"/>
                  </a:lnTo>
                  <a:lnTo>
                    <a:pt x="839" y="582193"/>
                  </a:lnTo>
                  <a:lnTo>
                    <a:pt x="5475" y="533799"/>
                  </a:lnTo>
                  <a:lnTo>
                    <a:pt x="13808" y="486637"/>
                  </a:lnTo>
                  <a:lnTo>
                    <a:pt x="25692" y="440841"/>
                  </a:lnTo>
                  <a:lnTo>
                    <a:pt x="40983" y="396543"/>
                  </a:lnTo>
                  <a:lnTo>
                    <a:pt x="59537" y="353876"/>
                  </a:lnTo>
                  <a:lnTo>
                    <a:pt x="81211" y="312973"/>
                  </a:lnTo>
                  <a:lnTo>
                    <a:pt x="105861" y="273968"/>
                  </a:lnTo>
                  <a:lnTo>
                    <a:pt x="133342" y="236992"/>
                  </a:lnTo>
                  <a:lnTo>
                    <a:pt x="163511" y="202179"/>
                  </a:lnTo>
                  <a:lnTo>
                    <a:pt x="196223" y="169662"/>
                  </a:lnTo>
                  <a:lnTo>
                    <a:pt x="231335" y="139574"/>
                  </a:lnTo>
                  <a:lnTo>
                    <a:pt x="268703" y="112047"/>
                  </a:lnTo>
                  <a:lnTo>
                    <a:pt x="308182" y="87215"/>
                  </a:lnTo>
                  <a:lnTo>
                    <a:pt x="349629" y="65210"/>
                  </a:lnTo>
                  <a:lnTo>
                    <a:pt x="392900" y="46165"/>
                  </a:lnTo>
                  <a:lnTo>
                    <a:pt x="437851" y="30214"/>
                  </a:lnTo>
                  <a:lnTo>
                    <a:pt x="484337" y="17489"/>
                  </a:lnTo>
                  <a:lnTo>
                    <a:pt x="532215" y="8123"/>
                  </a:lnTo>
                  <a:lnTo>
                    <a:pt x="581341" y="2249"/>
                  </a:lnTo>
                  <a:lnTo>
                    <a:pt x="631571" y="0"/>
                  </a:lnTo>
                </a:path>
              </a:pathLst>
            </a:custGeom>
            <a:ln w="34925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3654" y="1133821"/>
              <a:ext cx="173469" cy="17346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904457" y="1867709"/>
              <a:ext cx="1271270" cy="1254760"/>
            </a:xfrm>
            <a:custGeom>
              <a:avLst/>
              <a:gdLst/>
              <a:ahLst/>
              <a:cxnLst/>
              <a:rect l="l" t="t" r="r" b="b"/>
              <a:pathLst>
                <a:path w="1271270" h="1254760">
                  <a:moveTo>
                    <a:pt x="783177" y="1241449"/>
                  </a:moveTo>
                  <a:lnTo>
                    <a:pt x="735128" y="1249155"/>
                  </a:lnTo>
                  <a:lnTo>
                    <a:pt x="687329" y="1253383"/>
                  </a:lnTo>
                  <a:lnTo>
                    <a:pt x="639930" y="1254226"/>
                  </a:lnTo>
                  <a:lnTo>
                    <a:pt x="593080" y="1251780"/>
                  </a:lnTo>
                  <a:lnTo>
                    <a:pt x="546928" y="1246139"/>
                  </a:lnTo>
                  <a:lnTo>
                    <a:pt x="501622" y="1237397"/>
                  </a:lnTo>
                  <a:lnTo>
                    <a:pt x="457311" y="1225649"/>
                  </a:lnTo>
                  <a:lnTo>
                    <a:pt x="414144" y="1210989"/>
                  </a:lnTo>
                  <a:lnTo>
                    <a:pt x="372271" y="1193512"/>
                  </a:lnTo>
                  <a:lnTo>
                    <a:pt x="331839" y="1173312"/>
                  </a:lnTo>
                  <a:lnTo>
                    <a:pt x="292997" y="1150484"/>
                  </a:lnTo>
                  <a:lnTo>
                    <a:pt x="255895" y="1125122"/>
                  </a:lnTo>
                  <a:lnTo>
                    <a:pt x="220681" y="1097321"/>
                  </a:lnTo>
                  <a:lnTo>
                    <a:pt x="187505" y="1067174"/>
                  </a:lnTo>
                  <a:lnTo>
                    <a:pt x="156514" y="1034777"/>
                  </a:lnTo>
                  <a:lnTo>
                    <a:pt x="127859" y="1000224"/>
                  </a:lnTo>
                  <a:lnTo>
                    <a:pt x="101686" y="963610"/>
                  </a:lnTo>
                  <a:lnTo>
                    <a:pt x="78147" y="925028"/>
                  </a:lnTo>
                  <a:lnTo>
                    <a:pt x="57389" y="884573"/>
                  </a:lnTo>
                  <a:lnTo>
                    <a:pt x="39561" y="842341"/>
                  </a:lnTo>
                  <a:lnTo>
                    <a:pt x="24812" y="798424"/>
                  </a:lnTo>
                  <a:lnTo>
                    <a:pt x="13291" y="752919"/>
                  </a:lnTo>
                  <a:lnTo>
                    <a:pt x="5275" y="706721"/>
                  </a:lnTo>
                  <a:lnTo>
                    <a:pt x="877" y="660764"/>
                  </a:lnTo>
                  <a:lnTo>
                    <a:pt x="0" y="615192"/>
                  </a:lnTo>
                  <a:lnTo>
                    <a:pt x="2543" y="570148"/>
                  </a:lnTo>
                  <a:lnTo>
                    <a:pt x="8410" y="525774"/>
                  </a:lnTo>
                  <a:lnTo>
                    <a:pt x="17503" y="482215"/>
                  </a:lnTo>
                  <a:lnTo>
                    <a:pt x="29722" y="439612"/>
                  </a:lnTo>
                  <a:lnTo>
                    <a:pt x="44969" y="398109"/>
                  </a:lnTo>
                  <a:lnTo>
                    <a:pt x="63147" y="357849"/>
                  </a:lnTo>
                  <a:lnTo>
                    <a:pt x="84157" y="318975"/>
                  </a:lnTo>
                  <a:lnTo>
                    <a:pt x="107901" y="281631"/>
                  </a:lnTo>
                  <a:lnTo>
                    <a:pt x="134280" y="245959"/>
                  </a:lnTo>
                  <a:lnTo>
                    <a:pt x="163197" y="212103"/>
                  </a:lnTo>
                  <a:lnTo>
                    <a:pt x="194553" y="180206"/>
                  </a:lnTo>
                  <a:lnTo>
                    <a:pt x="228250" y="150410"/>
                  </a:lnTo>
                  <a:lnTo>
                    <a:pt x="264189" y="122859"/>
                  </a:lnTo>
                  <a:lnTo>
                    <a:pt x="302273" y="97696"/>
                  </a:lnTo>
                  <a:lnTo>
                    <a:pt x="342403" y="75065"/>
                  </a:lnTo>
                  <a:lnTo>
                    <a:pt x="384480" y="55107"/>
                  </a:lnTo>
                  <a:lnTo>
                    <a:pt x="428407" y="37967"/>
                  </a:lnTo>
                  <a:lnTo>
                    <a:pt x="474086" y="23788"/>
                  </a:lnTo>
                  <a:lnTo>
                    <a:pt x="521418" y="12712"/>
                  </a:lnTo>
                  <a:lnTo>
                    <a:pt x="569809" y="4970"/>
                  </a:lnTo>
                  <a:lnTo>
                    <a:pt x="618019" y="763"/>
                  </a:lnTo>
                  <a:lnTo>
                    <a:pt x="665885" y="0"/>
                  </a:lnTo>
                  <a:lnTo>
                    <a:pt x="713246" y="2592"/>
                  </a:lnTo>
                  <a:lnTo>
                    <a:pt x="759940" y="8450"/>
                  </a:lnTo>
                  <a:lnTo>
                    <a:pt x="805807" y="17485"/>
                  </a:lnTo>
                  <a:lnTo>
                    <a:pt x="850685" y="29606"/>
                  </a:lnTo>
                  <a:lnTo>
                    <a:pt x="894412" y="44726"/>
                  </a:lnTo>
                  <a:lnTo>
                    <a:pt x="936827" y="62754"/>
                  </a:lnTo>
                  <a:lnTo>
                    <a:pt x="977768" y="83602"/>
                  </a:lnTo>
                  <a:lnTo>
                    <a:pt x="1017075" y="107179"/>
                  </a:lnTo>
                  <a:lnTo>
                    <a:pt x="1054586" y="133396"/>
                  </a:lnTo>
                  <a:lnTo>
                    <a:pt x="1090139" y="162165"/>
                  </a:lnTo>
                  <a:lnTo>
                    <a:pt x="1123573" y="193395"/>
                  </a:lnTo>
                  <a:lnTo>
                    <a:pt x="1154727" y="226997"/>
                  </a:lnTo>
                  <a:lnTo>
                    <a:pt x="1183439" y="262883"/>
                  </a:lnTo>
                  <a:lnTo>
                    <a:pt x="1209548" y="300962"/>
                  </a:lnTo>
                  <a:lnTo>
                    <a:pt x="1232892" y="341146"/>
                  </a:lnTo>
                  <a:lnTo>
                    <a:pt x="1253311" y="383344"/>
                  </a:lnTo>
                  <a:lnTo>
                    <a:pt x="1270641" y="427468"/>
                  </a:lnTo>
                </a:path>
              </a:pathLst>
            </a:custGeom>
            <a:ln w="35052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87470" y="2207553"/>
              <a:ext cx="175259" cy="17526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276917" y="3622771"/>
              <a:ext cx="1297940" cy="1250315"/>
            </a:xfrm>
            <a:custGeom>
              <a:avLst/>
              <a:gdLst/>
              <a:ahLst/>
              <a:cxnLst/>
              <a:rect l="l" t="t" r="r" b="b"/>
              <a:pathLst>
                <a:path w="1297940" h="1250314">
                  <a:moveTo>
                    <a:pt x="540358" y="1249821"/>
                  </a:moveTo>
                  <a:lnTo>
                    <a:pt x="492905" y="1238988"/>
                  </a:lnTo>
                  <a:lnTo>
                    <a:pt x="446987" y="1225022"/>
                  </a:lnTo>
                  <a:lnTo>
                    <a:pt x="402707" y="1208066"/>
                  </a:lnTo>
                  <a:lnTo>
                    <a:pt x="360166" y="1188263"/>
                  </a:lnTo>
                  <a:lnTo>
                    <a:pt x="319468" y="1165758"/>
                  </a:lnTo>
                  <a:lnTo>
                    <a:pt x="280717" y="1140692"/>
                  </a:lnTo>
                  <a:lnTo>
                    <a:pt x="244013" y="1113210"/>
                  </a:lnTo>
                  <a:lnTo>
                    <a:pt x="209460" y="1083454"/>
                  </a:lnTo>
                  <a:lnTo>
                    <a:pt x="177161" y="1051569"/>
                  </a:lnTo>
                  <a:lnTo>
                    <a:pt x="147219" y="1017698"/>
                  </a:lnTo>
                  <a:lnTo>
                    <a:pt x="119736" y="981983"/>
                  </a:lnTo>
                  <a:lnTo>
                    <a:pt x="94815" y="944568"/>
                  </a:lnTo>
                  <a:lnTo>
                    <a:pt x="72558" y="905597"/>
                  </a:lnTo>
                  <a:lnTo>
                    <a:pt x="53069" y="865213"/>
                  </a:lnTo>
                  <a:lnTo>
                    <a:pt x="36450" y="823559"/>
                  </a:lnTo>
                  <a:lnTo>
                    <a:pt x="22803" y="780779"/>
                  </a:lnTo>
                  <a:lnTo>
                    <a:pt x="12232" y="737016"/>
                  </a:lnTo>
                  <a:lnTo>
                    <a:pt x="4840" y="692413"/>
                  </a:lnTo>
                  <a:lnTo>
                    <a:pt x="728" y="647114"/>
                  </a:lnTo>
                  <a:lnTo>
                    <a:pt x="0" y="601261"/>
                  </a:lnTo>
                  <a:lnTo>
                    <a:pt x="2758" y="555000"/>
                  </a:lnTo>
                  <a:lnTo>
                    <a:pt x="9105" y="508471"/>
                  </a:lnTo>
                  <a:lnTo>
                    <a:pt x="18962" y="462613"/>
                  </a:lnTo>
                  <a:lnTo>
                    <a:pt x="32084" y="418332"/>
                  </a:lnTo>
                  <a:lnTo>
                    <a:pt x="48328" y="375725"/>
                  </a:lnTo>
                  <a:lnTo>
                    <a:pt x="67548" y="334888"/>
                  </a:lnTo>
                  <a:lnTo>
                    <a:pt x="89600" y="295917"/>
                  </a:lnTo>
                  <a:lnTo>
                    <a:pt x="114338" y="258908"/>
                  </a:lnTo>
                  <a:lnTo>
                    <a:pt x="141619" y="223957"/>
                  </a:lnTo>
                  <a:lnTo>
                    <a:pt x="171297" y="191159"/>
                  </a:lnTo>
                  <a:lnTo>
                    <a:pt x="203227" y="160611"/>
                  </a:lnTo>
                  <a:lnTo>
                    <a:pt x="237266" y="132410"/>
                  </a:lnTo>
                  <a:lnTo>
                    <a:pt x="273268" y="106650"/>
                  </a:lnTo>
                  <a:lnTo>
                    <a:pt x="311088" y="83428"/>
                  </a:lnTo>
                  <a:lnTo>
                    <a:pt x="350583" y="62840"/>
                  </a:lnTo>
                  <a:lnTo>
                    <a:pt x="391606" y="44981"/>
                  </a:lnTo>
                  <a:lnTo>
                    <a:pt x="434014" y="29949"/>
                  </a:lnTo>
                  <a:lnTo>
                    <a:pt x="477662" y="17839"/>
                  </a:lnTo>
                  <a:lnTo>
                    <a:pt x="522405" y="8746"/>
                  </a:lnTo>
                  <a:lnTo>
                    <a:pt x="568097" y="2768"/>
                  </a:lnTo>
                  <a:lnTo>
                    <a:pt x="614596" y="0"/>
                  </a:lnTo>
                  <a:lnTo>
                    <a:pt x="661755" y="537"/>
                  </a:lnTo>
                  <a:lnTo>
                    <a:pt x="709431" y="4476"/>
                  </a:lnTo>
                  <a:lnTo>
                    <a:pt x="757478" y="11914"/>
                  </a:lnTo>
                  <a:lnTo>
                    <a:pt x="805266" y="22844"/>
                  </a:lnTo>
                  <a:lnTo>
                    <a:pt x="851562" y="36985"/>
                  </a:lnTo>
                  <a:lnTo>
                    <a:pt x="896249" y="54194"/>
                  </a:lnTo>
                  <a:lnTo>
                    <a:pt x="939212" y="74326"/>
                  </a:lnTo>
                  <a:lnTo>
                    <a:pt x="980334" y="97239"/>
                  </a:lnTo>
                  <a:lnTo>
                    <a:pt x="1019498" y="122789"/>
                  </a:lnTo>
                  <a:lnTo>
                    <a:pt x="1056589" y="150834"/>
                  </a:lnTo>
                  <a:lnTo>
                    <a:pt x="1091491" y="181229"/>
                  </a:lnTo>
                  <a:lnTo>
                    <a:pt x="1124086" y="213831"/>
                  </a:lnTo>
                  <a:lnTo>
                    <a:pt x="1154259" y="248498"/>
                  </a:lnTo>
                  <a:lnTo>
                    <a:pt x="1181893" y="285085"/>
                  </a:lnTo>
                  <a:lnTo>
                    <a:pt x="1206873" y="323449"/>
                  </a:lnTo>
                  <a:lnTo>
                    <a:pt x="1229082" y="363448"/>
                  </a:lnTo>
                  <a:lnTo>
                    <a:pt x="1248403" y="404937"/>
                  </a:lnTo>
                  <a:lnTo>
                    <a:pt x="1264721" y="447774"/>
                  </a:lnTo>
                  <a:lnTo>
                    <a:pt x="1277920" y="491815"/>
                  </a:lnTo>
                  <a:lnTo>
                    <a:pt x="1287882" y="536916"/>
                  </a:lnTo>
                  <a:lnTo>
                    <a:pt x="1294492" y="582935"/>
                  </a:lnTo>
                  <a:lnTo>
                    <a:pt x="1297633" y="629729"/>
                  </a:lnTo>
                  <a:lnTo>
                    <a:pt x="1297190" y="677153"/>
                  </a:lnTo>
                </a:path>
              </a:pathLst>
            </a:custGeom>
            <a:ln w="34925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86782" y="4212606"/>
              <a:ext cx="174646" cy="17464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682971" y="3041829"/>
              <a:ext cx="220979" cy="574040"/>
            </a:xfrm>
            <a:custGeom>
              <a:avLst/>
              <a:gdLst/>
              <a:ahLst/>
              <a:cxnLst/>
              <a:rect l="l" t="t" r="r" b="b"/>
              <a:pathLst>
                <a:path w="220979" h="574039">
                  <a:moveTo>
                    <a:pt x="0" y="0"/>
                  </a:moveTo>
                  <a:lnTo>
                    <a:pt x="24431" y="45470"/>
                  </a:lnTo>
                  <a:lnTo>
                    <a:pt x="47783" y="91426"/>
                  </a:lnTo>
                  <a:lnTo>
                    <a:pt x="70051" y="137850"/>
                  </a:lnTo>
                  <a:lnTo>
                    <a:pt x="91225" y="184724"/>
                  </a:lnTo>
                  <a:lnTo>
                    <a:pt x="111301" y="232030"/>
                  </a:lnTo>
                  <a:lnTo>
                    <a:pt x="130270" y="279750"/>
                  </a:lnTo>
                  <a:lnTo>
                    <a:pt x="148125" y="327866"/>
                  </a:lnTo>
                  <a:lnTo>
                    <a:pt x="164861" y="376361"/>
                  </a:lnTo>
                  <a:lnTo>
                    <a:pt x="180468" y="425215"/>
                  </a:lnTo>
                  <a:lnTo>
                    <a:pt x="194942" y="474412"/>
                  </a:lnTo>
                  <a:lnTo>
                    <a:pt x="208275" y="523933"/>
                  </a:lnTo>
                  <a:lnTo>
                    <a:pt x="220459" y="573760"/>
                  </a:lnTo>
                </a:path>
              </a:pathLst>
            </a:custGeom>
            <a:ln w="35052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90988" y="5250048"/>
              <a:ext cx="1215390" cy="1276350"/>
            </a:xfrm>
            <a:custGeom>
              <a:avLst/>
              <a:gdLst/>
              <a:ahLst/>
              <a:cxnLst/>
              <a:rect l="l" t="t" r="r" b="b"/>
              <a:pathLst>
                <a:path w="1215390" h="1276350">
                  <a:moveTo>
                    <a:pt x="1215031" y="328921"/>
                  </a:moveTo>
                  <a:lnTo>
                    <a:pt x="1191873" y="288120"/>
                  </a:lnTo>
                  <a:lnTo>
                    <a:pt x="1166076" y="249806"/>
                  </a:lnTo>
                  <a:lnTo>
                    <a:pt x="1137805" y="214028"/>
                  </a:lnTo>
                  <a:lnTo>
                    <a:pt x="1107228" y="180834"/>
                  </a:lnTo>
                  <a:lnTo>
                    <a:pt x="1074512" y="150272"/>
                  </a:lnTo>
                  <a:lnTo>
                    <a:pt x="1039824" y="122390"/>
                  </a:lnTo>
                  <a:lnTo>
                    <a:pt x="1003330" y="97237"/>
                  </a:lnTo>
                  <a:lnTo>
                    <a:pt x="965196" y="74860"/>
                  </a:lnTo>
                  <a:lnTo>
                    <a:pt x="925591" y="55307"/>
                  </a:lnTo>
                  <a:lnTo>
                    <a:pt x="884679" y="38627"/>
                  </a:lnTo>
                  <a:lnTo>
                    <a:pt x="842629" y="24868"/>
                  </a:lnTo>
                  <a:lnTo>
                    <a:pt x="799607" y="14077"/>
                  </a:lnTo>
                  <a:lnTo>
                    <a:pt x="755780" y="6304"/>
                  </a:lnTo>
                  <a:lnTo>
                    <a:pt x="711314" y="1595"/>
                  </a:lnTo>
                  <a:lnTo>
                    <a:pt x="666377" y="0"/>
                  </a:lnTo>
                  <a:lnTo>
                    <a:pt x="621134" y="1565"/>
                  </a:lnTo>
                  <a:lnTo>
                    <a:pt x="575754" y="6340"/>
                  </a:lnTo>
                  <a:lnTo>
                    <a:pt x="530401" y="14373"/>
                  </a:lnTo>
                  <a:lnTo>
                    <a:pt x="485244" y="25711"/>
                  </a:lnTo>
                  <a:lnTo>
                    <a:pt x="440449" y="40403"/>
                  </a:lnTo>
                  <a:lnTo>
                    <a:pt x="396183" y="58496"/>
                  </a:lnTo>
                  <a:lnTo>
                    <a:pt x="352613" y="80040"/>
                  </a:lnTo>
                  <a:lnTo>
                    <a:pt x="310629" y="104646"/>
                  </a:lnTo>
                  <a:lnTo>
                    <a:pt x="271048" y="131781"/>
                  </a:lnTo>
                  <a:lnTo>
                    <a:pt x="233925" y="161278"/>
                  </a:lnTo>
                  <a:lnTo>
                    <a:pt x="199316" y="192968"/>
                  </a:lnTo>
                  <a:lnTo>
                    <a:pt x="167274" y="226684"/>
                  </a:lnTo>
                  <a:lnTo>
                    <a:pt x="137855" y="262258"/>
                  </a:lnTo>
                  <a:lnTo>
                    <a:pt x="111114" y="299522"/>
                  </a:lnTo>
                  <a:lnTo>
                    <a:pt x="87106" y="338309"/>
                  </a:lnTo>
                  <a:lnTo>
                    <a:pt x="65885" y="378451"/>
                  </a:lnTo>
                  <a:lnTo>
                    <a:pt x="47506" y="419781"/>
                  </a:lnTo>
                  <a:lnTo>
                    <a:pt x="32025" y="462130"/>
                  </a:lnTo>
                  <a:lnTo>
                    <a:pt x="19496" y="505331"/>
                  </a:lnTo>
                  <a:lnTo>
                    <a:pt x="9974" y="549217"/>
                  </a:lnTo>
                  <a:lnTo>
                    <a:pt x="3514" y="593619"/>
                  </a:lnTo>
                  <a:lnTo>
                    <a:pt x="171" y="638370"/>
                  </a:lnTo>
                  <a:lnTo>
                    <a:pt x="0" y="683302"/>
                  </a:lnTo>
                  <a:lnTo>
                    <a:pt x="3055" y="728248"/>
                  </a:lnTo>
                  <a:lnTo>
                    <a:pt x="9392" y="773039"/>
                  </a:lnTo>
                  <a:lnTo>
                    <a:pt x="19065" y="817509"/>
                  </a:lnTo>
                  <a:lnTo>
                    <a:pt x="32130" y="861489"/>
                  </a:lnTo>
                  <a:lnTo>
                    <a:pt x="48641" y="904812"/>
                  </a:lnTo>
                  <a:lnTo>
                    <a:pt x="68653" y="947310"/>
                  </a:lnTo>
                  <a:lnTo>
                    <a:pt x="92717" y="989554"/>
                  </a:lnTo>
                  <a:lnTo>
                    <a:pt x="119645" y="1029159"/>
                  </a:lnTo>
                  <a:lnTo>
                    <a:pt x="149254" y="1066063"/>
                  </a:lnTo>
                  <a:lnTo>
                    <a:pt x="181357" y="1100204"/>
                  </a:lnTo>
                  <a:lnTo>
                    <a:pt x="215768" y="1131520"/>
                  </a:lnTo>
                  <a:lnTo>
                    <a:pt x="252302" y="1159948"/>
                  </a:lnTo>
                  <a:lnTo>
                    <a:pt x="290772" y="1185426"/>
                  </a:lnTo>
                  <a:lnTo>
                    <a:pt x="330993" y="1207892"/>
                  </a:lnTo>
                  <a:lnTo>
                    <a:pt x="372779" y="1227284"/>
                  </a:lnTo>
                  <a:lnTo>
                    <a:pt x="415944" y="1243539"/>
                  </a:lnTo>
                  <a:lnTo>
                    <a:pt x="460303" y="1256595"/>
                  </a:lnTo>
                  <a:lnTo>
                    <a:pt x="505670" y="1266391"/>
                  </a:lnTo>
                  <a:lnTo>
                    <a:pt x="551858" y="1272863"/>
                  </a:lnTo>
                  <a:lnTo>
                    <a:pt x="598683" y="1275949"/>
                  </a:lnTo>
                  <a:lnTo>
                    <a:pt x="645958" y="1275588"/>
                  </a:lnTo>
                  <a:lnTo>
                    <a:pt x="693497" y="1271717"/>
                  </a:lnTo>
                  <a:lnTo>
                    <a:pt x="741115" y="1264274"/>
                  </a:lnTo>
                  <a:lnTo>
                    <a:pt x="788626" y="1253197"/>
                  </a:lnTo>
                  <a:lnTo>
                    <a:pt x="835844" y="1238423"/>
                  </a:lnTo>
                  <a:lnTo>
                    <a:pt x="882584" y="1219890"/>
                  </a:lnTo>
                </a:path>
              </a:pathLst>
            </a:custGeom>
            <a:ln w="34925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86540" y="6382907"/>
              <a:ext cx="174053" cy="174058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361028" y="4877959"/>
              <a:ext cx="463550" cy="754380"/>
            </a:xfrm>
            <a:custGeom>
              <a:avLst/>
              <a:gdLst/>
              <a:ahLst/>
              <a:cxnLst/>
              <a:rect l="l" t="t" r="r" b="b"/>
              <a:pathLst>
                <a:path w="463550" h="754379">
                  <a:moveTo>
                    <a:pt x="462953" y="0"/>
                  </a:moveTo>
                  <a:lnTo>
                    <a:pt x="445386" y="46078"/>
                  </a:lnTo>
                  <a:lnTo>
                    <a:pt x="426813" y="91740"/>
                  </a:lnTo>
                  <a:lnTo>
                    <a:pt x="407242" y="136973"/>
                  </a:lnTo>
                  <a:lnTo>
                    <a:pt x="386682" y="181761"/>
                  </a:lnTo>
                  <a:lnTo>
                    <a:pt x="365142" y="226090"/>
                  </a:lnTo>
                  <a:lnTo>
                    <a:pt x="342631" y="269946"/>
                  </a:lnTo>
                  <a:lnTo>
                    <a:pt x="319158" y="313313"/>
                  </a:lnTo>
                  <a:lnTo>
                    <a:pt x="294732" y="356179"/>
                  </a:lnTo>
                  <a:lnTo>
                    <a:pt x="269362" y="398527"/>
                  </a:lnTo>
                  <a:lnTo>
                    <a:pt x="243056" y="440344"/>
                  </a:lnTo>
                  <a:lnTo>
                    <a:pt x="215823" y="481615"/>
                  </a:lnTo>
                  <a:lnTo>
                    <a:pt x="187673" y="522326"/>
                  </a:lnTo>
                  <a:lnTo>
                    <a:pt x="158614" y="562462"/>
                  </a:lnTo>
                  <a:lnTo>
                    <a:pt x="128655" y="602008"/>
                  </a:lnTo>
                  <a:lnTo>
                    <a:pt x="97806" y="640951"/>
                  </a:lnTo>
                  <a:lnTo>
                    <a:pt x="66074" y="679275"/>
                  </a:lnTo>
                  <a:lnTo>
                    <a:pt x="33469" y="716967"/>
                  </a:lnTo>
                  <a:lnTo>
                    <a:pt x="0" y="754011"/>
                  </a:lnTo>
                </a:path>
              </a:pathLst>
            </a:custGeom>
            <a:ln w="35052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698203" y="5209005"/>
              <a:ext cx="1193800" cy="1278890"/>
            </a:xfrm>
            <a:custGeom>
              <a:avLst/>
              <a:gdLst/>
              <a:ahLst/>
              <a:cxnLst/>
              <a:rect l="l" t="t" r="r" b="b"/>
              <a:pathLst>
                <a:path w="1193800" h="1278889">
                  <a:moveTo>
                    <a:pt x="0" y="295614"/>
                  </a:moveTo>
                  <a:lnTo>
                    <a:pt x="25632" y="256320"/>
                  </a:lnTo>
                  <a:lnTo>
                    <a:pt x="53745" y="219672"/>
                  </a:lnTo>
                  <a:lnTo>
                    <a:pt x="84170" y="185707"/>
                  </a:lnTo>
                  <a:lnTo>
                    <a:pt x="116737" y="154464"/>
                  </a:lnTo>
                  <a:lnTo>
                    <a:pt x="151277" y="125979"/>
                  </a:lnTo>
                  <a:lnTo>
                    <a:pt x="187620" y="100291"/>
                  </a:lnTo>
                  <a:lnTo>
                    <a:pt x="225597" y="77438"/>
                  </a:lnTo>
                  <a:lnTo>
                    <a:pt x="265038" y="57457"/>
                  </a:lnTo>
                  <a:lnTo>
                    <a:pt x="305775" y="40385"/>
                  </a:lnTo>
                  <a:lnTo>
                    <a:pt x="347637" y="26262"/>
                  </a:lnTo>
                  <a:lnTo>
                    <a:pt x="390456" y="15124"/>
                  </a:lnTo>
                  <a:lnTo>
                    <a:pt x="434062" y="7009"/>
                  </a:lnTo>
                  <a:lnTo>
                    <a:pt x="478285" y="1955"/>
                  </a:lnTo>
                  <a:lnTo>
                    <a:pt x="522957" y="0"/>
                  </a:lnTo>
                  <a:lnTo>
                    <a:pt x="567907" y="1181"/>
                  </a:lnTo>
                  <a:lnTo>
                    <a:pt x="612966" y="5536"/>
                  </a:lnTo>
                  <a:lnTo>
                    <a:pt x="657966" y="13103"/>
                  </a:lnTo>
                  <a:lnTo>
                    <a:pt x="702736" y="23920"/>
                  </a:lnTo>
                  <a:lnTo>
                    <a:pt x="747107" y="38025"/>
                  </a:lnTo>
                  <a:lnTo>
                    <a:pt x="790910" y="55455"/>
                  </a:lnTo>
                  <a:lnTo>
                    <a:pt x="833976" y="76247"/>
                  </a:lnTo>
                  <a:lnTo>
                    <a:pt x="876134" y="100441"/>
                  </a:lnTo>
                  <a:lnTo>
                    <a:pt x="916520" y="127590"/>
                  </a:lnTo>
                  <a:lnTo>
                    <a:pt x="954351" y="157115"/>
                  </a:lnTo>
                  <a:lnTo>
                    <a:pt x="989583" y="188845"/>
                  </a:lnTo>
                  <a:lnTo>
                    <a:pt x="1022171" y="222610"/>
                  </a:lnTo>
                  <a:lnTo>
                    <a:pt x="1052072" y="258238"/>
                  </a:lnTo>
                  <a:lnTo>
                    <a:pt x="1079239" y="295559"/>
                  </a:lnTo>
                  <a:lnTo>
                    <a:pt x="1103629" y="334402"/>
                  </a:lnTo>
                  <a:lnTo>
                    <a:pt x="1125198" y="374596"/>
                  </a:lnTo>
                  <a:lnTo>
                    <a:pt x="1143901" y="415970"/>
                  </a:lnTo>
                  <a:lnTo>
                    <a:pt x="1159694" y="458355"/>
                  </a:lnTo>
                  <a:lnTo>
                    <a:pt x="1172532" y="501578"/>
                  </a:lnTo>
                  <a:lnTo>
                    <a:pt x="1182370" y="545470"/>
                  </a:lnTo>
                  <a:lnTo>
                    <a:pt x="1189165" y="589859"/>
                  </a:lnTo>
                  <a:lnTo>
                    <a:pt x="1192872" y="634575"/>
                  </a:lnTo>
                  <a:lnTo>
                    <a:pt x="1193446" y="679447"/>
                  </a:lnTo>
                  <a:lnTo>
                    <a:pt x="1190843" y="724304"/>
                  </a:lnTo>
                  <a:lnTo>
                    <a:pt x="1185018" y="768975"/>
                  </a:lnTo>
                  <a:lnTo>
                    <a:pt x="1175928" y="813290"/>
                  </a:lnTo>
                  <a:lnTo>
                    <a:pt x="1163527" y="857079"/>
                  </a:lnTo>
                  <a:lnTo>
                    <a:pt x="1147771" y="900169"/>
                  </a:lnTo>
                  <a:lnTo>
                    <a:pt x="1128616" y="942391"/>
                  </a:lnTo>
                  <a:lnTo>
                    <a:pt x="1106017" y="983573"/>
                  </a:lnTo>
                  <a:lnTo>
                    <a:pt x="1079394" y="1024251"/>
                  </a:lnTo>
                  <a:lnTo>
                    <a:pt x="1050074" y="1062118"/>
                  </a:lnTo>
                  <a:lnTo>
                    <a:pt x="1018246" y="1097124"/>
                  </a:lnTo>
                  <a:lnTo>
                    <a:pt x="984099" y="1129218"/>
                  </a:lnTo>
                  <a:lnTo>
                    <a:pt x="947822" y="1158350"/>
                  </a:lnTo>
                  <a:lnTo>
                    <a:pt x="909604" y="1184469"/>
                  </a:lnTo>
                  <a:lnTo>
                    <a:pt x="869636" y="1207524"/>
                  </a:lnTo>
                  <a:lnTo>
                    <a:pt x="828106" y="1227464"/>
                  </a:lnTo>
                  <a:lnTo>
                    <a:pt x="785203" y="1244240"/>
                  </a:lnTo>
                  <a:lnTo>
                    <a:pt x="741118" y="1257800"/>
                  </a:lnTo>
                  <a:lnTo>
                    <a:pt x="696038" y="1268093"/>
                  </a:lnTo>
                  <a:lnTo>
                    <a:pt x="650154" y="1275070"/>
                  </a:lnTo>
                  <a:lnTo>
                    <a:pt x="603655" y="1278680"/>
                  </a:lnTo>
                  <a:lnTo>
                    <a:pt x="556729" y="1278871"/>
                  </a:lnTo>
                  <a:lnTo>
                    <a:pt x="509568" y="1275594"/>
                  </a:lnTo>
                  <a:lnTo>
                    <a:pt x="462358" y="1268797"/>
                  </a:lnTo>
                  <a:lnTo>
                    <a:pt x="415291" y="1258430"/>
                  </a:lnTo>
                  <a:lnTo>
                    <a:pt x="368555" y="1244443"/>
                  </a:lnTo>
                  <a:lnTo>
                    <a:pt x="322340" y="1226784"/>
                  </a:lnTo>
                  <a:lnTo>
                    <a:pt x="276834" y="1205404"/>
                  </a:lnTo>
                </a:path>
              </a:pathLst>
            </a:custGeom>
            <a:ln w="34925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87733" y="6327108"/>
              <a:ext cx="174596" cy="17459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778079" y="6264618"/>
              <a:ext cx="1543685" cy="135890"/>
            </a:xfrm>
            <a:custGeom>
              <a:avLst/>
              <a:gdLst/>
              <a:ahLst/>
              <a:cxnLst/>
              <a:rect l="l" t="t" r="r" b="b"/>
              <a:pathLst>
                <a:path w="1543685" h="135889">
                  <a:moveTo>
                    <a:pt x="1543265" y="22606"/>
                  </a:moveTo>
                  <a:lnTo>
                    <a:pt x="1494493" y="37360"/>
                  </a:lnTo>
                  <a:lnTo>
                    <a:pt x="1445487" y="51080"/>
                  </a:lnTo>
                  <a:lnTo>
                    <a:pt x="1396263" y="63765"/>
                  </a:lnTo>
                  <a:lnTo>
                    <a:pt x="1346838" y="75417"/>
                  </a:lnTo>
                  <a:lnTo>
                    <a:pt x="1297231" y="86034"/>
                  </a:lnTo>
                  <a:lnTo>
                    <a:pt x="1247459" y="95618"/>
                  </a:lnTo>
                  <a:lnTo>
                    <a:pt x="1197538" y="104168"/>
                  </a:lnTo>
                  <a:lnTo>
                    <a:pt x="1147486" y="111685"/>
                  </a:lnTo>
                  <a:lnTo>
                    <a:pt x="1097321" y="118169"/>
                  </a:lnTo>
                  <a:lnTo>
                    <a:pt x="1047060" y="123621"/>
                  </a:lnTo>
                  <a:lnTo>
                    <a:pt x="996719" y="128040"/>
                  </a:lnTo>
                  <a:lnTo>
                    <a:pt x="946317" y="131427"/>
                  </a:lnTo>
                  <a:lnTo>
                    <a:pt x="895871" y="133782"/>
                  </a:lnTo>
                  <a:lnTo>
                    <a:pt x="845398" y="135105"/>
                  </a:lnTo>
                  <a:lnTo>
                    <a:pt x="794915" y="135397"/>
                  </a:lnTo>
                  <a:lnTo>
                    <a:pt x="744439" y="134658"/>
                  </a:lnTo>
                  <a:lnTo>
                    <a:pt x="693989" y="132887"/>
                  </a:lnTo>
                  <a:lnTo>
                    <a:pt x="643581" y="130087"/>
                  </a:lnTo>
                  <a:lnTo>
                    <a:pt x="593232" y="126255"/>
                  </a:lnTo>
                  <a:lnTo>
                    <a:pt x="542961" y="121394"/>
                  </a:lnTo>
                  <a:lnTo>
                    <a:pt x="492783" y="115503"/>
                  </a:lnTo>
                  <a:lnTo>
                    <a:pt x="442717" y="108582"/>
                  </a:lnTo>
                  <a:lnTo>
                    <a:pt x="392780" y="100631"/>
                  </a:lnTo>
                  <a:lnTo>
                    <a:pt x="342989" y="91652"/>
                  </a:lnTo>
                  <a:lnTo>
                    <a:pt x="293362" y="81643"/>
                  </a:lnTo>
                  <a:lnTo>
                    <a:pt x="243915" y="70606"/>
                  </a:lnTo>
                  <a:lnTo>
                    <a:pt x="194667" y="58541"/>
                  </a:lnTo>
                  <a:lnTo>
                    <a:pt x="145634" y="45447"/>
                  </a:lnTo>
                  <a:lnTo>
                    <a:pt x="96833" y="31325"/>
                  </a:lnTo>
                  <a:lnTo>
                    <a:pt x="48283" y="16176"/>
                  </a:lnTo>
                  <a:lnTo>
                    <a:pt x="0" y="0"/>
                  </a:lnTo>
                </a:path>
              </a:pathLst>
            </a:custGeom>
            <a:ln w="35052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558818" y="3623174"/>
              <a:ext cx="1297940" cy="1250950"/>
            </a:xfrm>
            <a:custGeom>
              <a:avLst/>
              <a:gdLst/>
              <a:ahLst/>
              <a:cxnLst/>
              <a:rect l="l" t="t" r="r" b="b"/>
              <a:pathLst>
                <a:path w="1297939" h="1250950">
                  <a:moveTo>
                    <a:pt x="750684" y="1250540"/>
                  </a:moveTo>
                  <a:lnTo>
                    <a:pt x="798249" y="1240214"/>
                  </a:lnTo>
                  <a:lnTo>
                    <a:pt x="844314" y="1226738"/>
                  </a:lnTo>
                  <a:lnTo>
                    <a:pt x="888773" y="1210255"/>
                  </a:lnTo>
                  <a:lnTo>
                    <a:pt x="931522" y="1190907"/>
                  </a:lnTo>
                  <a:lnTo>
                    <a:pt x="972457" y="1168837"/>
                  </a:lnTo>
                  <a:lnTo>
                    <a:pt x="1011474" y="1144186"/>
                  </a:lnTo>
                  <a:lnTo>
                    <a:pt x="1048469" y="1117096"/>
                  </a:lnTo>
                  <a:lnTo>
                    <a:pt x="1083337" y="1087711"/>
                  </a:lnTo>
                  <a:lnTo>
                    <a:pt x="1115974" y="1056172"/>
                  </a:lnTo>
                  <a:lnTo>
                    <a:pt x="1146276" y="1022621"/>
                  </a:lnTo>
                  <a:lnTo>
                    <a:pt x="1174138" y="987201"/>
                  </a:lnTo>
                  <a:lnTo>
                    <a:pt x="1199457" y="950054"/>
                  </a:lnTo>
                  <a:lnTo>
                    <a:pt x="1222128" y="911322"/>
                  </a:lnTo>
                  <a:lnTo>
                    <a:pt x="1242047" y="871148"/>
                  </a:lnTo>
                  <a:lnTo>
                    <a:pt x="1259110" y="829674"/>
                  </a:lnTo>
                  <a:lnTo>
                    <a:pt x="1273211" y="787041"/>
                  </a:lnTo>
                  <a:lnTo>
                    <a:pt x="1284248" y="743393"/>
                  </a:lnTo>
                  <a:lnTo>
                    <a:pt x="1292116" y="698871"/>
                  </a:lnTo>
                  <a:lnTo>
                    <a:pt x="1296711" y="653618"/>
                  </a:lnTo>
                  <a:lnTo>
                    <a:pt x="1297928" y="607776"/>
                  </a:lnTo>
                  <a:lnTo>
                    <a:pt x="1295663" y="561486"/>
                  </a:lnTo>
                  <a:lnTo>
                    <a:pt x="1289812" y="514893"/>
                  </a:lnTo>
                  <a:lnTo>
                    <a:pt x="1280445" y="468933"/>
                  </a:lnTo>
                  <a:lnTo>
                    <a:pt x="1267796" y="424517"/>
                  </a:lnTo>
                  <a:lnTo>
                    <a:pt x="1252009" y="381740"/>
                  </a:lnTo>
                  <a:lnTo>
                    <a:pt x="1233226" y="340702"/>
                  </a:lnTo>
                  <a:lnTo>
                    <a:pt x="1211592" y="301499"/>
                  </a:lnTo>
                  <a:lnTo>
                    <a:pt x="1187250" y="264228"/>
                  </a:lnTo>
                  <a:lnTo>
                    <a:pt x="1160344" y="228989"/>
                  </a:lnTo>
                  <a:lnTo>
                    <a:pt x="1131018" y="195877"/>
                  </a:lnTo>
                  <a:lnTo>
                    <a:pt x="1099415" y="164992"/>
                  </a:lnTo>
                  <a:lnTo>
                    <a:pt x="1065679" y="136429"/>
                  </a:lnTo>
                  <a:lnTo>
                    <a:pt x="1029954" y="110287"/>
                  </a:lnTo>
                  <a:lnTo>
                    <a:pt x="992383" y="86663"/>
                  </a:lnTo>
                  <a:lnTo>
                    <a:pt x="953110" y="65655"/>
                  </a:lnTo>
                  <a:lnTo>
                    <a:pt x="912278" y="47360"/>
                  </a:lnTo>
                  <a:lnTo>
                    <a:pt x="870033" y="31876"/>
                  </a:lnTo>
                  <a:lnTo>
                    <a:pt x="826516" y="19301"/>
                  </a:lnTo>
                  <a:lnTo>
                    <a:pt x="781872" y="9731"/>
                  </a:lnTo>
                  <a:lnTo>
                    <a:pt x="736244" y="3265"/>
                  </a:lnTo>
                  <a:lnTo>
                    <a:pt x="689777" y="0"/>
                  </a:lnTo>
                  <a:lnTo>
                    <a:pt x="642613" y="33"/>
                  </a:lnTo>
                  <a:lnTo>
                    <a:pt x="594897" y="3462"/>
                  </a:lnTo>
                  <a:lnTo>
                    <a:pt x="546773" y="10385"/>
                  </a:lnTo>
                  <a:lnTo>
                    <a:pt x="498871" y="20807"/>
                  </a:lnTo>
                  <a:lnTo>
                    <a:pt x="452428" y="34455"/>
                  </a:lnTo>
                  <a:lnTo>
                    <a:pt x="407560" y="51186"/>
                  </a:lnTo>
                  <a:lnTo>
                    <a:pt x="364385" y="70860"/>
                  </a:lnTo>
                  <a:lnTo>
                    <a:pt x="323022" y="93334"/>
                  </a:lnTo>
                  <a:lnTo>
                    <a:pt x="283587" y="118466"/>
                  </a:lnTo>
                  <a:lnTo>
                    <a:pt x="246200" y="146114"/>
                  </a:lnTo>
                  <a:lnTo>
                    <a:pt x="210976" y="176135"/>
                  </a:lnTo>
                  <a:lnTo>
                    <a:pt x="178035" y="208389"/>
                  </a:lnTo>
                  <a:lnTo>
                    <a:pt x="147494" y="242732"/>
                  </a:lnTo>
                  <a:lnTo>
                    <a:pt x="119471" y="279023"/>
                  </a:lnTo>
                  <a:lnTo>
                    <a:pt x="94083" y="317119"/>
                  </a:lnTo>
                  <a:lnTo>
                    <a:pt x="71449" y="356879"/>
                  </a:lnTo>
                  <a:lnTo>
                    <a:pt x="51686" y="398160"/>
                  </a:lnTo>
                  <a:lnTo>
                    <a:pt x="34912" y="440821"/>
                  </a:lnTo>
                  <a:lnTo>
                    <a:pt x="21245" y="484720"/>
                  </a:lnTo>
                  <a:lnTo>
                    <a:pt x="10802" y="529713"/>
                  </a:lnTo>
                  <a:lnTo>
                    <a:pt x="3702" y="575660"/>
                  </a:lnTo>
                  <a:lnTo>
                    <a:pt x="62" y="622418"/>
                  </a:lnTo>
                  <a:lnTo>
                    <a:pt x="0" y="669846"/>
                  </a:lnTo>
                </a:path>
              </a:pathLst>
            </a:custGeom>
            <a:ln w="34925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71516" y="4205706"/>
              <a:ext cx="174611" cy="17461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355009" y="4907473"/>
              <a:ext cx="392430" cy="657860"/>
            </a:xfrm>
            <a:custGeom>
              <a:avLst/>
              <a:gdLst/>
              <a:ahLst/>
              <a:cxnLst/>
              <a:rect l="l" t="t" r="r" b="b"/>
              <a:pathLst>
                <a:path w="392429" h="657860">
                  <a:moveTo>
                    <a:pt x="392188" y="657326"/>
                  </a:moveTo>
                  <a:lnTo>
                    <a:pt x="359092" y="617669"/>
                  </a:lnTo>
                  <a:lnTo>
                    <a:pt x="326946" y="577346"/>
                  </a:lnTo>
                  <a:lnTo>
                    <a:pt x="295761" y="536374"/>
                  </a:lnTo>
                  <a:lnTo>
                    <a:pt x="265546" y="494769"/>
                  </a:lnTo>
                  <a:lnTo>
                    <a:pt x="236312" y="452548"/>
                  </a:lnTo>
                  <a:lnTo>
                    <a:pt x="208067" y="409726"/>
                  </a:lnTo>
                  <a:lnTo>
                    <a:pt x="180821" y="366320"/>
                  </a:lnTo>
                  <a:lnTo>
                    <a:pt x="154584" y="322346"/>
                  </a:lnTo>
                  <a:lnTo>
                    <a:pt x="129367" y="277821"/>
                  </a:lnTo>
                  <a:lnTo>
                    <a:pt x="105178" y="232760"/>
                  </a:lnTo>
                  <a:lnTo>
                    <a:pt x="82027" y="187181"/>
                  </a:lnTo>
                  <a:lnTo>
                    <a:pt x="59924" y="141099"/>
                  </a:lnTo>
                  <a:lnTo>
                    <a:pt x="38878" y="94530"/>
                  </a:lnTo>
                  <a:lnTo>
                    <a:pt x="18900" y="47492"/>
                  </a:lnTo>
                  <a:lnTo>
                    <a:pt x="0" y="0"/>
                  </a:lnTo>
                </a:path>
              </a:pathLst>
            </a:custGeom>
            <a:ln w="35052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915545" y="1870425"/>
              <a:ext cx="1280795" cy="1258570"/>
            </a:xfrm>
            <a:custGeom>
              <a:avLst/>
              <a:gdLst/>
              <a:ahLst/>
              <a:cxnLst/>
              <a:rect l="l" t="t" r="r" b="b"/>
              <a:pathLst>
                <a:path w="1280795" h="1258570">
                  <a:moveTo>
                    <a:pt x="528827" y="1251113"/>
                  </a:moveTo>
                  <a:lnTo>
                    <a:pt x="577218" y="1256377"/>
                  </a:lnTo>
                  <a:lnTo>
                    <a:pt x="625180" y="1258171"/>
                  </a:lnTo>
                  <a:lnTo>
                    <a:pt x="672569" y="1256596"/>
                  </a:lnTo>
                  <a:lnTo>
                    <a:pt x="719243" y="1251753"/>
                  </a:lnTo>
                  <a:lnTo>
                    <a:pt x="765056" y="1243746"/>
                  </a:lnTo>
                  <a:lnTo>
                    <a:pt x="809865" y="1232677"/>
                  </a:lnTo>
                  <a:lnTo>
                    <a:pt x="853527" y="1218647"/>
                  </a:lnTo>
                  <a:lnTo>
                    <a:pt x="895896" y="1201759"/>
                  </a:lnTo>
                  <a:lnTo>
                    <a:pt x="936830" y="1182115"/>
                  </a:lnTo>
                  <a:lnTo>
                    <a:pt x="976185" y="1159818"/>
                  </a:lnTo>
                  <a:lnTo>
                    <a:pt x="1013817" y="1134969"/>
                  </a:lnTo>
                  <a:lnTo>
                    <a:pt x="1049581" y="1107672"/>
                  </a:lnTo>
                  <a:lnTo>
                    <a:pt x="1083334" y="1078027"/>
                  </a:lnTo>
                  <a:lnTo>
                    <a:pt x="1114933" y="1046137"/>
                  </a:lnTo>
                  <a:lnTo>
                    <a:pt x="1144233" y="1012105"/>
                  </a:lnTo>
                  <a:lnTo>
                    <a:pt x="1171090" y="976033"/>
                  </a:lnTo>
                  <a:lnTo>
                    <a:pt x="1195361" y="938022"/>
                  </a:lnTo>
                  <a:lnTo>
                    <a:pt x="1216901" y="898176"/>
                  </a:lnTo>
                  <a:lnTo>
                    <a:pt x="1235567" y="856596"/>
                  </a:lnTo>
                  <a:lnTo>
                    <a:pt x="1251216" y="813384"/>
                  </a:lnTo>
                  <a:lnTo>
                    <a:pt x="1263702" y="768643"/>
                  </a:lnTo>
                  <a:lnTo>
                    <a:pt x="1272882" y="722475"/>
                  </a:lnTo>
                  <a:lnTo>
                    <a:pt x="1278524" y="675796"/>
                  </a:lnTo>
                  <a:lnTo>
                    <a:pt x="1280565" y="629544"/>
                  </a:lnTo>
                  <a:lnTo>
                    <a:pt x="1279109" y="583856"/>
                  </a:lnTo>
                  <a:lnTo>
                    <a:pt x="1274263" y="538870"/>
                  </a:lnTo>
                  <a:lnTo>
                    <a:pt x="1266131" y="494726"/>
                  </a:lnTo>
                  <a:lnTo>
                    <a:pt x="1254820" y="451562"/>
                  </a:lnTo>
                  <a:lnTo>
                    <a:pt x="1240434" y="409515"/>
                  </a:lnTo>
                  <a:lnTo>
                    <a:pt x="1223079" y="368725"/>
                  </a:lnTo>
                  <a:lnTo>
                    <a:pt x="1202861" y="329329"/>
                  </a:lnTo>
                  <a:lnTo>
                    <a:pt x="1179885" y="291466"/>
                  </a:lnTo>
                  <a:lnTo>
                    <a:pt x="1154256" y="255274"/>
                  </a:lnTo>
                  <a:lnTo>
                    <a:pt x="1126081" y="220892"/>
                  </a:lnTo>
                  <a:lnTo>
                    <a:pt x="1095463" y="188457"/>
                  </a:lnTo>
                  <a:lnTo>
                    <a:pt x="1062510" y="158109"/>
                  </a:lnTo>
                  <a:lnTo>
                    <a:pt x="1027325" y="129986"/>
                  </a:lnTo>
                  <a:lnTo>
                    <a:pt x="990015" y="104226"/>
                  </a:lnTo>
                  <a:lnTo>
                    <a:pt x="950686" y="80967"/>
                  </a:lnTo>
                  <a:lnTo>
                    <a:pt x="909442" y="60347"/>
                  </a:lnTo>
                  <a:lnTo>
                    <a:pt x="866389" y="42506"/>
                  </a:lnTo>
                  <a:lnTo>
                    <a:pt x="821632" y="27581"/>
                  </a:lnTo>
                  <a:lnTo>
                    <a:pt x="775277" y="15711"/>
                  </a:lnTo>
                  <a:lnTo>
                    <a:pt x="727430" y="7033"/>
                  </a:lnTo>
                  <a:lnTo>
                    <a:pt x="678647" y="1748"/>
                  </a:lnTo>
                  <a:lnTo>
                    <a:pt x="630228" y="0"/>
                  </a:lnTo>
                  <a:lnTo>
                    <a:pt x="582331" y="1690"/>
                  </a:lnTo>
                  <a:lnTo>
                    <a:pt x="535112" y="6722"/>
                  </a:lnTo>
                  <a:lnTo>
                    <a:pt x="488728" y="14996"/>
                  </a:lnTo>
                  <a:lnTo>
                    <a:pt x="443337" y="26415"/>
                  </a:lnTo>
                  <a:lnTo>
                    <a:pt x="399095" y="40880"/>
                  </a:lnTo>
                  <a:lnTo>
                    <a:pt x="356160" y="58294"/>
                  </a:lnTo>
                  <a:lnTo>
                    <a:pt x="314688" y="78558"/>
                  </a:lnTo>
                  <a:lnTo>
                    <a:pt x="274837" y="101575"/>
                  </a:lnTo>
                  <a:lnTo>
                    <a:pt x="236763" y="127246"/>
                  </a:lnTo>
                  <a:lnTo>
                    <a:pt x="200624" y="155473"/>
                  </a:lnTo>
                  <a:lnTo>
                    <a:pt x="166577" y="186158"/>
                  </a:lnTo>
                  <a:lnTo>
                    <a:pt x="134778" y="219204"/>
                  </a:lnTo>
                  <a:lnTo>
                    <a:pt x="105384" y="254511"/>
                  </a:lnTo>
                  <a:lnTo>
                    <a:pt x="78554" y="291981"/>
                  </a:lnTo>
                  <a:lnTo>
                    <a:pt x="54443" y="331518"/>
                  </a:lnTo>
                  <a:lnTo>
                    <a:pt x="33209" y="373022"/>
                  </a:lnTo>
                  <a:lnTo>
                    <a:pt x="15009" y="416396"/>
                  </a:lnTo>
                  <a:lnTo>
                    <a:pt x="0" y="461541"/>
                  </a:lnTo>
                </a:path>
              </a:pathLst>
            </a:custGeom>
            <a:ln w="34925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8354" y="2244763"/>
              <a:ext cx="174396" cy="174396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266305" y="3067234"/>
              <a:ext cx="205104" cy="541020"/>
            </a:xfrm>
            <a:custGeom>
              <a:avLst/>
              <a:gdLst/>
              <a:ahLst/>
              <a:cxnLst/>
              <a:rect l="l" t="t" r="r" b="b"/>
              <a:pathLst>
                <a:path w="205104" h="541020">
                  <a:moveTo>
                    <a:pt x="0" y="540397"/>
                  </a:moveTo>
                  <a:lnTo>
                    <a:pt x="12697" y="489360"/>
                  </a:lnTo>
                  <a:lnTo>
                    <a:pt x="26600" y="438646"/>
                  </a:lnTo>
                  <a:lnTo>
                    <a:pt x="41702" y="388276"/>
                  </a:lnTo>
                  <a:lnTo>
                    <a:pt x="57995" y="338268"/>
                  </a:lnTo>
                  <a:lnTo>
                    <a:pt x="75471" y="288642"/>
                  </a:lnTo>
                  <a:lnTo>
                    <a:pt x="94124" y="239418"/>
                  </a:lnTo>
                  <a:lnTo>
                    <a:pt x="113946" y="190614"/>
                  </a:lnTo>
                  <a:lnTo>
                    <a:pt x="134930" y="142251"/>
                  </a:lnTo>
                  <a:lnTo>
                    <a:pt x="157067" y="94348"/>
                  </a:lnTo>
                  <a:lnTo>
                    <a:pt x="180351" y="46924"/>
                  </a:lnTo>
                  <a:lnTo>
                    <a:pt x="204774" y="0"/>
                  </a:lnTo>
                </a:path>
              </a:pathLst>
            </a:custGeom>
            <a:ln w="35052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173835" y="1905384"/>
              <a:ext cx="797560" cy="368935"/>
            </a:xfrm>
            <a:custGeom>
              <a:avLst/>
              <a:gdLst/>
              <a:ahLst/>
              <a:cxnLst/>
              <a:rect l="l" t="t" r="r" b="b"/>
              <a:pathLst>
                <a:path w="797560" h="368935">
                  <a:moveTo>
                    <a:pt x="0" y="368477"/>
                  </a:moveTo>
                  <a:lnTo>
                    <a:pt x="42564" y="338994"/>
                  </a:lnTo>
                  <a:lnTo>
                    <a:pt x="85755" y="310447"/>
                  </a:lnTo>
                  <a:lnTo>
                    <a:pt x="129555" y="282844"/>
                  </a:lnTo>
                  <a:lnTo>
                    <a:pt x="173946" y="256194"/>
                  </a:lnTo>
                  <a:lnTo>
                    <a:pt x="218912" y="230503"/>
                  </a:lnTo>
                  <a:lnTo>
                    <a:pt x="264436" y="205781"/>
                  </a:lnTo>
                  <a:lnTo>
                    <a:pt x="310499" y="182035"/>
                  </a:lnTo>
                  <a:lnTo>
                    <a:pt x="357087" y="159272"/>
                  </a:lnTo>
                  <a:lnTo>
                    <a:pt x="404180" y="137502"/>
                  </a:lnTo>
                  <a:lnTo>
                    <a:pt x="451762" y="116731"/>
                  </a:lnTo>
                  <a:lnTo>
                    <a:pt x="499816" y="96968"/>
                  </a:lnTo>
                  <a:lnTo>
                    <a:pt x="548324" y="78221"/>
                  </a:lnTo>
                  <a:lnTo>
                    <a:pt x="597271" y="60498"/>
                  </a:lnTo>
                  <a:lnTo>
                    <a:pt x="646638" y="43806"/>
                  </a:lnTo>
                  <a:lnTo>
                    <a:pt x="696408" y="28154"/>
                  </a:lnTo>
                  <a:lnTo>
                    <a:pt x="746564" y="13549"/>
                  </a:lnTo>
                  <a:lnTo>
                    <a:pt x="797090" y="0"/>
                  </a:lnTo>
                </a:path>
              </a:pathLst>
            </a:custGeom>
            <a:ln w="35051">
              <a:solidFill>
                <a:srgbClr val="D7DA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8155" y="1303020"/>
              <a:ext cx="1114043" cy="111404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01255" y="1967483"/>
              <a:ext cx="1059180" cy="105918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6536" y="3665220"/>
              <a:ext cx="1133855" cy="113385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6688" y="5321808"/>
              <a:ext cx="1150619" cy="114909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3695" y="5234939"/>
              <a:ext cx="1193291" cy="119329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48712" y="3686556"/>
              <a:ext cx="1114043" cy="111251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82468" y="1894332"/>
              <a:ext cx="1158239" cy="1156715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04360" y="2636519"/>
              <a:ext cx="2324100" cy="2324100"/>
            </a:xfrm>
            <a:custGeom>
              <a:avLst/>
              <a:gdLst/>
              <a:ahLst/>
              <a:cxnLst/>
              <a:rect l="l" t="t" r="r" b="b"/>
              <a:pathLst>
                <a:path w="2324100" h="2324100">
                  <a:moveTo>
                    <a:pt x="1162050" y="0"/>
                  </a:moveTo>
                  <a:lnTo>
                    <a:pt x="1114150" y="969"/>
                  </a:lnTo>
                  <a:lnTo>
                    <a:pt x="1066743" y="3852"/>
                  </a:lnTo>
                  <a:lnTo>
                    <a:pt x="1019867" y="8611"/>
                  </a:lnTo>
                  <a:lnTo>
                    <a:pt x="973559" y="15209"/>
                  </a:lnTo>
                  <a:lnTo>
                    <a:pt x="927856" y="23608"/>
                  </a:lnTo>
                  <a:lnTo>
                    <a:pt x="882796" y="33772"/>
                  </a:lnTo>
                  <a:lnTo>
                    <a:pt x="838415" y="45662"/>
                  </a:lnTo>
                  <a:lnTo>
                    <a:pt x="794752" y="59242"/>
                  </a:lnTo>
                  <a:lnTo>
                    <a:pt x="751844" y="74473"/>
                  </a:lnTo>
                  <a:lnTo>
                    <a:pt x="709727" y="91319"/>
                  </a:lnTo>
                  <a:lnTo>
                    <a:pt x="668441" y="109742"/>
                  </a:lnTo>
                  <a:lnTo>
                    <a:pt x="628021" y="129706"/>
                  </a:lnTo>
                  <a:lnTo>
                    <a:pt x="588505" y="151171"/>
                  </a:lnTo>
                  <a:lnTo>
                    <a:pt x="549931" y="174101"/>
                  </a:lnTo>
                  <a:lnTo>
                    <a:pt x="512337" y="198460"/>
                  </a:lnTo>
                  <a:lnTo>
                    <a:pt x="475758" y="224208"/>
                  </a:lnTo>
                  <a:lnTo>
                    <a:pt x="440234" y="251309"/>
                  </a:lnTo>
                  <a:lnTo>
                    <a:pt x="405800" y="279726"/>
                  </a:lnTo>
                  <a:lnTo>
                    <a:pt x="372495" y="309421"/>
                  </a:lnTo>
                  <a:lnTo>
                    <a:pt x="340356" y="340356"/>
                  </a:lnTo>
                  <a:lnTo>
                    <a:pt x="309421" y="372495"/>
                  </a:lnTo>
                  <a:lnTo>
                    <a:pt x="279726" y="405800"/>
                  </a:lnTo>
                  <a:lnTo>
                    <a:pt x="251309" y="440234"/>
                  </a:lnTo>
                  <a:lnTo>
                    <a:pt x="224208" y="475758"/>
                  </a:lnTo>
                  <a:lnTo>
                    <a:pt x="198460" y="512337"/>
                  </a:lnTo>
                  <a:lnTo>
                    <a:pt x="174101" y="549931"/>
                  </a:lnTo>
                  <a:lnTo>
                    <a:pt x="151171" y="588505"/>
                  </a:lnTo>
                  <a:lnTo>
                    <a:pt x="129706" y="628021"/>
                  </a:lnTo>
                  <a:lnTo>
                    <a:pt x="109742" y="668441"/>
                  </a:lnTo>
                  <a:lnTo>
                    <a:pt x="91319" y="709727"/>
                  </a:lnTo>
                  <a:lnTo>
                    <a:pt x="74473" y="751844"/>
                  </a:lnTo>
                  <a:lnTo>
                    <a:pt x="59242" y="794752"/>
                  </a:lnTo>
                  <a:lnTo>
                    <a:pt x="45662" y="838415"/>
                  </a:lnTo>
                  <a:lnTo>
                    <a:pt x="33772" y="882796"/>
                  </a:lnTo>
                  <a:lnTo>
                    <a:pt x="23608" y="927856"/>
                  </a:lnTo>
                  <a:lnTo>
                    <a:pt x="15209" y="973559"/>
                  </a:lnTo>
                  <a:lnTo>
                    <a:pt x="8611" y="1019867"/>
                  </a:lnTo>
                  <a:lnTo>
                    <a:pt x="3852" y="1066743"/>
                  </a:lnTo>
                  <a:lnTo>
                    <a:pt x="969" y="1114150"/>
                  </a:lnTo>
                  <a:lnTo>
                    <a:pt x="0" y="1162049"/>
                  </a:lnTo>
                  <a:lnTo>
                    <a:pt x="969" y="1209949"/>
                  </a:lnTo>
                  <a:lnTo>
                    <a:pt x="3852" y="1257356"/>
                  </a:lnTo>
                  <a:lnTo>
                    <a:pt x="8611" y="1304232"/>
                  </a:lnTo>
                  <a:lnTo>
                    <a:pt x="15209" y="1350540"/>
                  </a:lnTo>
                  <a:lnTo>
                    <a:pt x="23608" y="1396243"/>
                  </a:lnTo>
                  <a:lnTo>
                    <a:pt x="33772" y="1441303"/>
                  </a:lnTo>
                  <a:lnTo>
                    <a:pt x="45662" y="1485684"/>
                  </a:lnTo>
                  <a:lnTo>
                    <a:pt x="59242" y="1529347"/>
                  </a:lnTo>
                  <a:lnTo>
                    <a:pt x="74473" y="1572255"/>
                  </a:lnTo>
                  <a:lnTo>
                    <a:pt x="91319" y="1614372"/>
                  </a:lnTo>
                  <a:lnTo>
                    <a:pt x="109742" y="1655658"/>
                  </a:lnTo>
                  <a:lnTo>
                    <a:pt x="129706" y="1696078"/>
                  </a:lnTo>
                  <a:lnTo>
                    <a:pt x="151171" y="1735594"/>
                  </a:lnTo>
                  <a:lnTo>
                    <a:pt x="174101" y="1774168"/>
                  </a:lnTo>
                  <a:lnTo>
                    <a:pt x="198460" y="1811762"/>
                  </a:lnTo>
                  <a:lnTo>
                    <a:pt x="224208" y="1848341"/>
                  </a:lnTo>
                  <a:lnTo>
                    <a:pt x="251309" y="1883865"/>
                  </a:lnTo>
                  <a:lnTo>
                    <a:pt x="279726" y="1918299"/>
                  </a:lnTo>
                  <a:lnTo>
                    <a:pt x="309421" y="1951604"/>
                  </a:lnTo>
                  <a:lnTo>
                    <a:pt x="340356" y="1983743"/>
                  </a:lnTo>
                  <a:lnTo>
                    <a:pt x="372495" y="2014678"/>
                  </a:lnTo>
                  <a:lnTo>
                    <a:pt x="405800" y="2044373"/>
                  </a:lnTo>
                  <a:lnTo>
                    <a:pt x="440234" y="2072790"/>
                  </a:lnTo>
                  <a:lnTo>
                    <a:pt x="475758" y="2099891"/>
                  </a:lnTo>
                  <a:lnTo>
                    <a:pt x="512337" y="2125639"/>
                  </a:lnTo>
                  <a:lnTo>
                    <a:pt x="549931" y="2149998"/>
                  </a:lnTo>
                  <a:lnTo>
                    <a:pt x="588505" y="2172928"/>
                  </a:lnTo>
                  <a:lnTo>
                    <a:pt x="628021" y="2194393"/>
                  </a:lnTo>
                  <a:lnTo>
                    <a:pt x="668441" y="2214357"/>
                  </a:lnTo>
                  <a:lnTo>
                    <a:pt x="709727" y="2232780"/>
                  </a:lnTo>
                  <a:lnTo>
                    <a:pt x="751844" y="2249626"/>
                  </a:lnTo>
                  <a:lnTo>
                    <a:pt x="794752" y="2264857"/>
                  </a:lnTo>
                  <a:lnTo>
                    <a:pt x="838415" y="2278437"/>
                  </a:lnTo>
                  <a:lnTo>
                    <a:pt x="882796" y="2290327"/>
                  </a:lnTo>
                  <a:lnTo>
                    <a:pt x="927856" y="2300491"/>
                  </a:lnTo>
                  <a:lnTo>
                    <a:pt x="973559" y="2308890"/>
                  </a:lnTo>
                  <a:lnTo>
                    <a:pt x="1019867" y="2315488"/>
                  </a:lnTo>
                  <a:lnTo>
                    <a:pt x="1066743" y="2320247"/>
                  </a:lnTo>
                  <a:lnTo>
                    <a:pt x="1114150" y="2323130"/>
                  </a:lnTo>
                  <a:lnTo>
                    <a:pt x="1162050" y="2324099"/>
                  </a:lnTo>
                  <a:lnTo>
                    <a:pt x="1209949" y="2323130"/>
                  </a:lnTo>
                  <a:lnTo>
                    <a:pt x="1257356" y="2320247"/>
                  </a:lnTo>
                  <a:lnTo>
                    <a:pt x="1304232" y="2315488"/>
                  </a:lnTo>
                  <a:lnTo>
                    <a:pt x="1350540" y="2308890"/>
                  </a:lnTo>
                  <a:lnTo>
                    <a:pt x="1396243" y="2300491"/>
                  </a:lnTo>
                  <a:lnTo>
                    <a:pt x="1441303" y="2290327"/>
                  </a:lnTo>
                  <a:lnTo>
                    <a:pt x="1485684" y="2278437"/>
                  </a:lnTo>
                  <a:lnTo>
                    <a:pt x="1529347" y="2264857"/>
                  </a:lnTo>
                  <a:lnTo>
                    <a:pt x="1572255" y="2249626"/>
                  </a:lnTo>
                  <a:lnTo>
                    <a:pt x="1614372" y="2232780"/>
                  </a:lnTo>
                  <a:lnTo>
                    <a:pt x="1655658" y="2214357"/>
                  </a:lnTo>
                  <a:lnTo>
                    <a:pt x="1696078" y="2194393"/>
                  </a:lnTo>
                  <a:lnTo>
                    <a:pt x="1735594" y="2172928"/>
                  </a:lnTo>
                  <a:lnTo>
                    <a:pt x="1774168" y="2149998"/>
                  </a:lnTo>
                  <a:lnTo>
                    <a:pt x="1811762" y="2125639"/>
                  </a:lnTo>
                  <a:lnTo>
                    <a:pt x="1848341" y="2099891"/>
                  </a:lnTo>
                  <a:lnTo>
                    <a:pt x="1883865" y="2072790"/>
                  </a:lnTo>
                  <a:lnTo>
                    <a:pt x="1918299" y="2044373"/>
                  </a:lnTo>
                  <a:lnTo>
                    <a:pt x="1951604" y="2014678"/>
                  </a:lnTo>
                  <a:lnTo>
                    <a:pt x="1983743" y="1983743"/>
                  </a:lnTo>
                  <a:lnTo>
                    <a:pt x="2014678" y="1951604"/>
                  </a:lnTo>
                  <a:lnTo>
                    <a:pt x="2044373" y="1918299"/>
                  </a:lnTo>
                  <a:lnTo>
                    <a:pt x="2072790" y="1883865"/>
                  </a:lnTo>
                  <a:lnTo>
                    <a:pt x="2099891" y="1848341"/>
                  </a:lnTo>
                  <a:lnTo>
                    <a:pt x="2125639" y="1811762"/>
                  </a:lnTo>
                  <a:lnTo>
                    <a:pt x="2149998" y="1774168"/>
                  </a:lnTo>
                  <a:lnTo>
                    <a:pt x="2172928" y="1735594"/>
                  </a:lnTo>
                  <a:lnTo>
                    <a:pt x="2194393" y="1696078"/>
                  </a:lnTo>
                  <a:lnTo>
                    <a:pt x="2214357" y="1655658"/>
                  </a:lnTo>
                  <a:lnTo>
                    <a:pt x="2232780" y="1614372"/>
                  </a:lnTo>
                  <a:lnTo>
                    <a:pt x="2249626" y="1572255"/>
                  </a:lnTo>
                  <a:lnTo>
                    <a:pt x="2264857" y="1529347"/>
                  </a:lnTo>
                  <a:lnTo>
                    <a:pt x="2278437" y="1485684"/>
                  </a:lnTo>
                  <a:lnTo>
                    <a:pt x="2290327" y="1441303"/>
                  </a:lnTo>
                  <a:lnTo>
                    <a:pt x="2300491" y="1396243"/>
                  </a:lnTo>
                  <a:lnTo>
                    <a:pt x="2308890" y="1350540"/>
                  </a:lnTo>
                  <a:lnTo>
                    <a:pt x="2315488" y="1304232"/>
                  </a:lnTo>
                  <a:lnTo>
                    <a:pt x="2320247" y="1257356"/>
                  </a:lnTo>
                  <a:lnTo>
                    <a:pt x="2323130" y="1209949"/>
                  </a:lnTo>
                  <a:lnTo>
                    <a:pt x="2324100" y="1162049"/>
                  </a:lnTo>
                  <a:lnTo>
                    <a:pt x="2323130" y="1114150"/>
                  </a:lnTo>
                  <a:lnTo>
                    <a:pt x="2320247" y="1066743"/>
                  </a:lnTo>
                  <a:lnTo>
                    <a:pt x="2315488" y="1019867"/>
                  </a:lnTo>
                  <a:lnTo>
                    <a:pt x="2308890" y="973559"/>
                  </a:lnTo>
                  <a:lnTo>
                    <a:pt x="2300491" y="927856"/>
                  </a:lnTo>
                  <a:lnTo>
                    <a:pt x="2290327" y="882796"/>
                  </a:lnTo>
                  <a:lnTo>
                    <a:pt x="2278437" y="838415"/>
                  </a:lnTo>
                  <a:lnTo>
                    <a:pt x="2264857" y="794752"/>
                  </a:lnTo>
                  <a:lnTo>
                    <a:pt x="2249626" y="751844"/>
                  </a:lnTo>
                  <a:lnTo>
                    <a:pt x="2232780" y="709727"/>
                  </a:lnTo>
                  <a:lnTo>
                    <a:pt x="2214357" y="668441"/>
                  </a:lnTo>
                  <a:lnTo>
                    <a:pt x="2194393" y="628021"/>
                  </a:lnTo>
                  <a:lnTo>
                    <a:pt x="2172928" y="588505"/>
                  </a:lnTo>
                  <a:lnTo>
                    <a:pt x="2149998" y="549931"/>
                  </a:lnTo>
                  <a:lnTo>
                    <a:pt x="2125639" y="512337"/>
                  </a:lnTo>
                  <a:lnTo>
                    <a:pt x="2099891" y="475758"/>
                  </a:lnTo>
                  <a:lnTo>
                    <a:pt x="2072790" y="440234"/>
                  </a:lnTo>
                  <a:lnTo>
                    <a:pt x="2044373" y="405800"/>
                  </a:lnTo>
                  <a:lnTo>
                    <a:pt x="2014678" y="372495"/>
                  </a:lnTo>
                  <a:lnTo>
                    <a:pt x="1983743" y="340356"/>
                  </a:lnTo>
                  <a:lnTo>
                    <a:pt x="1951604" y="309421"/>
                  </a:lnTo>
                  <a:lnTo>
                    <a:pt x="1918299" y="279726"/>
                  </a:lnTo>
                  <a:lnTo>
                    <a:pt x="1883865" y="251309"/>
                  </a:lnTo>
                  <a:lnTo>
                    <a:pt x="1848341" y="224208"/>
                  </a:lnTo>
                  <a:lnTo>
                    <a:pt x="1811762" y="198460"/>
                  </a:lnTo>
                  <a:lnTo>
                    <a:pt x="1774168" y="174101"/>
                  </a:lnTo>
                  <a:lnTo>
                    <a:pt x="1735594" y="151171"/>
                  </a:lnTo>
                  <a:lnTo>
                    <a:pt x="1696078" y="129706"/>
                  </a:lnTo>
                  <a:lnTo>
                    <a:pt x="1655658" y="109742"/>
                  </a:lnTo>
                  <a:lnTo>
                    <a:pt x="1614372" y="91319"/>
                  </a:lnTo>
                  <a:lnTo>
                    <a:pt x="1572255" y="74473"/>
                  </a:lnTo>
                  <a:lnTo>
                    <a:pt x="1529347" y="59242"/>
                  </a:lnTo>
                  <a:lnTo>
                    <a:pt x="1485684" y="45662"/>
                  </a:lnTo>
                  <a:lnTo>
                    <a:pt x="1441303" y="33772"/>
                  </a:lnTo>
                  <a:lnTo>
                    <a:pt x="1396243" y="23608"/>
                  </a:lnTo>
                  <a:lnTo>
                    <a:pt x="1350540" y="15209"/>
                  </a:lnTo>
                  <a:lnTo>
                    <a:pt x="1304232" y="8611"/>
                  </a:lnTo>
                  <a:lnTo>
                    <a:pt x="1257356" y="3852"/>
                  </a:lnTo>
                  <a:lnTo>
                    <a:pt x="1209949" y="969"/>
                  </a:lnTo>
                  <a:lnTo>
                    <a:pt x="1162050" y="0"/>
                  </a:lnTo>
                  <a:close/>
                </a:path>
              </a:pathLst>
            </a:custGeom>
            <a:solidFill>
              <a:srgbClr val="E9F0F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4874193" y="3199272"/>
            <a:ext cx="1383030" cy="115443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ctr" marL="12700" marR="5080">
              <a:lnSpc>
                <a:spcPts val="2160"/>
              </a:lnSpc>
              <a:spcBef>
                <a:spcPts val="375"/>
              </a:spcBef>
            </a:pPr>
            <a:r>
              <a:rPr dirty="0" sz="2000" b="1">
                <a:solidFill>
                  <a:srgbClr val="0F3852"/>
                </a:solidFill>
                <a:latin typeface="Arial"/>
                <a:cs typeface="Arial"/>
              </a:rPr>
              <a:t>The</a:t>
            </a:r>
            <a:r>
              <a:rPr dirty="0" sz="2000" spc="-15" b="1">
                <a:solidFill>
                  <a:srgbClr val="0F3852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F3852"/>
                </a:solidFill>
                <a:latin typeface="Arial"/>
                <a:cs typeface="Arial"/>
              </a:rPr>
              <a:t>patient </a:t>
            </a:r>
            <a:r>
              <a:rPr dirty="0" sz="2000" b="1">
                <a:solidFill>
                  <a:srgbClr val="0F3852"/>
                </a:solidFill>
                <a:latin typeface="Arial"/>
                <a:cs typeface="Arial"/>
              </a:rPr>
              <a:t>and</a:t>
            </a:r>
            <a:r>
              <a:rPr dirty="0" sz="2000" spc="-5" b="1">
                <a:solidFill>
                  <a:srgbClr val="0F3852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F3852"/>
                </a:solidFill>
                <a:latin typeface="Arial"/>
                <a:cs typeface="Arial"/>
              </a:rPr>
              <a:t>their family/ caregivers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199888" y="1565147"/>
            <a:ext cx="871855" cy="614680"/>
          </a:xfrm>
          <a:prstGeom prst="rect">
            <a:avLst/>
          </a:prstGeom>
          <a:solidFill>
            <a:srgbClr val="0F3852"/>
          </a:solidFill>
        </p:spPr>
        <p:txBody>
          <a:bodyPr wrap="square" lIns="0" tIns="118745" rIns="0" bIns="0" rtlCol="0" vert="horz">
            <a:spAutoFit/>
          </a:bodyPr>
          <a:lstStyle/>
          <a:p>
            <a:pPr marL="113030" marR="106045" indent="59055">
              <a:lnSpc>
                <a:spcPct val="100000"/>
              </a:lnSpc>
              <a:spcBef>
                <a:spcPts val="93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Medical Oncology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7118604" y="2211323"/>
            <a:ext cx="871855" cy="612775"/>
          </a:xfrm>
          <a:prstGeom prst="rect">
            <a:avLst/>
          </a:prstGeom>
          <a:solidFill>
            <a:srgbClr val="0F3852"/>
          </a:solidFill>
        </p:spPr>
        <p:txBody>
          <a:bodyPr wrap="square" lIns="0" tIns="27305" rIns="0" bIns="0" rtlCol="0" vert="horz">
            <a:spAutoFit/>
          </a:bodyPr>
          <a:lstStyle/>
          <a:p>
            <a:pPr algn="ctr" marL="98425" marR="88900" indent="-3175">
              <a:lnSpc>
                <a:spcPct val="100000"/>
              </a:lnSpc>
              <a:spcBef>
                <a:spcPts val="21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Rad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 Onc </a:t>
            </a:r>
            <a:r>
              <a:rPr dirty="0" sz="1200" spc="-5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Radiology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487411" y="3925823"/>
            <a:ext cx="871855" cy="612775"/>
          </a:xfrm>
          <a:prstGeom prst="rect">
            <a:avLst/>
          </a:prstGeom>
          <a:solidFill>
            <a:srgbClr val="0F3852"/>
          </a:solidFill>
        </p:spPr>
        <p:txBody>
          <a:bodyPr wrap="square" lIns="0" tIns="118745" rIns="0" bIns="0" rtlCol="0" vert="horz">
            <a:spAutoFit/>
          </a:bodyPr>
          <a:lstStyle/>
          <a:p>
            <a:pPr marL="113030" marR="106045" indent="42545">
              <a:lnSpc>
                <a:spcPct val="100000"/>
              </a:lnSpc>
              <a:spcBef>
                <a:spcPts val="93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Urologic Oncology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396228" y="5573267"/>
            <a:ext cx="871855" cy="612775"/>
          </a:xfrm>
          <a:prstGeom prst="rect">
            <a:avLst/>
          </a:prstGeom>
          <a:solidFill>
            <a:srgbClr val="0F3852"/>
          </a:solidFill>
        </p:spPr>
        <p:txBody>
          <a:bodyPr wrap="square" lIns="0" tIns="118745" rIns="0" bIns="0" rtlCol="0" vert="horz">
            <a:spAutoFit/>
          </a:bodyPr>
          <a:lstStyle/>
          <a:p>
            <a:pPr marL="271145" marR="165735" indent="-97790">
              <a:lnSpc>
                <a:spcPct val="100000"/>
              </a:lnSpc>
              <a:spcBef>
                <a:spcPts val="93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Primary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808476" y="5494020"/>
            <a:ext cx="908685" cy="658495"/>
          </a:xfrm>
          <a:prstGeom prst="rect">
            <a:avLst/>
          </a:prstGeom>
          <a:solidFill>
            <a:srgbClr val="0F3852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050">
              <a:latin typeface="Times New Roman"/>
              <a:cs typeface="Times New Roman"/>
            </a:endParaRPr>
          </a:p>
          <a:p>
            <a:pPr marL="208279" marR="91440" indent="-108585">
              <a:lnSpc>
                <a:spcPct val="100000"/>
              </a:lnSpc>
            </a:pPr>
            <a:r>
              <a:rPr dirty="0" sz="1100" spc="-10">
                <a:solidFill>
                  <a:srgbClr val="FFFFFF"/>
                </a:solidFill>
                <a:latin typeface="Arial"/>
                <a:cs typeface="Arial"/>
              </a:rPr>
              <a:t>Community Support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749295" y="3942588"/>
            <a:ext cx="871855" cy="612775"/>
          </a:xfrm>
          <a:prstGeom prst="rect">
            <a:avLst/>
          </a:prstGeom>
          <a:solidFill>
            <a:srgbClr val="0F3852"/>
          </a:solidFill>
        </p:spPr>
        <p:txBody>
          <a:bodyPr wrap="square" lIns="0" tIns="27305" rIns="0" bIns="0" rtlCol="0" vert="horz">
            <a:spAutoFit/>
          </a:bodyPr>
          <a:lstStyle/>
          <a:p>
            <a:pPr algn="ctr" marL="130175" marR="123825">
              <a:lnSpc>
                <a:spcPct val="100000"/>
              </a:lnSpc>
              <a:spcBef>
                <a:spcPts val="215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Palliative care, nursing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3119627" y="2176272"/>
            <a:ext cx="932815" cy="620395"/>
          </a:xfrm>
          <a:prstGeom prst="rect">
            <a:avLst/>
          </a:prstGeom>
          <a:solidFill>
            <a:srgbClr val="0F3852"/>
          </a:solidFill>
        </p:spPr>
        <p:txBody>
          <a:bodyPr wrap="square" lIns="0" tIns="123190" rIns="0" bIns="0" rtlCol="0" vert="horz">
            <a:spAutoFit/>
          </a:bodyPr>
          <a:lstStyle/>
          <a:p>
            <a:pPr marL="97155" marR="89535" indent="104775">
              <a:lnSpc>
                <a:spcPct val="100000"/>
              </a:lnSpc>
              <a:spcBef>
                <a:spcPts val="97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Genetic counselors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6416" y="563690"/>
            <a:ext cx="1059688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65" b="1">
                <a:latin typeface="Arial"/>
                <a:cs typeface="Arial"/>
              </a:rPr>
              <a:t>Monitoring</a:t>
            </a:r>
            <a:r>
              <a:rPr dirty="0" sz="3200" spc="-170" b="1">
                <a:latin typeface="Arial"/>
                <a:cs typeface="Arial"/>
              </a:rPr>
              <a:t> </a:t>
            </a:r>
            <a:r>
              <a:rPr dirty="0" sz="3200" spc="-250" b="1">
                <a:latin typeface="Arial"/>
                <a:cs typeface="Arial"/>
              </a:rPr>
              <a:t>and</a:t>
            </a:r>
            <a:r>
              <a:rPr dirty="0" sz="3200" spc="-170" b="1">
                <a:latin typeface="Arial"/>
                <a:cs typeface="Arial"/>
              </a:rPr>
              <a:t> </a:t>
            </a:r>
            <a:r>
              <a:rPr dirty="0" sz="3200" spc="-190" b="1">
                <a:latin typeface="Arial"/>
                <a:cs typeface="Arial"/>
              </a:rPr>
              <a:t>Management </a:t>
            </a:r>
            <a:r>
              <a:rPr dirty="0" sz="3200" spc="-150" b="1">
                <a:latin typeface="Arial"/>
                <a:cs typeface="Arial"/>
              </a:rPr>
              <a:t>of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spc="-110" b="1">
                <a:latin typeface="Arial"/>
                <a:cs typeface="Arial"/>
              </a:rPr>
              <a:t>Major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440" b="1">
                <a:latin typeface="Arial"/>
                <a:cs typeface="Arial"/>
              </a:rPr>
              <a:t>AR</a:t>
            </a:r>
            <a:r>
              <a:rPr dirty="0" sz="3200" spc="-150" b="1">
                <a:latin typeface="Arial"/>
                <a:cs typeface="Arial"/>
              </a:rPr>
              <a:t> </a:t>
            </a:r>
            <a:r>
              <a:rPr dirty="0" sz="3200" spc="-250" b="1">
                <a:latin typeface="Arial"/>
                <a:cs typeface="Arial"/>
              </a:rPr>
              <a:t>Therapy</a:t>
            </a:r>
            <a:r>
              <a:rPr dirty="0" sz="3200" spc="-170" b="1">
                <a:latin typeface="Arial"/>
                <a:cs typeface="Arial"/>
              </a:rPr>
              <a:t> </a:t>
            </a:r>
            <a:r>
              <a:rPr dirty="0" sz="3200" spc="-290" b="1">
                <a:latin typeface="Arial"/>
                <a:cs typeface="Arial"/>
              </a:rPr>
              <a:t>Side</a:t>
            </a:r>
            <a:r>
              <a:rPr dirty="0" sz="3200" spc="-145" b="1">
                <a:latin typeface="Arial"/>
                <a:cs typeface="Arial"/>
              </a:rPr>
              <a:t> </a:t>
            </a:r>
            <a:r>
              <a:rPr dirty="0" sz="3200" spc="-295" b="1"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8116" y="6425628"/>
            <a:ext cx="4408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25">
                <a:latin typeface="Arial"/>
                <a:cs typeface="Arial"/>
              </a:rPr>
              <a:t>AE,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adverse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45">
                <a:latin typeface="Arial"/>
                <a:cs typeface="Arial"/>
              </a:rPr>
              <a:t>event;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65">
                <a:latin typeface="Arial"/>
                <a:cs typeface="Arial"/>
              </a:rPr>
              <a:t>CV,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cardiovascular;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95">
                <a:latin typeface="Arial"/>
                <a:cs typeface="Arial"/>
              </a:rPr>
              <a:t>SSE,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symptomatic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skeletal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event.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911" y="1645919"/>
            <a:ext cx="914400" cy="9144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486269" y="2685812"/>
            <a:ext cx="3422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CV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5847" y="1645919"/>
            <a:ext cx="914399" cy="91439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342943" y="2685812"/>
            <a:ext cx="939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Fracture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4183" y="1645919"/>
            <a:ext cx="914400" cy="91440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891453" y="2685812"/>
            <a:ext cx="8401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Fatigue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07205" y="2655408"/>
            <a:ext cx="4832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SSE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691628" y="1374660"/>
            <a:ext cx="914400" cy="1158240"/>
            <a:chOff x="7691628" y="1374660"/>
            <a:chExt cx="914400" cy="115824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1628" y="1618488"/>
              <a:ext cx="914400" cy="914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08036" y="1374660"/>
              <a:ext cx="697979" cy="697979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763764" y="2685812"/>
            <a:ext cx="4197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Fall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36107" y="1566671"/>
            <a:ext cx="1074420" cy="1074420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842634" y="1197927"/>
            <a:ext cx="5073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4F81BC"/>
                </a:solidFill>
                <a:latin typeface="Arial"/>
                <a:cs typeface="Arial"/>
              </a:rPr>
              <a:t>Risk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24229" y="5272036"/>
            <a:ext cx="866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Monitor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490133" y="5272036"/>
            <a:ext cx="962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Exercise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828962" y="5272036"/>
            <a:ext cx="962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Exercise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927113" y="5272036"/>
            <a:ext cx="24466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Reduce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bone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turnover </a:t>
            </a:r>
            <a:r>
              <a:rPr dirty="0" sz="1800" b="1">
                <a:latin typeface="Arial"/>
                <a:cs typeface="Arial"/>
              </a:rPr>
              <a:t>with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e.g.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denosumab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1628" y="4093464"/>
            <a:ext cx="914400" cy="914400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745916" y="5272111"/>
            <a:ext cx="21323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9600" marR="5080" indent="-5975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Calcium,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vitamin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D, </a:t>
            </a:r>
            <a:r>
              <a:rPr dirty="0" sz="1800" spc="-10" b="1">
                <a:latin typeface="Arial"/>
                <a:cs typeface="Arial"/>
              </a:rPr>
              <a:t>exercise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2994659" y="4093464"/>
            <a:ext cx="1652270" cy="914400"/>
            <a:chOff x="2994659" y="4093464"/>
            <a:chExt cx="1652270" cy="914400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2276" y="4093464"/>
              <a:ext cx="914399" cy="9143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94659" y="4093464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0911" y="4093464"/>
            <a:ext cx="914400" cy="9144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16879" y="4093464"/>
            <a:ext cx="914399" cy="91439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60280" y="4093464"/>
            <a:ext cx="914399" cy="914399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4754434" y="3628398"/>
            <a:ext cx="268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Management/monitoring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0076" y="6546278"/>
            <a:ext cx="180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5">
                <a:solidFill>
                  <a:srgbClr val="888888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8070"/>
            <a:ext cx="9145905" cy="1300480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 spc="135"/>
              <a:t>“</a:t>
            </a:r>
            <a:r>
              <a:rPr dirty="0" spc="-470"/>
              <a:t>T</a:t>
            </a:r>
            <a:r>
              <a:rPr dirty="0" spc="-155"/>
              <a:t>r</a:t>
            </a:r>
            <a:r>
              <a:rPr dirty="0" spc="-75"/>
              <a:t>adi</a:t>
            </a:r>
            <a:r>
              <a:rPr dirty="0" spc="-70"/>
              <a:t>t</a:t>
            </a:r>
            <a:r>
              <a:rPr dirty="0" spc="-75"/>
              <a:t>i</a:t>
            </a:r>
            <a:r>
              <a:rPr dirty="0" spc="-85"/>
              <a:t>o</a:t>
            </a:r>
            <a:r>
              <a:rPr dirty="0" spc="-75"/>
              <a:t>nal”</a:t>
            </a:r>
            <a:r>
              <a:rPr dirty="0" spc="-225"/>
              <a:t> </a:t>
            </a:r>
            <a:r>
              <a:rPr dirty="0" spc="-770"/>
              <a:t>PC</a:t>
            </a:r>
            <a:r>
              <a:rPr dirty="0" spc="-204"/>
              <a:t> </a:t>
            </a:r>
            <a:r>
              <a:rPr dirty="0" spc="-360"/>
              <a:t>Disease</a:t>
            </a:r>
            <a:r>
              <a:rPr dirty="0" spc="-215"/>
              <a:t> </a:t>
            </a:r>
            <a:r>
              <a:rPr dirty="0" spc="-315"/>
              <a:t>States</a:t>
            </a:r>
            <a:r>
              <a:rPr dirty="0" spc="-210"/>
              <a:t> </a:t>
            </a:r>
            <a:r>
              <a:rPr dirty="0" spc="-270"/>
              <a:t>–</a:t>
            </a:r>
            <a:r>
              <a:rPr dirty="0" spc="-204"/>
              <a:t> </a:t>
            </a:r>
            <a:r>
              <a:rPr dirty="0" spc="-575"/>
              <a:t>PCWG3 </a:t>
            </a:r>
            <a:r>
              <a:rPr dirty="0" spc="-220"/>
              <a:t>(Scher/Armstrong</a:t>
            </a:r>
            <a:r>
              <a:rPr dirty="0" spc="-215"/>
              <a:t> </a:t>
            </a:r>
            <a:r>
              <a:rPr dirty="0" spc="-760"/>
              <a:t>JCO</a:t>
            </a:r>
            <a:r>
              <a:rPr dirty="0" spc="-170"/>
              <a:t> </a:t>
            </a:r>
            <a:r>
              <a:rPr dirty="0" spc="-10"/>
              <a:t>2017)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170411" y="6425628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2326385" y="3015298"/>
            <a:ext cx="230504" cy="114300"/>
            <a:chOff x="2326385" y="3015298"/>
            <a:chExt cx="230504" cy="114300"/>
          </a:xfrm>
        </p:grpSpPr>
        <p:sp>
          <p:nvSpPr>
            <p:cNvPr id="5" name="object 5" descr=""/>
            <p:cNvSpPr/>
            <p:nvPr/>
          </p:nvSpPr>
          <p:spPr>
            <a:xfrm>
              <a:off x="2326385" y="3072098"/>
              <a:ext cx="154305" cy="0"/>
            </a:xfrm>
            <a:custGeom>
              <a:avLst/>
              <a:gdLst/>
              <a:ahLst/>
              <a:cxnLst/>
              <a:rect l="l" t="t" r="r" b="b"/>
              <a:pathLst>
                <a:path w="154305" h="0">
                  <a:moveTo>
                    <a:pt x="0" y="0"/>
                  </a:moveTo>
                  <a:lnTo>
                    <a:pt x="153924" y="0"/>
                  </a:lnTo>
                </a:path>
              </a:pathLst>
            </a:custGeom>
            <a:ln w="390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441863" y="3015298"/>
              <a:ext cx="114935" cy="114300"/>
            </a:xfrm>
            <a:custGeom>
              <a:avLst/>
              <a:gdLst/>
              <a:ahLst/>
              <a:cxnLst/>
              <a:rect l="l" t="t" r="r" b="b"/>
              <a:pathLst>
                <a:path w="114935" h="114300">
                  <a:moveTo>
                    <a:pt x="698" y="0"/>
                  </a:moveTo>
                  <a:lnTo>
                    <a:pt x="0" y="114300"/>
                  </a:lnTo>
                  <a:lnTo>
                    <a:pt x="114642" y="5784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279397" y="2699766"/>
            <a:ext cx="1047115" cy="748665"/>
          </a:xfrm>
          <a:prstGeom prst="rect">
            <a:avLst/>
          </a:prstGeom>
          <a:solidFill>
            <a:srgbClr val="AFC9E3"/>
          </a:solidFill>
          <a:ln w="19812">
            <a:solidFill>
              <a:srgbClr val="0000CC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just" marL="145415" marR="138430" indent="25400">
              <a:lnSpc>
                <a:spcPct val="100000"/>
              </a:lnSpc>
              <a:spcBef>
                <a:spcPts val="375"/>
              </a:spcBef>
            </a:pPr>
            <a:r>
              <a:rPr dirty="0" sz="1400" spc="-10">
                <a:latin typeface="Arial"/>
                <a:cs typeface="Arial"/>
              </a:rPr>
              <a:t>Clinically Localized Disease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564635" y="2798064"/>
            <a:ext cx="1677670" cy="712470"/>
            <a:chOff x="3564635" y="2798064"/>
            <a:chExt cx="1677670" cy="712470"/>
          </a:xfrm>
        </p:grpSpPr>
        <p:sp>
          <p:nvSpPr>
            <p:cNvPr id="9" name="object 9" descr=""/>
            <p:cNvSpPr/>
            <p:nvPr/>
          </p:nvSpPr>
          <p:spPr>
            <a:xfrm>
              <a:off x="3583685" y="3208782"/>
              <a:ext cx="295275" cy="241935"/>
            </a:xfrm>
            <a:custGeom>
              <a:avLst/>
              <a:gdLst/>
              <a:ahLst/>
              <a:cxnLst/>
              <a:rect l="l" t="t" r="r" b="b"/>
              <a:pathLst>
                <a:path w="295275" h="241935">
                  <a:moveTo>
                    <a:pt x="0" y="0"/>
                  </a:moveTo>
                  <a:lnTo>
                    <a:pt x="295084" y="24143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27848" y="3393920"/>
              <a:ext cx="125095" cy="116839"/>
            </a:xfrm>
            <a:custGeom>
              <a:avLst/>
              <a:gdLst/>
              <a:ahLst/>
              <a:cxnLst/>
              <a:rect l="l" t="t" r="r" b="b"/>
              <a:pathLst>
                <a:path w="125095" h="116839">
                  <a:moveTo>
                    <a:pt x="72377" y="0"/>
                  </a:moveTo>
                  <a:lnTo>
                    <a:pt x="0" y="88455"/>
                  </a:lnTo>
                  <a:lnTo>
                    <a:pt x="124650" y="116611"/>
                  </a:lnTo>
                  <a:lnTo>
                    <a:pt x="723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911089" y="2817114"/>
              <a:ext cx="261620" cy="244475"/>
            </a:xfrm>
            <a:custGeom>
              <a:avLst/>
              <a:gdLst/>
              <a:ahLst/>
              <a:cxnLst/>
              <a:rect l="l" t="t" r="r" b="b"/>
              <a:pathLst>
                <a:path w="261620" h="244475">
                  <a:moveTo>
                    <a:pt x="0" y="0"/>
                  </a:moveTo>
                  <a:lnTo>
                    <a:pt x="261150" y="244297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19283" y="3006664"/>
              <a:ext cx="122555" cy="120014"/>
            </a:xfrm>
            <a:custGeom>
              <a:avLst/>
              <a:gdLst/>
              <a:ahLst/>
              <a:cxnLst/>
              <a:rect l="l" t="t" r="r" b="b"/>
              <a:pathLst>
                <a:path w="122554" h="120014">
                  <a:moveTo>
                    <a:pt x="78092" y="0"/>
                  </a:moveTo>
                  <a:lnTo>
                    <a:pt x="0" y="83464"/>
                  </a:lnTo>
                  <a:lnTo>
                    <a:pt x="122516" y="119824"/>
                  </a:lnTo>
                  <a:lnTo>
                    <a:pt x="78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3801617" y="2484882"/>
            <a:ext cx="1123315" cy="657225"/>
          </a:xfrm>
          <a:prstGeom prst="rect">
            <a:avLst/>
          </a:prstGeom>
          <a:solidFill>
            <a:srgbClr val="AFC9E3"/>
          </a:solidFill>
          <a:ln w="19811">
            <a:solidFill>
              <a:srgbClr val="0000CC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81280" marR="72390" indent="191770">
              <a:lnSpc>
                <a:spcPct val="100000"/>
              </a:lnSpc>
              <a:spcBef>
                <a:spcPts val="15"/>
              </a:spcBef>
            </a:pPr>
            <a:r>
              <a:rPr dirty="0" sz="1400" spc="-10">
                <a:latin typeface="Arial"/>
                <a:cs typeface="Arial"/>
              </a:rPr>
              <a:t>Clinical Metastases: Noncastrate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553967" y="2804922"/>
            <a:ext cx="247650" cy="285750"/>
            <a:chOff x="3553967" y="2804922"/>
            <a:chExt cx="247650" cy="285750"/>
          </a:xfrm>
        </p:grpSpPr>
        <p:sp>
          <p:nvSpPr>
            <p:cNvPr id="15" name="object 15" descr=""/>
            <p:cNvSpPr/>
            <p:nvPr/>
          </p:nvSpPr>
          <p:spPr>
            <a:xfrm>
              <a:off x="3573017" y="2877235"/>
              <a:ext cx="167005" cy="194945"/>
            </a:xfrm>
            <a:custGeom>
              <a:avLst/>
              <a:gdLst/>
              <a:ahLst/>
              <a:cxnLst/>
              <a:rect l="l" t="t" r="r" b="b"/>
              <a:pathLst>
                <a:path w="167004" h="194944">
                  <a:moveTo>
                    <a:pt x="0" y="194386"/>
                  </a:moveTo>
                  <a:lnTo>
                    <a:pt x="166611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683838" y="2804922"/>
              <a:ext cx="118110" cy="124460"/>
            </a:xfrm>
            <a:custGeom>
              <a:avLst/>
              <a:gdLst/>
              <a:ahLst/>
              <a:cxnLst/>
              <a:rect l="l" t="t" r="r" b="b"/>
              <a:pathLst>
                <a:path w="118110" h="124460">
                  <a:moveTo>
                    <a:pt x="117779" y="0"/>
                  </a:moveTo>
                  <a:lnTo>
                    <a:pt x="0" y="49593"/>
                  </a:lnTo>
                  <a:lnTo>
                    <a:pt x="86791" y="123977"/>
                  </a:lnTo>
                  <a:lnTo>
                    <a:pt x="1177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6538721" y="2698242"/>
            <a:ext cx="1080770" cy="1091565"/>
          </a:xfrm>
          <a:custGeom>
            <a:avLst/>
            <a:gdLst/>
            <a:ahLst/>
            <a:cxnLst/>
            <a:rect l="l" t="t" r="r" b="b"/>
            <a:pathLst>
              <a:path w="1080770" h="1091564">
                <a:moveTo>
                  <a:pt x="1080516" y="0"/>
                </a:moveTo>
                <a:lnTo>
                  <a:pt x="0" y="0"/>
                </a:lnTo>
                <a:lnTo>
                  <a:pt x="0" y="1091184"/>
                </a:lnTo>
                <a:lnTo>
                  <a:pt x="1080516" y="1091184"/>
                </a:lnTo>
                <a:lnTo>
                  <a:pt x="1080516" y="0"/>
                </a:lnTo>
                <a:close/>
              </a:path>
            </a:pathLst>
          </a:custGeom>
          <a:solidFill>
            <a:srgbClr val="B6D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6538721" y="2698242"/>
            <a:ext cx="1080770" cy="1091565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8923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"/>
                <a:cs typeface="Arial"/>
              </a:rPr>
              <a:t>mCRPC: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7399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2nd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9117330" y="2698242"/>
            <a:ext cx="1079500" cy="1080770"/>
          </a:xfrm>
          <a:custGeom>
            <a:avLst/>
            <a:gdLst/>
            <a:ahLst/>
            <a:cxnLst/>
            <a:rect l="l" t="t" r="r" b="b"/>
            <a:pathLst>
              <a:path w="1079500" h="1080770">
                <a:moveTo>
                  <a:pt x="1078992" y="0"/>
                </a:moveTo>
                <a:lnTo>
                  <a:pt x="0" y="0"/>
                </a:lnTo>
                <a:lnTo>
                  <a:pt x="0" y="1080515"/>
                </a:lnTo>
                <a:lnTo>
                  <a:pt x="1078992" y="1080515"/>
                </a:lnTo>
                <a:lnTo>
                  <a:pt x="1078992" y="0"/>
                </a:lnTo>
                <a:close/>
              </a:path>
            </a:pathLst>
          </a:custGeom>
          <a:solidFill>
            <a:srgbClr val="B6D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9117330" y="2698242"/>
            <a:ext cx="1079500" cy="108077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188595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mCRPC: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4th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7835645" y="2698242"/>
            <a:ext cx="1079500" cy="1091565"/>
          </a:xfrm>
          <a:custGeom>
            <a:avLst/>
            <a:gdLst/>
            <a:ahLst/>
            <a:cxnLst/>
            <a:rect l="l" t="t" r="r" b="b"/>
            <a:pathLst>
              <a:path w="1079500" h="1091564">
                <a:moveTo>
                  <a:pt x="1078992" y="0"/>
                </a:moveTo>
                <a:lnTo>
                  <a:pt x="0" y="0"/>
                </a:lnTo>
                <a:lnTo>
                  <a:pt x="0" y="1091184"/>
                </a:lnTo>
                <a:lnTo>
                  <a:pt x="1078992" y="1091184"/>
                </a:lnTo>
                <a:lnTo>
                  <a:pt x="1078992" y="0"/>
                </a:lnTo>
                <a:close/>
              </a:path>
            </a:pathLst>
          </a:custGeom>
          <a:solidFill>
            <a:srgbClr val="B6DF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7835645" y="2698242"/>
            <a:ext cx="1079500" cy="1091565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8796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"/>
                <a:cs typeface="Arial"/>
              </a:rPr>
              <a:t>mCRPC: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9304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3rd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3956303" y="3236976"/>
            <a:ext cx="1291590" cy="986155"/>
            <a:chOff x="3956303" y="3236976"/>
            <a:chExt cx="1291590" cy="986155"/>
          </a:xfrm>
        </p:grpSpPr>
        <p:sp>
          <p:nvSpPr>
            <p:cNvPr id="24" name="object 24" descr=""/>
            <p:cNvSpPr/>
            <p:nvPr/>
          </p:nvSpPr>
          <p:spPr>
            <a:xfrm>
              <a:off x="5040629" y="3394456"/>
              <a:ext cx="140970" cy="145415"/>
            </a:xfrm>
            <a:custGeom>
              <a:avLst/>
              <a:gdLst/>
              <a:ahLst/>
              <a:cxnLst/>
              <a:rect l="l" t="t" r="r" b="b"/>
              <a:pathLst>
                <a:path w="140970" h="145414">
                  <a:moveTo>
                    <a:pt x="0" y="145034"/>
                  </a:moveTo>
                  <a:lnTo>
                    <a:pt x="140893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127257" y="3326132"/>
              <a:ext cx="120650" cy="121920"/>
            </a:xfrm>
            <a:custGeom>
              <a:avLst/>
              <a:gdLst/>
              <a:ahLst/>
              <a:cxnLst/>
              <a:rect l="l" t="t" r="r" b="b"/>
              <a:pathLst>
                <a:path w="120650" h="121920">
                  <a:moveTo>
                    <a:pt x="120637" y="0"/>
                  </a:moveTo>
                  <a:lnTo>
                    <a:pt x="0" y="42164"/>
                  </a:lnTo>
                  <a:lnTo>
                    <a:pt x="81991" y="121805"/>
                  </a:lnTo>
                  <a:lnTo>
                    <a:pt x="120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975353" y="3256026"/>
              <a:ext cx="1065530" cy="948055"/>
            </a:xfrm>
            <a:custGeom>
              <a:avLst/>
              <a:gdLst/>
              <a:ahLst/>
              <a:cxnLst/>
              <a:rect l="l" t="t" r="r" b="b"/>
              <a:pathLst>
                <a:path w="1065529" h="948054">
                  <a:moveTo>
                    <a:pt x="1065276" y="0"/>
                  </a:moveTo>
                  <a:lnTo>
                    <a:pt x="0" y="0"/>
                  </a:lnTo>
                  <a:lnTo>
                    <a:pt x="0" y="947927"/>
                  </a:lnTo>
                  <a:lnTo>
                    <a:pt x="1065276" y="947927"/>
                  </a:lnTo>
                  <a:lnTo>
                    <a:pt x="1065276" y="0"/>
                  </a:lnTo>
                  <a:close/>
                </a:path>
              </a:pathLst>
            </a:custGeom>
            <a:solidFill>
              <a:srgbClr val="B6D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975353" y="3256026"/>
              <a:ext cx="1065530" cy="948055"/>
            </a:xfrm>
            <a:custGeom>
              <a:avLst/>
              <a:gdLst/>
              <a:ahLst/>
              <a:cxnLst/>
              <a:rect l="l" t="t" r="r" b="b"/>
              <a:pathLst>
                <a:path w="1065529" h="948054">
                  <a:moveTo>
                    <a:pt x="0" y="0"/>
                  </a:moveTo>
                  <a:lnTo>
                    <a:pt x="1065276" y="0"/>
                  </a:lnTo>
                  <a:lnTo>
                    <a:pt x="1065276" y="947927"/>
                  </a:lnTo>
                  <a:lnTo>
                    <a:pt x="0" y="94792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548889" y="2626614"/>
            <a:ext cx="1028700" cy="955675"/>
          </a:xfrm>
          <a:prstGeom prst="rect">
            <a:avLst/>
          </a:prstGeom>
          <a:solidFill>
            <a:srgbClr val="AFC9E3"/>
          </a:solidFill>
          <a:ln w="19811">
            <a:solidFill>
              <a:srgbClr val="0000CC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 marL="175260" marR="169545" indent="-1270">
              <a:lnSpc>
                <a:spcPct val="100000"/>
              </a:lnSpc>
              <a:spcBef>
                <a:spcPts val="350"/>
              </a:spcBef>
            </a:pPr>
            <a:r>
              <a:rPr dirty="0" sz="1400" spc="-20">
                <a:latin typeface="Arial"/>
                <a:cs typeface="Arial"/>
              </a:rPr>
              <a:t>Non- </a:t>
            </a:r>
            <a:r>
              <a:rPr dirty="0" sz="1400" spc="-10">
                <a:latin typeface="Arial"/>
                <a:cs typeface="Arial"/>
              </a:rPr>
              <a:t>Castrate Rising </a:t>
            </a:r>
            <a:r>
              <a:rPr dirty="0" sz="1400" spc="-25">
                <a:latin typeface="Arial"/>
                <a:cs typeface="Arial"/>
              </a:rPr>
              <a:t>PSA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060125" y="3283942"/>
            <a:ext cx="894080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1905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latin typeface="Arial"/>
                <a:cs typeface="Arial"/>
              </a:rPr>
              <a:t>Non- </a:t>
            </a:r>
            <a:r>
              <a:rPr dirty="0" sz="1400" spc="-10">
                <a:latin typeface="Arial"/>
                <a:cs typeface="Arial"/>
              </a:rPr>
              <a:t>metastatic </a:t>
            </a:r>
            <a:r>
              <a:rPr dirty="0" sz="1400" spc="-20">
                <a:latin typeface="Arial"/>
                <a:cs typeface="Arial"/>
              </a:rPr>
              <a:t>CRPC </a:t>
            </a:r>
            <a:r>
              <a:rPr dirty="0" sz="1400" spc="-10">
                <a:latin typeface="Arial"/>
                <a:cs typeface="Arial"/>
              </a:rPr>
              <a:t>(nmCRPC)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251703" y="2679192"/>
            <a:ext cx="3865879" cy="1141730"/>
            <a:chOff x="5251703" y="2679192"/>
            <a:chExt cx="3865879" cy="1141730"/>
          </a:xfrm>
        </p:grpSpPr>
        <p:sp>
          <p:nvSpPr>
            <p:cNvPr id="31" name="object 31" descr=""/>
            <p:cNvSpPr/>
            <p:nvPr/>
          </p:nvSpPr>
          <p:spPr>
            <a:xfrm>
              <a:off x="6349745" y="3131058"/>
              <a:ext cx="81915" cy="0"/>
            </a:xfrm>
            <a:custGeom>
              <a:avLst/>
              <a:gdLst/>
              <a:ahLst/>
              <a:cxnLst/>
              <a:rect l="l" t="t" r="r" b="b"/>
              <a:pathLst>
                <a:path w="81914" h="0">
                  <a:moveTo>
                    <a:pt x="0" y="0"/>
                  </a:moveTo>
                  <a:lnTo>
                    <a:pt x="81534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412232" y="307390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639049" y="3131058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 h="0">
                  <a:moveTo>
                    <a:pt x="0" y="0"/>
                  </a:moveTo>
                  <a:lnTo>
                    <a:pt x="8763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707632" y="307390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934450" y="3131058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 h="0">
                  <a:moveTo>
                    <a:pt x="0" y="0"/>
                  </a:moveTo>
                  <a:lnTo>
                    <a:pt x="8763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03032" y="307390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>
                  <a:moveTo>
                    <a:pt x="0" y="0"/>
                  </a:moveTo>
                  <a:lnTo>
                    <a:pt x="0" y="11430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270753" y="2698242"/>
              <a:ext cx="1079500" cy="1103630"/>
            </a:xfrm>
            <a:custGeom>
              <a:avLst/>
              <a:gdLst/>
              <a:ahLst/>
              <a:cxnLst/>
              <a:rect l="l" t="t" r="r" b="b"/>
              <a:pathLst>
                <a:path w="1079500" h="1103629">
                  <a:moveTo>
                    <a:pt x="1078991" y="0"/>
                  </a:moveTo>
                  <a:lnTo>
                    <a:pt x="0" y="0"/>
                  </a:lnTo>
                  <a:lnTo>
                    <a:pt x="0" y="1103376"/>
                  </a:lnTo>
                  <a:lnTo>
                    <a:pt x="1078991" y="1103376"/>
                  </a:lnTo>
                  <a:lnTo>
                    <a:pt x="1078991" y="0"/>
                  </a:lnTo>
                  <a:close/>
                </a:path>
              </a:pathLst>
            </a:custGeom>
            <a:solidFill>
              <a:srgbClr val="B6D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270753" y="2698242"/>
              <a:ext cx="1079500" cy="1103630"/>
            </a:xfrm>
            <a:custGeom>
              <a:avLst/>
              <a:gdLst/>
              <a:ahLst/>
              <a:cxnLst/>
              <a:rect l="l" t="t" r="r" b="b"/>
              <a:pathLst>
                <a:path w="1079500" h="1103629">
                  <a:moveTo>
                    <a:pt x="0" y="0"/>
                  </a:moveTo>
                  <a:lnTo>
                    <a:pt x="1078991" y="0"/>
                  </a:lnTo>
                  <a:lnTo>
                    <a:pt x="1078991" y="1103376"/>
                  </a:lnTo>
                  <a:lnTo>
                    <a:pt x="0" y="11033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5116067" y="2484120"/>
            <a:ext cx="5140960" cy="1426845"/>
          </a:xfrm>
          <a:prstGeom prst="rect">
            <a:avLst/>
          </a:prstGeom>
          <a:ln w="57911">
            <a:solidFill>
              <a:srgbClr val="FF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algn="ctr" marL="257175" marR="400304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Castration- Resistant Metastatic (mCRPC):</a:t>
            </a:r>
            <a:endParaRPr sz="1400">
              <a:latin typeface="Arial"/>
              <a:cs typeface="Arial"/>
            </a:endParaRPr>
          </a:p>
          <a:p>
            <a:pPr algn="ctr" marR="374777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1</a:t>
            </a:r>
            <a:r>
              <a:rPr dirty="0" baseline="24691" sz="1350" b="1">
                <a:latin typeface="Arial"/>
                <a:cs typeface="Arial"/>
              </a:rPr>
              <a:t>st</a:t>
            </a:r>
            <a:r>
              <a:rPr dirty="0" baseline="24691" sz="1350" spc="247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Line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342644" y="3898391"/>
            <a:ext cx="254635" cy="254635"/>
            <a:chOff x="1342644" y="3898391"/>
            <a:chExt cx="254635" cy="254635"/>
          </a:xfrm>
        </p:grpSpPr>
        <p:sp>
          <p:nvSpPr>
            <p:cNvPr id="41" name="object 41" descr=""/>
            <p:cNvSpPr/>
            <p:nvPr/>
          </p:nvSpPr>
          <p:spPr>
            <a:xfrm>
              <a:off x="1355598" y="391134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228600" y="22859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94B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355598" y="391134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228600" y="0"/>
                  </a:lnTo>
                  <a:lnTo>
                    <a:pt x="228600" y="228599"/>
                  </a:lnTo>
                  <a:lnTo>
                    <a:pt x="0" y="22859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1342644" y="4203191"/>
            <a:ext cx="254635" cy="254635"/>
            <a:chOff x="1342644" y="4203191"/>
            <a:chExt cx="254635" cy="254635"/>
          </a:xfrm>
        </p:grpSpPr>
        <p:sp>
          <p:nvSpPr>
            <p:cNvPr id="44" name="object 44" descr=""/>
            <p:cNvSpPr/>
            <p:nvPr/>
          </p:nvSpPr>
          <p:spPr>
            <a:xfrm>
              <a:off x="1355598" y="421614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0"/>
                  </a:moveTo>
                  <a:lnTo>
                    <a:pt x="0" y="0"/>
                  </a:lnTo>
                  <a:lnTo>
                    <a:pt x="0" y="228599"/>
                  </a:lnTo>
                  <a:lnTo>
                    <a:pt x="228600" y="228599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B8F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355598" y="421614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228600" y="0"/>
                  </a:lnTo>
                  <a:lnTo>
                    <a:pt x="228600" y="228599"/>
                  </a:lnTo>
                  <a:lnTo>
                    <a:pt x="0" y="22859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2F782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1739041" y="3914993"/>
            <a:ext cx="1346200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Noncastrate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200" spc="-10">
                <a:latin typeface="Arial"/>
                <a:cs typeface="Arial"/>
              </a:rPr>
              <a:t>Castration-resistant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4404359" y="2435351"/>
            <a:ext cx="5923915" cy="2156460"/>
            <a:chOff x="4404359" y="2435351"/>
            <a:chExt cx="5923915" cy="2156460"/>
          </a:xfrm>
        </p:grpSpPr>
        <p:pic>
          <p:nvPicPr>
            <p:cNvPr id="48" name="object 4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4439" y="2435351"/>
              <a:ext cx="5283707" cy="156971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59" y="3966971"/>
              <a:ext cx="5579363" cy="62483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7032" y="3986783"/>
              <a:ext cx="5494019" cy="539495"/>
            </a:xfrm>
            <a:prstGeom prst="rect">
              <a:avLst/>
            </a:prstGeom>
          </p:spPr>
        </p:pic>
      </p:grpSp>
      <p:sp>
        <p:nvSpPr>
          <p:cNvPr id="51" name="object 51" descr=""/>
          <p:cNvSpPr txBox="1"/>
          <p:nvPr/>
        </p:nvSpPr>
        <p:spPr>
          <a:xfrm>
            <a:off x="5337952" y="4654334"/>
            <a:ext cx="40303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40">
                <a:latin typeface="Arial"/>
                <a:cs typeface="Arial"/>
              </a:rPr>
              <a:t>Death</a:t>
            </a:r>
            <a:r>
              <a:rPr dirty="0" sz="2800" spc="-114">
                <a:latin typeface="Arial"/>
                <a:cs typeface="Arial"/>
              </a:rPr>
              <a:t> </a:t>
            </a:r>
            <a:r>
              <a:rPr dirty="0" sz="2800" spc="-35">
                <a:latin typeface="Arial"/>
                <a:cs typeface="Arial"/>
              </a:rPr>
              <a:t>from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140">
                <a:latin typeface="Arial"/>
                <a:cs typeface="Arial"/>
              </a:rPr>
              <a:t>Prostate</a:t>
            </a:r>
            <a:r>
              <a:rPr dirty="0" sz="2800" spc="-105">
                <a:latin typeface="Arial"/>
                <a:cs typeface="Arial"/>
              </a:rPr>
              <a:t> </a:t>
            </a:r>
            <a:r>
              <a:rPr dirty="0" sz="2800" spc="-170">
                <a:latin typeface="Arial"/>
                <a:cs typeface="Arial"/>
              </a:rPr>
              <a:t>Cancer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49" rIns="0" bIns="0" rtlCol="0" vert="horz">
            <a:spAutoFit/>
          </a:bodyPr>
          <a:lstStyle/>
          <a:p>
            <a:pPr marL="3073400">
              <a:lnSpc>
                <a:spcPct val="100000"/>
              </a:lnSpc>
              <a:spcBef>
                <a:spcPts val="105"/>
              </a:spcBef>
            </a:pPr>
            <a:r>
              <a:rPr dirty="0" spc="-425"/>
              <a:t>Key</a:t>
            </a:r>
            <a:r>
              <a:rPr dirty="0" spc="-225"/>
              <a:t> </a:t>
            </a:r>
            <a:r>
              <a:rPr dirty="0" spc="-200"/>
              <a:t>Survivorship</a:t>
            </a:r>
            <a:r>
              <a:rPr dirty="0" spc="-215"/>
              <a:t> </a:t>
            </a:r>
            <a:r>
              <a:rPr dirty="0" spc="-315"/>
              <a:t>Tips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8115" y="1555405"/>
            <a:ext cx="11222990" cy="43167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</a:tabLst>
            </a:pPr>
            <a:r>
              <a:rPr dirty="0" sz="2200" spc="-195" b="1">
                <a:solidFill>
                  <a:srgbClr val="1F487C"/>
                </a:solidFill>
                <a:latin typeface="Arial"/>
                <a:cs typeface="Arial"/>
              </a:rPr>
              <a:t>Achieve</a:t>
            </a:r>
            <a:r>
              <a:rPr dirty="0" sz="2200" spc="-6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80" b="1">
                <a:solidFill>
                  <a:srgbClr val="1F487C"/>
                </a:solidFill>
                <a:latin typeface="Arial"/>
                <a:cs typeface="Arial"/>
              </a:rPr>
              <a:t>and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05" b="1">
                <a:solidFill>
                  <a:srgbClr val="1F487C"/>
                </a:solidFill>
                <a:latin typeface="Arial"/>
                <a:cs typeface="Arial"/>
              </a:rPr>
              <a:t>Maintain</a:t>
            </a:r>
            <a:r>
              <a:rPr dirty="0" sz="2200" spc="-5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55" b="1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45" b="1">
                <a:solidFill>
                  <a:srgbClr val="1F487C"/>
                </a:solidFill>
                <a:latin typeface="Arial"/>
                <a:cs typeface="Arial"/>
              </a:rPr>
              <a:t>Healthy</a:t>
            </a:r>
            <a:r>
              <a:rPr dirty="0" sz="2200" spc="-6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235" b="1">
                <a:solidFill>
                  <a:srgbClr val="1F487C"/>
                </a:solidFill>
                <a:latin typeface="Arial"/>
                <a:cs typeface="Arial"/>
              </a:rPr>
              <a:t>Body</a:t>
            </a:r>
            <a:r>
              <a:rPr dirty="0" sz="2200" spc="-5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55" b="1">
                <a:solidFill>
                  <a:srgbClr val="1F487C"/>
                </a:solidFill>
                <a:latin typeface="Arial"/>
                <a:cs typeface="Arial"/>
              </a:rPr>
              <a:t>Weight</a:t>
            </a:r>
            <a:r>
              <a:rPr dirty="0" sz="2200" spc="-6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(BMI&lt;25,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waist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circumference&lt;40”)</a:t>
            </a:r>
            <a:endParaRPr sz="2200">
              <a:latin typeface="Arial"/>
              <a:cs typeface="Arial"/>
            </a:endParaRPr>
          </a:p>
          <a:p>
            <a:pPr marL="527685" marR="5080" indent="-515620">
              <a:lnSpc>
                <a:spcPts val="2110"/>
              </a:lnSpc>
              <a:spcBef>
                <a:spcPts val="509"/>
              </a:spcBef>
              <a:buAutoNum type="arabicPeriod"/>
              <a:tabLst>
                <a:tab pos="527685" algn="l"/>
              </a:tabLst>
            </a:pPr>
            <a:r>
              <a:rPr dirty="0" sz="2200" spc="-260" b="1">
                <a:solidFill>
                  <a:srgbClr val="1F487C"/>
                </a:solidFill>
                <a:latin typeface="Arial"/>
                <a:cs typeface="Arial"/>
              </a:rPr>
              <a:t>Engage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30" b="1">
                <a:solidFill>
                  <a:srgbClr val="1F487C"/>
                </a:solidFill>
                <a:latin typeface="Arial"/>
                <a:cs typeface="Arial"/>
              </a:rPr>
              <a:t>in</a:t>
            </a:r>
            <a:r>
              <a:rPr dirty="0" sz="2200" spc="-8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90" b="1">
                <a:solidFill>
                  <a:srgbClr val="1F487C"/>
                </a:solidFill>
                <a:latin typeface="Arial"/>
                <a:cs typeface="Arial"/>
              </a:rPr>
              <a:t>Regular</a:t>
            </a:r>
            <a:r>
              <a:rPr dirty="0" sz="2200" spc="-6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215" b="1">
                <a:solidFill>
                  <a:srgbClr val="1F487C"/>
                </a:solidFill>
                <a:latin typeface="Arial"/>
                <a:cs typeface="Arial"/>
              </a:rPr>
              <a:t>Physical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25" b="1">
                <a:solidFill>
                  <a:srgbClr val="1F487C"/>
                </a:solidFill>
                <a:latin typeface="Arial"/>
                <a:cs typeface="Arial"/>
              </a:rPr>
              <a:t>Activity</a:t>
            </a:r>
            <a:r>
              <a:rPr dirty="0" sz="2200" spc="-125">
                <a:latin typeface="Arial"/>
                <a:cs typeface="Arial"/>
              </a:rPr>
              <a:t>: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avoid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inactivity,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150”/week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moderate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intensity </a:t>
            </a:r>
            <a:r>
              <a:rPr dirty="0" sz="2200" spc="-145">
                <a:latin typeface="Arial"/>
                <a:cs typeface="Arial"/>
              </a:rPr>
              <a:t>exercise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or </a:t>
            </a:r>
            <a:r>
              <a:rPr dirty="0" sz="2200" spc="-35">
                <a:latin typeface="Arial"/>
                <a:cs typeface="Arial"/>
              </a:rPr>
              <a:t>75”/week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vigorous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activity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50">
                <a:latin typeface="Arial"/>
                <a:cs typeface="Arial"/>
              </a:rPr>
              <a:t>at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minimum,</a:t>
            </a:r>
            <a:r>
              <a:rPr dirty="0" sz="2200" spc="-55">
                <a:latin typeface="Arial"/>
                <a:cs typeface="Arial"/>
              </a:rPr>
              <a:t> mixture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of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strength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and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65">
                <a:latin typeface="Arial"/>
                <a:cs typeface="Arial"/>
              </a:rPr>
              <a:t>conditioning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aerobic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activity</a:t>
            </a:r>
            <a:endParaRPr sz="2200">
              <a:latin typeface="Arial"/>
              <a:cs typeface="Arial"/>
            </a:endParaRPr>
          </a:p>
          <a:p>
            <a:pPr marL="527685" marR="214629" indent="-515620">
              <a:lnSpc>
                <a:spcPts val="2110"/>
              </a:lnSpc>
              <a:spcBef>
                <a:spcPts val="535"/>
              </a:spcBef>
              <a:buAutoNum type="arabicPeriod"/>
              <a:tabLst>
                <a:tab pos="527685" algn="l"/>
              </a:tabLst>
            </a:pPr>
            <a:r>
              <a:rPr dirty="0" sz="2200" spc="-200" b="1">
                <a:solidFill>
                  <a:srgbClr val="1F487C"/>
                </a:solidFill>
                <a:latin typeface="Arial"/>
                <a:cs typeface="Arial"/>
              </a:rPr>
              <a:t>Eat</a:t>
            </a:r>
            <a:r>
              <a:rPr dirty="0" sz="2200" spc="-8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55" b="1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dirty="0" sz="2200" spc="-7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35" b="1">
                <a:solidFill>
                  <a:srgbClr val="1F487C"/>
                </a:solidFill>
                <a:latin typeface="Arial"/>
                <a:cs typeface="Arial"/>
              </a:rPr>
              <a:t>healthy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90" b="1">
                <a:solidFill>
                  <a:srgbClr val="1F487C"/>
                </a:solidFill>
                <a:latin typeface="Arial"/>
                <a:cs typeface="Arial"/>
              </a:rPr>
              <a:t>diet.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Limit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35">
                <a:latin typeface="Arial"/>
                <a:cs typeface="Arial"/>
              </a:rPr>
              <a:t>processed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foods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and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red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meat,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trans </a:t>
            </a:r>
            <a:r>
              <a:rPr dirty="0" sz="2200" spc="-85">
                <a:latin typeface="Arial"/>
                <a:cs typeface="Arial"/>
              </a:rPr>
              <a:t>fats,</a:t>
            </a:r>
            <a:r>
              <a:rPr dirty="0" sz="2200" spc="-80">
                <a:latin typeface="Arial"/>
                <a:cs typeface="Arial"/>
              </a:rPr>
              <a:t> eat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2.5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55">
                <a:latin typeface="Arial"/>
                <a:cs typeface="Arial"/>
              </a:rPr>
              <a:t>cups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or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more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of </a:t>
            </a:r>
            <a:r>
              <a:rPr dirty="0" sz="2200" spc="-95">
                <a:latin typeface="Arial"/>
                <a:cs typeface="Arial"/>
              </a:rPr>
              <a:t>vegetables&gt;fruits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daily,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60">
                <a:latin typeface="Arial"/>
                <a:cs typeface="Arial"/>
              </a:rPr>
              <a:t>whole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grains,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avoid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14">
                <a:latin typeface="Arial"/>
                <a:cs typeface="Arial"/>
              </a:rPr>
              <a:t>added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70">
                <a:latin typeface="Arial"/>
                <a:cs typeface="Arial"/>
              </a:rPr>
              <a:t>sugar.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Many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healthy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75">
                <a:latin typeface="Arial"/>
                <a:cs typeface="Arial"/>
              </a:rPr>
              <a:t>diets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(Mediterranean, </a:t>
            </a:r>
            <a:r>
              <a:rPr dirty="0" sz="2200" spc="-35">
                <a:latin typeface="Arial"/>
                <a:cs typeface="Arial"/>
              </a:rPr>
              <a:t>low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carb),</a:t>
            </a:r>
            <a:r>
              <a:rPr dirty="0" sz="2200" spc="-90">
                <a:latin typeface="Arial"/>
                <a:cs typeface="Arial"/>
              </a:rPr>
              <a:t> moderate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fish/nut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intake,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90">
                <a:latin typeface="Arial"/>
                <a:cs typeface="Arial"/>
              </a:rPr>
              <a:t>cruciferous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45">
                <a:latin typeface="Arial"/>
                <a:cs typeface="Arial"/>
              </a:rPr>
              <a:t>veggies</a:t>
            </a:r>
            <a:r>
              <a:rPr dirty="0" sz="2200" spc="-65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(broccoli,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80">
                <a:latin typeface="Arial"/>
                <a:cs typeface="Arial"/>
              </a:rPr>
              <a:t>cauliflower,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bok </a:t>
            </a:r>
            <a:r>
              <a:rPr dirty="0" sz="2200" spc="-10">
                <a:latin typeface="Arial"/>
                <a:cs typeface="Arial"/>
              </a:rPr>
              <a:t>choy, </a:t>
            </a:r>
            <a:r>
              <a:rPr dirty="0" sz="2200" spc="-105">
                <a:latin typeface="Arial"/>
                <a:cs typeface="Arial"/>
              </a:rPr>
              <a:t>brussel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85">
                <a:latin typeface="Arial"/>
                <a:cs typeface="Arial"/>
              </a:rPr>
              <a:t>sprouts,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70">
                <a:latin typeface="Arial"/>
                <a:cs typeface="Arial"/>
              </a:rPr>
              <a:t>broccolini,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etc)</a:t>
            </a:r>
            <a:endParaRPr sz="2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527685" algn="l"/>
              </a:tabLst>
            </a:pPr>
            <a:r>
              <a:rPr dirty="0" sz="2200" spc="-145" b="1">
                <a:solidFill>
                  <a:srgbClr val="1F487C"/>
                </a:solidFill>
                <a:latin typeface="Arial"/>
                <a:cs typeface="Arial"/>
              </a:rPr>
              <a:t>Limit</a:t>
            </a:r>
            <a:r>
              <a:rPr dirty="0" sz="2200" spc="-9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60" b="1">
                <a:solidFill>
                  <a:srgbClr val="1F487C"/>
                </a:solidFill>
                <a:latin typeface="Arial"/>
                <a:cs typeface="Arial"/>
              </a:rPr>
              <a:t>alcohol,</a:t>
            </a:r>
            <a:r>
              <a:rPr dirty="0" sz="2200" spc="-5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75" b="1">
                <a:solidFill>
                  <a:srgbClr val="1F487C"/>
                </a:solidFill>
                <a:latin typeface="Arial"/>
                <a:cs typeface="Arial"/>
              </a:rPr>
              <a:t>avoid</a:t>
            </a:r>
            <a:r>
              <a:rPr dirty="0" sz="2200" spc="-5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40" b="1">
                <a:solidFill>
                  <a:srgbClr val="1F487C"/>
                </a:solidFill>
                <a:latin typeface="Arial"/>
                <a:cs typeface="Arial"/>
              </a:rPr>
              <a:t>tobacco</a:t>
            </a:r>
            <a:endParaRPr sz="2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dirty="0" sz="2200" spc="-220" b="1">
                <a:solidFill>
                  <a:srgbClr val="1F487C"/>
                </a:solidFill>
                <a:latin typeface="Arial"/>
                <a:cs typeface="Arial"/>
              </a:rPr>
              <a:t>Bone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10" b="1">
                <a:solidFill>
                  <a:srgbClr val="1F487C"/>
                </a:solidFill>
                <a:latin typeface="Arial"/>
                <a:cs typeface="Arial"/>
              </a:rPr>
              <a:t>health</a:t>
            </a:r>
            <a:r>
              <a:rPr dirty="0" sz="2200" spc="-110">
                <a:latin typeface="Arial"/>
                <a:cs typeface="Arial"/>
              </a:rPr>
              <a:t>.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Regular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exercise,</a:t>
            </a:r>
            <a:r>
              <a:rPr dirty="0" sz="2200" spc="-70">
                <a:latin typeface="Arial"/>
                <a:cs typeface="Arial"/>
              </a:rPr>
              <a:t> </a:t>
            </a:r>
            <a:r>
              <a:rPr dirty="0" sz="2200" spc="-305">
                <a:latin typeface="Arial"/>
                <a:cs typeface="Arial"/>
              </a:rPr>
              <a:t>Ca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1200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mg/d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5">
                <a:latin typeface="Arial"/>
                <a:cs typeface="Arial"/>
              </a:rPr>
              <a:t>plus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85">
                <a:latin typeface="Arial"/>
                <a:cs typeface="Arial"/>
              </a:rPr>
              <a:t>D3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800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IU/d</a:t>
            </a:r>
            <a:endParaRPr sz="2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</a:tabLst>
            </a:pPr>
            <a:r>
              <a:rPr dirty="0" sz="2200" spc="-195" b="1">
                <a:solidFill>
                  <a:srgbClr val="1F487C"/>
                </a:solidFill>
                <a:latin typeface="Arial"/>
                <a:cs typeface="Arial"/>
              </a:rPr>
              <a:t>Avoid</a:t>
            </a:r>
            <a:r>
              <a:rPr dirty="0" sz="2200" spc="-9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204" b="1">
                <a:solidFill>
                  <a:srgbClr val="1F487C"/>
                </a:solidFill>
                <a:latin typeface="Arial"/>
                <a:cs typeface="Arial"/>
              </a:rPr>
              <a:t>mega</a:t>
            </a:r>
            <a:r>
              <a:rPr dirty="0" sz="2200" spc="-9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50" b="1">
                <a:solidFill>
                  <a:srgbClr val="1F487C"/>
                </a:solidFill>
                <a:latin typeface="Arial"/>
                <a:cs typeface="Arial"/>
              </a:rPr>
              <a:t>vitamins</a:t>
            </a:r>
            <a:r>
              <a:rPr dirty="0" sz="2200" spc="-9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25" b="1">
                <a:solidFill>
                  <a:srgbClr val="1F487C"/>
                </a:solidFill>
                <a:latin typeface="Arial"/>
                <a:cs typeface="Arial"/>
              </a:rPr>
              <a:t>(just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00" b="1">
                <a:solidFill>
                  <a:srgbClr val="1F487C"/>
                </a:solidFill>
                <a:latin typeface="Arial"/>
                <a:cs typeface="Arial"/>
              </a:rPr>
              <a:t>eat</a:t>
            </a:r>
            <a:r>
              <a:rPr dirty="0" sz="2200" spc="-7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20" b="1">
                <a:solidFill>
                  <a:srgbClr val="1F487C"/>
                </a:solidFill>
                <a:latin typeface="Arial"/>
                <a:cs typeface="Arial"/>
              </a:rPr>
              <a:t>real</a:t>
            </a:r>
            <a:r>
              <a:rPr dirty="0" sz="2200" spc="-7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1F487C"/>
                </a:solidFill>
                <a:latin typeface="Arial"/>
                <a:cs typeface="Arial"/>
              </a:rPr>
              <a:t>food)</a:t>
            </a:r>
            <a:endParaRPr sz="2200">
              <a:latin typeface="Arial"/>
              <a:cs typeface="Arial"/>
            </a:endParaRPr>
          </a:p>
          <a:p>
            <a:pPr marL="527685" marR="504825" indent="-515620">
              <a:lnSpc>
                <a:spcPts val="2110"/>
              </a:lnSpc>
              <a:spcBef>
                <a:spcPts val="509"/>
              </a:spcBef>
              <a:buAutoNum type="arabicPeriod"/>
              <a:tabLst>
                <a:tab pos="527685" algn="l"/>
              </a:tabLst>
            </a:pPr>
            <a:r>
              <a:rPr dirty="0" sz="2200" spc="-150" b="1">
                <a:solidFill>
                  <a:srgbClr val="1F487C"/>
                </a:solidFill>
                <a:latin typeface="Arial"/>
                <a:cs typeface="Arial"/>
              </a:rPr>
              <a:t>Manage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200" b="1">
                <a:solidFill>
                  <a:srgbClr val="1F487C"/>
                </a:solidFill>
                <a:latin typeface="Arial"/>
                <a:cs typeface="Arial"/>
              </a:rPr>
              <a:t>stress,</a:t>
            </a:r>
            <a:r>
              <a:rPr dirty="0" sz="2200" spc="-6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75" b="1">
                <a:solidFill>
                  <a:srgbClr val="1F487C"/>
                </a:solidFill>
                <a:latin typeface="Arial"/>
                <a:cs typeface="Arial"/>
              </a:rPr>
              <a:t>depression,</a:t>
            </a:r>
            <a:r>
              <a:rPr dirty="0" sz="2200" spc="-7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25" b="1">
                <a:solidFill>
                  <a:srgbClr val="1F487C"/>
                </a:solidFill>
                <a:latin typeface="Arial"/>
                <a:cs typeface="Arial"/>
              </a:rPr>
              <a:t>anxiety</a:t>
            </a:r>
            <a:r>
              <a:rPr dirty="0" sz="2200" spc="-125">
                <a:latin typeface="Arial"/>
                <a:cs typeface="Arial"/>
              </a:rPr>
              <a:t>:</a:t>
            </a:r>
            <a:r>
              <a:rPr dirty="0" sz="2200" spc="-60">
                <a:latin typeface="Arial"/>
                <a:cs typeface="Arial"/>
              </a:rPr>
              <a:t> support</a:t>
            </a:r>
            <a:r>
              <a:rPr dirty="0" sz="2200" spc="-114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groups,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churches,</a:t>
            </a:r>
            <a:r>
              <a:rPr dirty="0" sz="2200" spc="-100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social groups,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55">
                <a:latin typeface="Arial"/>
                <a:cs typeface="Arial"/>
              </a:rPr>
              <a:t>professional </a:t>
            </a:r>
            <a:r>
              <a:rPr dirty="0" sz="2200" spc="-60">
                <a:latin typeface="Arial"/>
                <a:cs typeface="Arial"/>
              </a:rPr>
              <a:t>support,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spouses</a:t>
            </a:r>
            <a:endParaRPr sz="2200">
              <a:latin typeface="Arial"/>
              <a:cs typeface="Arial"/>
            </a:endParaRPr>
          </a:p>
          <a:p>
            <a:pPr marL="527685" marR="495934" indent="-515620">
              <a:lnSpc>
                <a:spcPts val="2110"/>
              </a:lnSpc>
              <a:spcBef>
                <a:spcPts val="530"/>
              </a:spcBef>
              <a:buAutoNum type="arabicPeriod"/>
              <a:tabLst>
                <a:tab pos="527685" algn="l"/>
              </a:tabLst>
            </a:pPr>
            <a:r>
              <a:rPr dirty="0" sz="2200" spc="-240" b="1">
                <a:solidFill>
                  <a:srgbClr val="1F487C"/>
                </a:solidFill>
                <a:latin typeface="Arial"/>
                <a:cs typeface="Arial"/>
              </a:rPr>
              <a:t>Take</a:t>
            </a:r>
            <a:r>
              <a:rPr dirty="0" sz="2200" spc="-8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85" b="1">
                <a:solidFill>
                  <a:srgbClr val="1F487C"/>
                </a:solidFill>
                <a:latin typeface="Arial"/>
                <a:cs typeface="Arial"/>
              </a:rPr>
              <a:t>care</a:t>
            </a:r>
            <a:r>
              <a:rPr dirty="0" sz="2200" spc="-6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20" b="1">
                <a:solidFill>
                  <a:srgbClr val="1F487C"/>
                </a:solidFill>
                <a:latin typeface="Arial"/>
                <a:cs typeface="Arial"/>
              </a:rPr>
              <a:t>of</a:t>
            </a:r>
            <a:r>
              <a:rPr dirty="0" sz="2200" spc="-7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10" b="1">
                <a:solidFill>
                  <a:srgbClr val="1F487C"/>
                </a:solidFill>
                <a:latin typeface="Arial"/>
                <a:cs typeface="Arial"/>
              </a:rPr>
              <a:t>the</a:t>
            </a:r>
            <a:r>
              <a:rPr dirty="0" sz="2200" spc="-7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55" b="1">
                <a:solidFill>
                  <a:srgbClr val="1F487C"/>
                </a:solidFill>
                <a:latin typeface="Arial"/>
                <a:cs typeface="Arial"/>
              </a:rPr>
              <a:t>rest</a:t>
            </a:r>
            <a:r>
              <a:rPr dirty="0" sz="2200" spc="-8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20" b="1">
                <a:solidFill>
                  <a:srgbClr val="1F487C"/>
                </a:solidFill>
                <a:latin typeface="Arial"/>
                <a:cs typeface="Arial"/>
              </a:rPr>
              <a:t>of</a:t>
            </a:r>
            <a:r>
              <a:rPr dirty="0" sz="2200" spc="-7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55" b="1">
                <a:solidFill>
                  <a:srgbClr val="1F487C"/>
                </a:solidFill>
                <a:latin typeface="Arial"/>
                <a:cs typeface="Arial"/>
              </a:rPr>
              <a:t>you.</a:t>
            </a:r>
            <a:r>
              <a:rPr dirty="0" sz="2200" spc="-7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Cardiovascular </a:t>
            </a:r>
            <a:r>
              <a:rPr dirty="0" sz="2200" spc="-145">
                <a:latin typeface="Arial"/>
                <a:cs typeface="Arial"/>
              </a:rPr>
              <a:t>disease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remains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30">
                <a:latin typeface="Arial"/>
                <a:cs typeface="Arial"/>
              </a:rPr>
              <a:t>the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#1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35">
                <a:latin typeface="Arial"/>
                <a:cs typeface="Arial"/>
              </a:rPr>
              <a:t>killer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among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10">
                <a:latin typeface="Arial"/>
                <a:cs typeface="Arial"/>
              </a:rPr>
              <a:t>men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with </a:t>
            </a:r>
            <a:r>
              <a:rPr dirty="0" sz="2200" spc="-75">
                <a:latin typeface="Arial"/>
                <a:cs typeface="Arial"/>
              </a:rPr>
              <a:t>prostate</a:t>
            </a:r>
            <a:r>
              <a:rPr dirty="0" sz="2200" spc="-95">
                <a:latin typeface="Arial"/>
                <a:cs typeface="Arial"/>
              </a:rPr>
              <a:t> </a:t>
            </a:r>
            <a:r>
              <a:rPr dirty="0" sz="2200" spc="-150">
                <a:latin typeface="Arial"/>
                <a:cs typeface="Arial"/>
              </a:rPr>
              <a:t>cancer.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95">
                <a:latin typeface="Arial"/>
                <a:cs typeface="Arial"/>
              </a:rPr>
              <a:t>Blood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pressure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lipid</a:t>
            </a:r>
            <a:r>
              <a:rPr dirty="0" sz="2200" spc="-11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monitoring,</a:t>
            </a:r>
            <a:r>
              <a:rPr dirty="0" sz="2200" spc="-85">
                <a:latin typeface="Arial"/>
                <a:cs typeface="Arial"/>
              </a:rPr>
              <a:t> </a:t>
            </a:r>
            <a:r>
              <a:rPr dirty="0" sz="2200" spc="-130">
                <a:latin typeface="Arial"/>
                <a:cs typeface="Arial"/>
              </a:rPr>
              <a:t>cancer</a:t>
            </a:r>
            <a:r>
              <a:rPr dirty="0" sz="2200" spc="-105">
                <a:latin typeface="Arial"/>
                <a:cs typeface="Arial"/>
              </a:rPr>
              <a:t> </a:t>
            </a:r>
            <a:r>
              <a:rPr dirty="0" sz="2200" spc="-120">
                <a:latin typeface="Arial"/>
                <a:cs typeface="Arial"/>
              </a:rPr>
              <a:t>screening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for</a:t>
            </a:r>
            <a:r>
              <a:rPr dirty="0" sz="2200" spc="-9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example.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4604" y="3047"/>
            <a:ext cx="2570987" cy="159715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149" rIns="0" bIns="0" rtlCol="0" vert="horz">
            <a:spAutoFit/>
          </a:bodyPr>
          <a:lstStyle/>
          <a:p>
            <a:pPr marL="4184650">
              <a:lnSpc>
                <a:spcPct val="100000"/>
              </a:lnSpc>
              <a:spcBef>
                <a:spcPts val="105"/>
              </a:spcBef>
            </a:pPr>
            <a:r>
              <a:rPr dirty="0" spc="-225"/>
              <a:t>Questions?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7986" y="1496113"/>
            <a:ext cx="9756140" cy="2097405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75"/>
              </a:spcBef>
              <a:buChar char="•"/>
              <a:tabLst>
                <a:tab pos="355600" algn="l"/>
              </a:tabLst>
            </a:pPr>
            <a:r>
              <a:rPr dirty="0" sz="3200" spc="-220">
                <a:latin typeface="Arial"/>
                <a:cs typeface="Arial"/>
              </a:rPr>
              <a:t>Thank</a:t>
            </a:r>
            <a:r>
              <a:rPr dirty="0" sz="3200" spc="-110">
                <a:latin typeface="Arial"/>
                <a:cs typeface="Arial"/>
              </a:rPr>
              <a:t> </a:t>
            </a:r>
            <a:r>
              <a:rPr dirty="0" sz="3200" spc="-20">
                <a:latin typeface="Arial"/>
                <a:cs typeface="Arial"/>
              </a:rPr>
              <a:t>you!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55"/>
              </a:spcBef>
              <a:buChar char="•"/>
              <a:tabLst>
                <a:tab pos="355600" algn="l"/>
              </a:tabLst>
            </a:pPr>
            <a:r>
              <a:rPr dirty="0" sz="2000" spc="-180">
                <a:latin typeface="Arial"/>
                <a:cs typeface="Arial"/>
              </a:rPr>
              <a:t>Some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resources: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105">
                <a:latin typeface="Arial"/>
                <a:cs typeface="Arial"/>
              </a:rPr>
              <a:t>Prostate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Cancer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Foundation: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u="sng" sz="2000" spc="-3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https://www.pcf.org/patient-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resources/</a:t>
            </a:r>
            <a:endParaRPr sz="2000">
              <a:latin typeface="Arial"/>
              <a:cs typeface="Arial"/>
            </a:endParaRPr>
          </a:p>
          <a:p>
            <a:pPr marL="12700" marR="5080" indent="-635">
              <a:lnSpc>
                <a:spcPct val="120000"/>
              </a:lnSpc>
            </a:pPr>
            <a:r>
              <a:rPr dirty="0" sz="2000" spc="-95">
                <a:latin typeface="Arial"/>
                <a:cs typeface="Arial"/>
              </a:rPr>
              <a:t>American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Cancer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Society: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u="sng" sz="2000" spc="-5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https://www.cancer.org/content/dam/CRC/PDF/Public/8796.00.pdf</a:t>
            </a:r>
            <a:r>
              <a:rPr dirty="0" sz="2000" spc="-55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000" spc="-225">
                <a:latin typeface="Arial"/>
                <a:cs typeface="Arial"/>
              </a:rPr>
              <a:t>NCCN:</a:t>
            </a:r>
            <a:r>
              <a:rPr dirty="0" sz="2000" spc="335">
                <a:latin typeface="Arial"/>
                <a:cs typeface="Arial"/>
              </a:rPr>
              <a:t> </a:t>
            </a:r>
            <a:r>
              <a:rPr dirty="0" u="sng" sz="2000" spc="-5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https://www.nccn.org/patients/guidelines/content/PDF/prostate-</a:t>
            </a:r>
            <a:r>
              <a:rPr dirty="0" u="sng" sz="2000" spc="-1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advanced-</a:t>
            </a:r>
            <a:r>
              <a:rPr dirty="0" u="sng" sz="20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patient.pdf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7284" y="216344"/>
            <a:ext cx="10773410" cy="6318885"/>
            <a:chOff x="367284" y="216344"/>
            <a:chExt cx="10773410" cy="63188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" y="237744"/>
              <a:ext cx="10773155" cy="629716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81764" y="229361"/>
              <a:ext cx="10744200" cy="6268720"/>
            </a:xfrm>
            <a:custGeom>
              <a:avLst/>
              <a:gdLst/>
              <a:ahLst/>
              <a:cxnLst/>
              <a:rect l="l" t="t" r="r" b="b"/>
              <a:pathLst>
                <a:path w="10744200" h="6268720">
                  <a:moveTo>
                    <a:pt x="10744200" y="0"/>
                  </a:moveTo>
                  <a:lnTo>
                    <a:pt x="0" y="0"/>
                  </a:lnTo>
                  <a:lnTo>
                    <a:pt x="0" y="5863094"/>
                  </a:lnTo>
                  <a:lnTo>
                    <a:pt x="2604" y="5913910"/>
                  </a:lnTo>
                  <a:lnTo>
                    <a:pt x="10209" y="5962843"/>
                  </a:lnTo>
                  <a:lnTo>
                    <a:pt x="22502" y="6009513"/>
                  </a:lnTo>
                  <a:lnTo>
                    <a:pt x="39168" y="6053540"/>
                  </a:lnTo>
                  <a:lnTo>
                    <a:pt x="59895" y="6094545"/>
                  </a:lnTo>
                  <a:lnTo>
                    <a:pt x="84369" y="6132147"/>
                  </a:lnTo>
                  <a:lnTo>
                    <a:pt x="112277" y="6165968"/>
                  </a:lnTo>
                  <a:lnTo>
                    <a:pt x="143306" y="6195627"/>
                  </a:lnTo>
                  <a:lnTo>
                    <a:pt x="177143" y="6220745"/>
                  </a:lnTo>
                  <a:lnTo>
                    <a:pt x="213475" y="6240942"/>
                  </a:lnTo>
                  <a:lnTo>
                    <a:pt x="251987" y="6255839"/>
                  </a:lnTo>
                  <a:lnTo>
                    <a:pt x="292367" y="6265055"/>
                  </a:lnTo>
                  <a:lnTo>
                    <a:pt x="334302" y="6268212"/>
                  </a:lnTo>
                  <a:lnTo>
                    <a:pt x="10409897" y="6268212"/>
                  </a:lnTo>
                  <a:lnTo>
                    <a:pt x="10451832" y="6265055"/>
                  </a:lnTo>
                  <a:lnTo>
                    <a:pt x="10492212" y="6255839"/>
                  </a:lnTo>
                  <a:lnTo>
                    <a:pt x="10530724" y="6240942"/>
                  </a:lnTo>
                  <a:lnTo>
                    <a:pt x="10567056" y="6220745"/>
                  </a:lnTo>
                  <a:lnTo>
                    <a:pt x="10600893" y="6195627"/>
                  </a:lnTo>
                  <a:lnTo>
                    <a:pt x="10631922" y="6165968"/>
                  </a:lnTo>
                  <a:lnTo>
                    <a:pt x="10659830" y="6132147"/>
                  </a:lnTo>
                  <a:lnTo>
                    <a:pt x="10684304" y="6094545"/>
                  </a:lnTo>
                  <a:lnTo>
                    <a:pt x="10705031" y="6053540"/>
                  </a:lnTo>
                  <a:lnTo>
                    <a:pt x="10721697" y="6009513"/>
                  </a:lnTo>
                  <a:lnTo>
                    <a:pt x="10733990" y="5962843"/>
                  </a:lnTo>
                  <a:lnTo>
                    <a:pt x="10741595" y="5913910"/>
                  </a:lnTo>
                  <a:lnTo>
                    <a:pt x="10744200" y="5863094"/>
                  </a:lnTo>
                  <a:lnTo>
                    <a:pt x="10744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81764" y="229361"/>
              <a:ext cx="10744200" cy="6268720"/>
            </a:xfrm>
            <a:custGeom>
              <a:avLst/>
              <a:gdLst/>
              <a:ahLst/>
              <a:cxnLst/>
              <a:rect l="l" t="t" r="r" b="b"/>
              <a:pathLst>
                <a:path w="10744200" h="6268720">
                  <a:moveTo>
                    <a:pt x="10409897" y="6268212"/>
                  </a:moveTo>
                  <a:lnTo>
                    <a:pt x="334302" y="6268212"/>
                  </a:lnTo>
                  <a:lnTo>
                    <a:pt x="292367" y="6265055"/>
                  </a:lnTo>
                  <a:lnTo>
                    <a:pt x="251987" y="6255839"/>
                  </a:lnTo>
                  <a:lnTo>
                    <a:pt x="213475" y="6240942"/>
                  </a:lnTo>
                  <a:lnTo>
                    <a:pt x="177143" y="6220745"/>
                  </a:lnTo>
                  <a:lnTo>
                    <a:pt x="143306" y="6195627"/>
                  </a:lnTo>
                  <a:lnTo>
                    <a:pt x="112277" y="6165968"/>
                  </a:lnTo>
                  <a:lnTo>
                    <a:pt x="84369" y="6132147"/>
                  </a:lnTo>
                  <a:lnTo>
                    <a:pt x="59895" y="6094545"/>
                  </a:lnTo>
                  <a:lnTo>
                    <a:pt x="39168" y="6053540"/>
                  </a:lnTo>
                  <a:lnTo>
                    <a:pt x="22502" y="6009513"/>
                  </a:lnTo>
                  <a:lnTo>
                    <a:pt x="10209" y="5962843"/>
                  </a:lnTo>
                  <a:lnTo>
                    <a:pt x="2604" y="5913910"/>
                  </a:lnTo>
                  <a:lnTo>
                    <a:pt x="0" y="5863094"/>
                  </a:lnTo>
                  <a:lnTo>
                    <a:pt x="0" y="0"/>
                  </a:lnTo>
                  <a:lnTo>
                    <a:pt x="10744200" y="0"/>
                  </a:lnTo>
                  <a:lnTo>
                    <a:pt x="10744200" y="5863094"/>
                  </a:lnTo>
                  <a:lnTo>
                    <a:pt x="10741595" y="5913910"/>
                  </a:lnTo>
                  <a:lnTo>
                    <a:pt x="10733990" y="5962843"/>
                  </a:lnTo>
                  <a:lnTo>
                    <a:pt x="10721697" y="6009513"/>
                  </a:lnTo>
                  <a:lnTo>
                    <a:pt x="10705031" y="6053540"/>
                  </a:lnTo>
                  <a:lnTo>
                    <a:pt x="10684304" y="6094545"/>
                  </a:lnTo>
                  <a:lnTo>
                    <a:pt x="10659830" y="6132147"/>
                  </a:lnTo>
                  <a:lnTo>
                    <a:pt x="10631922" y="6165968"/>
                  </a:lnTo>
                  <a:lnTo>
                    <a:pt x="10600893" y="6195627"/>
                  </a:lnTo>
                  <a:lnTo>
                    <a:pt x="10567056" y="6220745"/>
                  </a:lnTo>
                  <a:lnTo>
                    <a:pt x="10530724" y="6240942"/>
                  </a:lnTo>
                  <a:lnTo>
                    <a:pt x="10492212" y="6255839"/>
                  </a:lnTo>
                  <a:lnTo>
                    <a:pt x="10451832" y="6265055"/>
                  </a:lnTo>
                  <a:lnTo>
                    <a:pt x="10409897" y="6268212"/>
                  </a:lnTo>
                  <a:close/>
                </a:path>
              </a:pathLst>
            </a:custGeom>
            <a:ln w="25908">
              <a:solidFill>
                <a:srgbClr val="0069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713732" y="1767839"/>
            <a:ext cx="5991225" cy="307975"/>
          </a:xfrm>
          <a:prstGeom prst="rect">
            <a:avLst/>
          </a:prstGeom>
          <a:solidFill>
            <a:srgbClr val="C4CADA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10" b="1">
                <a:solidFill>
                  <a:srgbClr val="1F487C"/>
                </a:solidFill>
                <a:latin typeface="Arial"/>
                <a:cs typeface="Arial"/>
              </a:rPr>
              <a:t>Metastatic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4679" y="3483695"/>
            <a:ext cx="626745" cy="410209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 indent="73025">
              <a:lnSpc>
                <a:spcPct val="80000"/>
              </a:lnSpc>
              <a:spcBef>
                <a:spcPts val="440"/>
              </a:spcBef>
            </a:pPr>
            <a:r>
              <a:rPr dirty="0" sz="1400" spc="-10" b="1">
                <a:latin typeface="Arial"/>
                <a:cs typeface="Arial"/>
              </a:rPr>
              <a:t>Local </a:t>
            </a:r>
            <a:r>
              <a:rPr dirty="0" sz="1400" spc="-114" b="1">
                <a:latin typeface="Arial"/>
                <a:cs typeface="Arial"/>
              </a:rPr>
              <a:t>Therapy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577009" y="2707877"/>
            <a:ext cx="1360805" cy="410209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 indent="287655">
              <a:lnSpc>
                <a:spcPct val="80000"/>
              </a:lnSpc>
              <a:spcBef>
                <a:spcPts val="440"/>
              </a:spcBef>
            </a:pPr>
            <a:r>
              <a:rPr dirty="0" sz="1400" spc="-10" b="1">
                <a:latin typeface="Arial"/>
                <a:cs typeface="Arial"/>
              </a:rPr>
              <a:t>Castration </a:t>
            </a:r>
            <a:r>
              <a:rPr dirty="0" sz="1400" spc="-105" b="1">
                <a:latin typeface="Arial"/>
                <a:cs typeface="Arial"/>
              </a:rPr>
              <a:t>Hormone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10" b="1">
                <a:latin typeface="Arial"/>
                <a:cs typeface="Arial"/>
              </a:rPr>
              <a:t>Therapy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065213" y="1773876"/>
            <a:ext cx="9653270" cy="4130675"/>
            <a:chOff x="1065213" y="1773876"/>
            <a:chExt cx="9653270" cy="4130675"/>
          </a:xfrm>
        </p:grpSpPr>
        <p:sp>
          <p:nvSpPr>
            <p:cNvPr id="10" name="object 10" descr=""/>
            <p:cNvSpPr/>
            <p:nvPr/>
          </p:nvSpPr>
          <p:spPr>
            <a:xfrm>
              <a:off x="1078231" y="1786893"/>
              <a:ext cx="9627235" cy="4104640"/>
            </a:xfrm>
            <a:custGeom>
              <a:avLst/>
              <a:gdLst/>
              <a:ahLst/>
              <a:cxnLst/>
              <a:rect l="l" t="t" r="r" b="b"/>
              <a:pathLst>
                <a:path w="9627235" h="4104640">
                  <a:moveTo>
                    <a:pt x="9627108" y="4096499"/>
                  </a:moveTo>
                  <a:lnTo>
                    <a:pt x="0" y="4104132"/>
                  </a:lnTo>
                  <a:lnTo>
                    <a:pt x="28765" y="0"/>
                  </a:lnTo>
                </a:path>
              </a:pathLst>
            </a:custGeom>
            <a:ln w="2590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831395" y="4377145"/>
              <a:ext cx="388620" cy="556895"/>
            </a:xfrm>
            <a:custGeom>
              <a:avLst/>
              <a:gdLst/>
              <a:ahLst/>
              <a:cxnLst/>
              <a:rect l="l" t="t" r="r" b="b"/>
              <a:pathLst>
                <a:path w="388620" h="556895">
                  <a:moveTo>
                    <a:pt x="286105" y="0"/>
                  </a:moveTo>
                  <a:lnTo>
                    <a:pt x="0" y="497966"/>
                  </a:lnTo>
                  <a:lnTo>
                    <a:pt x="102235" y="556704"/>
                  </a:lnTo>
                  <a:lnTo>
                    <a:pt x="388340" y="58737"/>
                  </a:lnTo>
                  <a:lnTo>
                    <a:pt x="286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1306" y="4594514"/>
              <a:ext cx="133261" cy="11438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880865" y="4554473"/>
              <a:ext cx="154305" cy="249554"/>
            </a:xfrm>
            <a:custGeom>
              <a:avLst/>
              <a:gdLst/>
              <a:ahLst/>
              <a:cxnLst/>
              <a:rect l="l" t="t" r="r" b="b"/>
              <a:pathLst>
                <a:path w="154304" h="249554">
                  <a:moveTo>
                    <a:pt x="0" y="249262"/>
                  </a:moveTo>
                  <a:lnTo>
                    <a:pt x="153695" y="0"/>
                  </a:lnTo>
                </a:path>
              </a:pathLst>
            </a:custGeom>
            <a:ln w="25908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013453" y="4565140"/>
              <a:ext cx="154305" cy="249554"/>
            </a:xfrm>
            <a:custGeom>
              <a:avLst/>
              <a:gdLst/>
              <a:ahLst/>
              <a:cxnLst/>
              <a:rect l="l" t="t" r="r" b="b"/>
              <a:pathLst>
                <a:path w="154304" h="249554">
                  <a:moveTo>
                    <a:pt x="0" y="249262"/>
                  </a:moveTo>
                  <a:lnTo>
                    <a:pt x="153695" y="0"/>
                  </a:lnTo>
                </a:path>
              </a:pathLst>
            </a:custGeom>
            <a:ln w="25908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88107" y="4081811"/>
              <a:ext cx="403225" cy="565150"/>
            </a:xfrm>
            <a:custGeom>
              <a:avLst/>
              <a:gdLst/>
              <a:ahLst/>
              <a:cxnLst/>
              <a:rect l="l" t="t" r="r" b="b"/>
              <a:pathLst>
                <a:path w="403225" h="565150">
                  <a:moveTo>
                    <a:pt x="286105" y="0"/>
                  </a:moveTo>
                  <a:lnTo>
                    <a:pt x="0" y="497966"/>
                  </a:lnTo>
                  <a:lnTo>
                    <a:pt x="116839" y="565099"/>
                  </a:lnTo>
                  <a:lnTo>
                    <a:pt x="402945" y="67132"/>
                  </a:lnTo>
                  <a:lnTo>
                    <a:pt x="2861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767077" y="4392928"/>
              <a:ext cx="151765" cy="249554"/>
            </a:xfrm>
            <a:custGeom>
              <a:avLst/>
              <a:gdLst/>
              <a:ahLst/>
              <a:cxnLst/>
              <a:rect l="l" t="t" r="r" b="b"/>
              <a:pathLst>
                <a:path w="151764" h="249554">
                  <a:moveTo>
                    <a:pt x="0" y="249262"/>
                  </a:moveTo>
                  <a:lnTo>
                    <a:pt x="151587" y="0"/>
                  </a:lnTo>
                </a:path>
              </a:pathLst>
            </a:custGeom>
            <a:ln w="25908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99666" y="4400548"/>
              <a:ext cx="151765" cy="249554"/>
            </a:xfrm>
            <a:custGeom>
              <a:avLst/>
              <a:gdLst/>
              <a:ahLst/>
              <a:cxnLst/>
              <a:rect l="l" t="t" r="r" b="b"/>
              <a:pathLst>
                <a:path w="151764" h="249554">
                  <a:moveTo>
                    <a:pt x="0" y="249262"/>
                  </a:moveTo>
                  <a:lnTo>
                    <a:pt x="151587" y="0"/>
                  </a:lnTo>
                </a:path>
              </a:pathLst>
            </a:custGeom>
            <a:ln w="25908">
              <a:solidFill>
                <a:srgbClr val="BADFE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10451" y="2611935"/>
            <a:ext cx="203835" cy="202882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30" b="1">
                <a:solidFill>
                  <a:srgbClr val="252525"/>
                </a:solidFill>
                <a:latin typeface="Arial"/>
                <a:cs typeface="Arial"/>
              </a:rPr>
              <a:t>Tumor</a:t>
            </a:r>
            <a:r>
              <a:rPr dirty="0" sz="1400" spc="-7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10" b="1">
                <a:solidFill>
                  <a:srgbClr val="252525"/>
                </a:solidFill>
                <a:latin typeface="Arial"/>
                <a:cs typeface="Arial"/>
              </a:rPr>
              <a:t>Volume</a:t>
            </a:r>
            <a:r>
              <a:rPr dirty="0" sz="1400" spc="-85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105" b="1">
                <a:solidFill>
                  <a:srgbClr val="252525"/>
                </a:solidFill>
                <a:latin typeface="Arial"/>
                <a:cs typeface="Arial"/>
              </a:rPr>
              <a:t>and</a:t>
            </a:r>
            <a:r>
              <a:rPr dirty="0" sz="1400" spc="-60" b="1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dirty="0" sz="1400" spc="-65" b="1">
                <a:solidFill>
                  <a:srgbClr val="252525"/>
                </a:solidFill>
                <a:latin typeface="Arial"/>
                <a:cs typeface="Arial"/>
              </a:rPr>
              <a:t>Activity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47490" y="3531717"/>
            <a:ext cx="9277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10" b="1">
                <a:latin typeface="Arial"/>
                <a:cs typeface="Arial"/>
              </a:rPr>
              <a:t>Sipuleucel-</a:t>
            </a:r>
            <a:r>
              <a:rPr dirty="0" sz="1400" spc="-70" b="1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627883" y="6044255"/>
            <a:ext cx="3924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90" b="1">
                <a:solidFill>
                  <a:srgbClr val="252525"/>
                </a:solidFill>
                <a:latin typeface="Arial"/>
                <a:cs typeface="Arial"/>
              </a:rPr>
              <a:t>Time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028700" y="5417820"/>
            <a:ext cx="9688195" cy="718185"/>
            <a:chOff x="1028700" y="5417820"/>
            <a:chExt cx="9688195" cy="718185"/>
          </a:xfrm>
        </p:grpSpPr>
        <p:sp>
          <p:nvSpPr>
            <p:cNvPr id="22" name="object 22" descr=""/>
            <p:cNvSpPr/>
            <p:nvPr/>
          </p:nvSpPr>
          <p:spPr>
            <a:xfrm>
              <a:off x="2074163" y="5890260"/>
              <a:ext cx="1123315" cy="245745"/>
            </a:xfrm>
            <a:custGeom>
              <a:avLst/>
              <a:gdLst/>
              <a:ahLst/>
              <a:cxnLst/>
              <a:rect l="l" t="t" r="r" b="b"/>
              <a:pathLst>
                <a:path w="1123314" h="245745">
                  <a:moveTo>
                    <a:pt x="1123188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123188" y="245363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700" y="5417820"/>
              <a:ext cx="9688067" cy="53492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231" y="5460492"/>
              <a:ext cx="9557003" cy="403859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2600989" y="5487923"/>
            <a:ext cx="10845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5" b="1">
                <a:solidFill>
                  <a:srgbClr val="FFFFFF"/>
                </a:solidFill>
                <a:latin typeface="Arial"/>
                <a:cs typeface="Arial"/>
              </a:rPr>
              <a:t>Asymptomatic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979958" y="5472054"/>
            <a:ext cx="98869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5" b="1">
                <a:solidFill>
                  <a:srgbClr val="FFFFFF"/>
                </a:solidFill>
                <a:latin typeface="Arial"/>
                <a:cs typeface="Arial"/>
              </a:rPr>
              <a:t>Symptomatic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611560" y="1783016"/>
            <a:ext cx="2947670" cy="3643629"/>
            <a:chOff x="4611560" y="1783016"/>
            <a:chExt cx="2947670" cy="3643629"/>
          </a:xfrm>
        </p:grpSpPr>
        <p:sp>
          <p:nvSpPr>
            <p:cNvPr id="28" name="object 28" descr=""/>
            <p:cNvSpPr/>
            <p:nvPr/>
          </p:nvSpPr>
          <p:spPr>
            <a:xfrm>
              <a:off x="4624577" y="1796034"/>
              <a:ext cx="0" cy="3617595"/>
            </a:xfrm>
            <a:custGeom>
              <a:avLst/>
              <a:gdLst/>
              <a:ahLst/>
              <a:cxnLst/>
              <a:rect l="l" t="t" r="r" b="b"/>
              <a:pathLst>
                <a:path w="0" h="3617595">
                  <a:moveTo>
                    <a:pt x="0" y="0"/>
                  </a:moveTo>
                  <a:lnTo>
                    <a:pt x="0" y="3617290"/>
                  </a:lnTo>
                </a:path>
              </a:pathLst>
            </a:custGeom>
            <a:ln w="25908">
              <a:solidFill>
                <a:srgbClr val="7E7E7E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640067" y="2909316"/>
              <a:ext cx="919480" cy="264160"/>
            </a:xfrm>
            <a:custGeom>
              <a:avLst/>
              <a:gdLst/>
              <a:ahLst/>
              <a:cxnLst/>
              <a:rect l="l" t="t" r="r" b="b"/>
              <a:pathLst>
                <a:path w="919479" h="264160">
                  <a:moveTo>
                    <a:pt x="918972" y="0"/>
                  </a:moveTo>
                  <a:lnTo>
                    <a:pt x="0" y="0"/>
                  </a:lnTo>
                  <a:lnTo>
                    <a:pt x="0" y="263651"/>
                  </a:lnTo>
                  <a:lnTo>
                    <a:pt x="918972" y="263651"/>
                  </a:lnTo>
                  <a:lnTo>
                    <a:pt x="918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6719292" y="2891400"/>
            <a:ext cx="7550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0" b="1">
                <a:latin typeface="Arial"/>
                <a:cs typeface="Arial"/>
              </a:rPr>
              <a:t>Docetaxel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8741664" y="2599944"/>
            <a:ext cx="1193800" cy="782320"/>
          </a:xfrm>
          <a:custGeom>
            <a:avLst/>
            <a:gdLst/>
            <a:ahLst/>
            <a:cxnLst/>
            <a:rect l="l" t="t" r="r" b="b"/>
            <a:pathLst>
              <a:path w="1193800" h="782320">
                <a:moveTo>
                  <a:pt x="1193292" y="0"/>
                </a:moveTo>
                <a:lnTo>
                  <a:pt x="0" y="0"/>
                </a:lnTo>
                <a:lnTo>
                  <a:pt x="0" y="781812"/>
                </a:lnTo>
                <a:lnTo>
                  <a:pt x="1193292" y="781812"/>
                </a:lnTo>
                <a:lnTo>
                  <a:pt x="1193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8823373" y="2582922"/>
            <a:ext cx="1029969" cy="7518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-36830">
              <a:lnSpc>
                <a:spcPct val="80000"/>
              </a:lnSpc>
              <a:spcBef>
                <a:spcPts val="440"/>
              </a:spcBef>
            </a:pPr>
            <a:r>
              <a:rPr dirty="0" sz="1400" spc="-25" b="1">
                <a:latin typeface="Arial"/>
                <a:cs typeface="Arial"/>
              </a:rPr>
              <a:t>Cabazitaxel </a:t>
            </a:r>
            <a:r>
              <a:rPr dirty="0" sz="1400" spc="-105" b="1">
                <a:latin typeface="Arial"/>
                <a:cs typeface="Arial"/>
              </a:rPr>
              <a:t>Enzalutamide </a:t>
            </a:r>
            <a:r>
              <a:rPr dirty="0" sz="1400" spc="-10" b="1">
                <a:latin typeface="Arial"/>
                <a:cs typeface="Arial"/>
              </a:rPr>
              <a:t>Abiraterone </a:t>
            </a:r>
            <a:r>
              <a:rPr dirty="0" sz="1400" spc="-110" b="1">
                <a:latin typeface="Arial"/>
                <a:cs typeface="Arial"/>
              </a:rPr>
              <a:t>Radium-</a:t>
            </a:r>
            <a:r>
              <a:rPr dirty="0" sz="1400" spc="-25" b="1">
                <a:latin typeface="Arial"/>
                <a:cs typeface="Arial"/>
              </a:rPr>
              <a:t>223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370273" y="269684"/>
            <a:ext cx="10768965" cy="5688965"/>
            <a:chOff x="370273" y="269684"/>
            <a:chExt cx="10768965" cy="5688965"/>
          </a:xfrm>
        </p:grpSpPr>
        <p:sp>
          <p:nvSpPr>
            <p:cNvPr id="34" name="object 34" descr=""/>
            <p:cNvSpPr/>
            <p:nvPr/>
          </p:nvSpPr>
          <p:spPr>
            <a:xfrm>
              <a:off x="1099565" y="5900166"/>
              <a:ext cx="9676765" cy="0"/>
            </a:xfrm>
            <a:custGeom>
              <a:avLst/>
              <a:gdLst/>
              <a:ahLst/>
              <a:cxnLst/>
              <a:rect l="l" t="t" r="r" b="b"/>
              <a:pathLst>
                <a:path w="9676765" h="0">
                  <a:moveTo>
                    <a:pt x="0" y="0"/>
                  </a:moveTo>
                  <a:lnTo>
                    <a:pt x="9676345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698188" y="5854823"/>
              <a:ext cx="78105" cy="90805"/>
            </a:xfrm>
            <a:custGeom>
              <a:avLst/>
              <a:gdLst/>
              <a:ahLst/>
              <a:cxnLst/>
              <a:rect l="l" t="t" r="r" b="b"/>
              <a:pathLst>
                <a:path w="78104" h="90804">
                  <a:moveTo>
                    <a:pt x="0" y="0"/>
                  </a:moveTo>
                  <a:lnTo>
                    <a:pt x="77724" y="45338"/>
                  </a:lnTo>
                  <a:lnTo>
                    <a:pt x="0" y="90677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83291" y="282702"/>
              <a:ext cx="10742930" cy="1245235"/>
            </a:xfrm>
            <a:custGeom>
              <a:avLst/>
              <a:gdLst/>
              <a:ahLst/>
              <a:cxnLst/>
              <a:rect l="l" t="t" r="r" b="b"/>
              <a:pathLst>
                <a:path w="10742930" h="1245235">
                  <a:moveTo>
                    <a:pt x="10535145" y="0"/>
                  </a:moveTo>
                  <a:lnTo>
                    <a:pt x="207518" y="0"/>
                  </a:lnTo>
                  <a:lnTo>
                    <a:pt x="159933" y="5480"/>
                  </a:lnTo>
                  <a:lnTo>
                    <a:pt x="116253" y="21093"/>
                  </a:lnTo>
                  <a:lnTo>
                    <a:pt x="77722" y="45590"/>
                  </a:lnTo>
                  <a:lnTo>
                    <a:pt x="45586" y="77727"/>
                  </a:lnTo>
                  <a:lnTo>
                    <a:pt x="21090" y="116258"/>
                  </a:lnTo>
                  <a:lnTo>
                    <a:pt x="5480" y="159937"/>
                  </a:lnTo>
                  <a:lnTo>
                    <a:pt x="0" y="207518"/>
                  </a:lnTo>
                  <a:lnTo>
                    <a:pt x="0" y="1245108"/>
                  </a:lnTo>
                  <a:lnTo>
                    <a:pt x="10742676" y="1245108"/>
                  </a:lnTo>
                  <a:lnTo>
                    <a:pt x="10742676" y="207518"/>
                  </a:lnTo>
                  <a:lnTo>
                    <a:pt x="10737195" y="159937"/>
                  </a:lnTo>
                  <a:lnTo>
                    <a:pt x="10721582" y="116258"/>
                  </a:lnTo>
                  <a:lnTo>
                    <a:pt x="10697084" y="77727"/>
                  </a:lnTo>
                  <a:lnTo>
                    <a:pt x="10664945" y="45590"/>
                  </a:lnTo>
                  <a:lnTo>
                    <a:pt x="10626412" y="21093"/>
                  </a:lnTo>
                  <a:lnTo>
                    <a:pt x="10582730" y="5480"/>
                  </a:lnTo>
                  <a:lnTo>
                    <a:pt x="10535145" y="0"/>
                  </a:lnTo>
                  <a:close/>
                </a:path>
              </a:pathLst>
            </a:custGeom>
            <a:solidFill>
              <a:srgbClr val="006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83291" y="282702"/>
              <a:ext cx="10742930" cy="1245235"/>
            </a:xfrm>
            <a:custGeom>
              <a:avLst/>
              <a:gdLst/>
              <a:ahLst/>
              <a:cxnLst/>
              <a:rect l="l" t="t" r="r" b="b"/>
              <a:pathLst>
                <a:path w="10742930" h="1245235">
                  <a:moveTo>
                    <a:pt x="207518" y="0"/>
                  </a:moveTo>
                  <a:lnTo>
                    <a:pt x="10535145" y="0"/>
                  </a:lnTo>
                  <a:lnTo>
                    <a:pt x="10582730" y="5480"/>
                  </a:lnTo>
                  <a:lnTo>
                    <a:pt x="10626412" y="21093"/>
                  </a:lnTo>
                  <a:lnTo>
                    <a:pt x="10664945" y="45590"/>
                  </a:lnTo>
                  <a:lnTo>
                    <a:pt x="10697084" y="77727"/>
                  </a:lnTo>
                  <a:lnTo>
                    <a:pt x="10721582" y="116258"/>
                  </a:lnTo>
                  <a:lnTo>
                    <a:pt x="10737195" y="159937"/>
                  </a:lnTo>
                  <a:lnTo>
                    <a:pt x="10742676" y="207518"/>
                  </a:lnTo>
                  <a:lnTo>
                    <a:pt x="10742676" y="1245108"/>
                  </a:lnTo>
                  <a:lnTo>
                    <a:pt x="0" y="1245108"/>
                  </a:lnTo>
                  <a:lnTo>
                    <a:pt x="0" y="207518"/>
                  </a:lnTo>
                  <a:lnTo>
                    <a:pt x="5480" y="159937"/>
                  </a:lnTo>
                  <a:lnTo>
                    <a:pt x="21090" y="116258"/>
                  </a:lnTo>
                  <a:lnTo>
                    <a:pt x="45586" y="77727"/>
                  </a:lnTo>
                  <a:lnTo>
                    <a:pt x="77722" y="45590"/>
                  </a:lnTo>
                  <a:lnTo>
                    <a:pt x="116253" y="21093"/>
                  </a:lnTo>
                  <a:lnTo>
                    <a:pt x="159933" y="5480"/>
                  </a:lnTo>
                  <a:lnTo>
                    <a:pt x="207518" y="0"/>
                  </a:lnTo>
                  <a:close/>
                </a:path>
              </a:pathLst>
            </a:custGeom>
            <a:ln w="25907">
              <a:solidFill>
                <a:srgbClr val="0069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 sz="3200" spc="-170" b="1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r>
              <a:rPr dirty="0" sz="3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25" b="1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dirty="0" sz="32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25" b="1">
                <a:solidFill>
                  <a:srgbClr val="FFFFFF"/>
                </a:solidFill>
                <a:latin typeface="Arial"/>
                <a:cs typeface="Arial"/>
              </a:rPr>
              <a:t>Lethal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29" b="1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dirty="0" sz="32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310" b="1">
                <a:solidFill>
                  <a:srgbClr val="FFFFFF"/>
                </a:solidFill>
                <a:latin typeface="Arial"/>
                <a:cs typeface="Arial"/>
              </a:rPr>
              <a:t>Cancer</a:t>
            </a:r>
            <a:r>
              <a:rPr dirty="0" sz="32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25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32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45" b="1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dirty="0" sz="3200" spc="-100" b="1">
                <a:solidFill>
                  <a:srgbClr val="FFFFFF"/>
                </a:solidFill>
                <a:latin typeface="Arial"/>
                <a:cs typeface="Arial"/>
              </a:rPr>
              <a:t>Options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27760" y="1767839"/>
            <a:ext cx="3397250" cy="307975"/>
          </a:xfrm>
          <a:prstGeom prst="rect">
            <a:avLst/>
          </a:prstGeom>
          <a:solidFill>
            <a:srgbClr val="C4CADA"/>
          </a:solidFill>
        </p:spPr>
        <p:txBody>
          <a:bodyPr wrap="square" lIns="0" tIns="342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20" b="1">
                <a:solidFill>
                  <a:srgbClr val="1F487C"/>
                </a:solidFill>
                <a:latin typeface="Arial"/>
                <a:cs typeface="Arial"/>
              </a:rPr>
              <a:t>Nonmetastatic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326340" y="4130774"/>
            <a:ext cx="1107440" cy="666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2069" marR="5080" indent="-40005">
              <a:lnSpc>
                <a:spcPct val="100000"/>
              </a:lnSpc>
              <a:spcBef>
                <a:spcPts val="100"/>
              </a:spcBef>
            </a:pPr>
            <a:r>
              <a:rPr dirty="0" sz="1400" spc="-95" b="1">
                <a:latin typeface="Arial"/>
                <a:cs typeface="Arial"/>
              </a:rPr>
              <a:t>Abiraterone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70" b="1">
                <a:latin typeface="Arial"/>
                <a:cs typeface="Arial"/>
              </a:rPr>
              <a:t>or </a:t>
            </a:r>
            <a:r>
              <a:rPr dirty="0" sz="1400" spc="-80" b="1">
                <a:latin typeface="Arial"/>
                <a:cs typeface="Arial"/>
              </a:rPr>
              <a:t>Enzalutamide </a:t>
            </a:r>
            <a:r>
              <a:rPr dirty="0" sz="1400" spc="-110" b="1">
                <a:latin typeface="Arial"/>
                <a:cs typeface="Arial"/>
              </a:rPr>
              <a:t>Radium-</a:t>
            </a:r>
            <a:r>
              <a:rPr dirty="0" sz="1400" spc="-25" b="1">
                <a:latin typeface="Arial"/>
                <a:cs typeface="Arial"/>
              </a:rPr>
              <a:t>223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109472" y="2642616"/>
            <a:ext cx="9779635" cy="2146300"/>
            <a:chOff x="1109472" y="2642616"/>
            <a:chExt cx="9779635" cy="2146300"/>
          </a:xfrm>
        </p:grpSpPr>
        <p:pic>
          <p:nvPicPr>
            <p:cNvPr id="42" name="object 4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9472" y="2642616"/>
              <a:ext cx="9779507" cy="2145791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5380" y="2662501"/>
              <a:ext cx="9710928" cy="2060371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4147099" y="4756896"/>
            <a:ext cx="265239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4865" marR="5080" indent="-8128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M0:</a:t>
            </a:r>
            <a:r>
              <a:rPr dirty="0" sz="1400" spc="290" b="1">
                <a:latin typeface="Arial"/>
                <a:cs typeface="Arial"/>
              </a:rPr>
              <a:t> </a:t>
            </a:r>
            <a:r>
              <a:rPr dirty="0" sz="1400" spc="-90" b="1">
                <a:latin typeface="Arial"/>
                <a:cs typeface="Arial"/>
              </a:rPr>
              <a:t>Apalutamide, Darolutamide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or Enzalutamide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489401" y="4017737"/>
            <a:ext cx="2087880" cy="529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5306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Arial"/>
                <a:cs typeface="Arial"/>
              </a:rPr>
              <a:t>MSI</a:t>
            </a:r>
            <a:r>
              <a:rPr dirty="0" baseline="27777" sz="1050" b="1">
                <a:latin typeface="Arial"/>
                <a:cs typeface="Arial"/>
              </a:rPr>
              <a:t>hi:</a:t>
            </a:r>
            <a:r>
              <a:rPr dirty="0" baseline="27777" sz="1050" spc="16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pembrolizumab </a:t>
            </a:r>
            <a:r>
              <a:rPr dirty="0" sz="1100" b="1">
                <a:latin typeface="Arial"/>
                <a:cs typeface="Arial"/>
              </a:rPr>
              <a:t>HRD+: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platinum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or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PARPi</a:t>
            </a:r>
            <a:endParaRPr sz="11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Arial"/>
                <a:cs typeface="Arial"/>
              </a:rPr>
              <a:t>PSMA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PET+: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Lu177-</a:t>
            </a:r>
            <a:r>
              <a:rPr dirty="0" sz="1100" spc="-20" b="1">
                <a:latin typeface="Arial"/>
                <a:cs typeface="Arial"/>
              </a:rPr>
              <a:t>PSMA-</a:t>
            </a:r>
            <a:r>
              <a:rPr dirty="0" sz="1100" spc="-25" b="1">
                <a:latin typeface="Arial"/>
                <a:cs typeface="Arial"/>
              </a:rPr>
              <a:t>617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245" y="81784"/>
            <a:ext cx="8322945" cy="1106805"/>
          </a:xfrm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2700" marR="5080" indent="228600">
              <a:lnSpc>
                <a:spcPts val="4029"/>
              </a:lnSpc>
              <a:spcBef>
                <a:spcPts val="605"/>
              </a:spcBef>
            </a:pPr>
            <a:r>
              <a:rPr dirty="0" sz="3700" spc="-125">
                <a:solidFill>
                  <a:srgbClr val="C00000"/>
                </a:solidFill>
              </a:rPr>
              <a:t>Men</a:t>
            </a:r>
            <a:r>
              <a:rPr dirty="0" sz="3700" spc="-245">
                <a:solidFill>
                  <a:srgbClr val="C00000"/>
                </a:solidFill>
              </a:rPr>
              <a:t> </a:t>
            </a:r>
            <a:r>
              <a:rPr dirty="0" sz="3700" spc="-140">
                <a:solidFill>
                  <a:srgbClr val="C00000"/>
                </a:solidFill>
              </a:rPr>
              <a:t>who</a:t>
            </a:r>
            <a:r>
              <a:rPr dirty="0" sz="3700" spc="-215">
                <a:solidFill>
                  <a:srgbClr val="C00000"/>
                </a:solidFill>
              </a:rPr>
              <a:t> </a:t>
            </a:r>
            <a:r>
              <a:rPr dirty="0" sz="3700" spc="-240">
                <a:solidFill>
                  <a:srgbClr val="C00000"/>
                </a:solidFill>
              </a:rPr>
              <a:t>Present</a:t>
            </a:r>
            <a:r>
              <a:rPr dirty="0" sz="3700" spc="-225">
                <a:solidFill>
                  <a:srgbClr val="C00000"/>
                </a:solidFill>
              </a:rPr>
              <a:t> </a:t>
            </a:r>
            <a:r>
              <a:rPr dirty="0" sz="3700" spc="-25">
                <a:solidFill>
                  <a:srgbClr val="C00000"/>
                </a:solidFill>
              </a:rPr>
              <a:t>with</a:t>
            </a:r>
            <a:r>
              <a:rPr dirty="0" sz="3700" spc="-229">
                <a:solidFill>
                  <a:srgbClr val="C00000"/>
                </a:solidFill>
              </a:rPr>
              <a:t> </a:t>
            </a:r>
            <a:r>
              <a:rPr dirty="0" sz="3700" spc="-145">
                <a:solidFill>
                  <a:srgbClr val="C00000"/>
                </a:solidFill>
              </a:rPr>
              <a:t>Metastatic</a:t>
            </a:r>
            <a:r>
              <a:rPr dirty="0" sz="3700" spc="-225">
                <a:solidFill>
                  <a:srgbClr val="C00000"/>
                </a:solidFill>
              </a:rPr>
              <a:t> </a:t>
            </a:r>
            <a:r>
              <a:rPr dirty="0" sz="3700" spc="-330">
                <a:solidFill>
                  <a:srgbClr val="C00000"/>
                </a:solidFill>
              </a:rPr>
              <a:t>Disease </a:t>
            </a:r>
            <a:r>
              <a:rPr dirty="0" sz="3700" spc="-130">
                <a:solidFill>
                  <a:srgbClr val="C00000"/>
                </a:solidFill>
              </a:rPr>
              <a:t>Unfortunately</a:t>
            </a:r>
            <a:r>
              <a:rPr dirty="0" sz="3700" spc="-235">
                <a:solidFill>
                  <a:srgbClr val="C00000"/>
                </a:solidFill>
              </a:rPr>
              <a:t> </a:t>
            </a:r>
            <a:r>
              <a:rPr dirty="0" sz="3700" spc="-390">
                <a:solidFill>
                  <a:srgbClr val="C00000"/>
                </a:solidFill>
              </a:rPr>
              <a:t>Face</a:t>
            </a:r>
            <a:r>
              <a:rPr dirty="0" sz="3700" spc="-229">
                <a:solidFill>
                  <a:srgbClr val="C00000"/>
                </a:solidFill>
              </a:rPr>
              <a:t> </a:t>
            </a:r>
            <a:r>
              <a:rPr dirty="0" sz="3700" spc="-310">
                <a:solidFill>
                  <a:srgbClr val="C00000"/>
                </a:solidFill>
              </a:rPr>
              <a:t>a</a:t>
            </a:r>
            <a:r>
              <a:rPr dirty="0" sz="3700" spc="-185">
                <a:solidFill>
                  <a:srgbClr val="C00000"/>
                </a:solidFill>
              </a:rPr>
              <a:t> </a:t>
            </a:r>
            <a:r>
              <a:rPr dirty="0" sz="3700" spc="-175">
                <a:solidFill>
                  <a:srgbClr val="C00000"/>
                </a:solidFill>
              </a:rPr>
              <a:t>Shorter</a:t>
            </a:r>
            <a:r>
              <a:rPr dirty="0" sz="3700" spc="-220">
                <a:solidFill>
                  <a:srgbClr val="C00000"/>
                </a:solidFill>
              </a:rPr>
              <a:t> </a:t>
            </a:r>
            <a:r>
              <a:rPr dirty="0" sz="3700" spc="-160">
                <a:solidFill>
                  <a:srgbClr val="C00000"/>
                </a:solidFill>
              </a:rPr>
              <a:t>Natural</a:t>
            </a:r>
            <a:r>
              <a:rPr dirty="0" sz="3700" spc="-200">
                <a:solidFill>
                  <a:srgbClr val="C00000"/>
                </a:solidFill>
              </a:rPr>
              <a:t> </a:t>
            </a:r>
            <a:r>
              <a:rPr dirty="0" sz="3700" spc="-110">
                <a:solidFill>
                  <a:srgbClr val="C00000"/>
                </a:solidFill>
              </a:rPr>
              <a:t>History</a:t>
            </a:r>
            <a:endParaRPr sz="37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3276" y="4957571"/>
            <a:ext cx="4568951" cy="36575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46530" y="5033971"/>
            <a:ext cx="899794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latin typeface="Arial"/>
                <a:cs typeface="Arial"/>
              </a:rPr>
              <a:t>Symptomatic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417320" y="2517647"/>
            <a:ext cx="9351645" cy="2441575"/>
          </a:xfrm>
          <a:custGeom>
            <a:avLst/>
            <a:gdLst/>
            <a:ahLst/>
            <a:cxnLst/>
            <a:rect l="l" t="t" r="r" b="b"/>
            <a:pathLst>
              <a:path w="9351645" h="2441575">
                <a:moveTo>
                  <a:pt x="9351264" y="2077212"/>
                </a:moveTo>
                <a:lnTo>
                  <a:pt x="7388352" y="2077212"/>
                </a:lnTo>
                <a:lnTo>
                  <a:pt x="7388352" y="2075688"/>
                </a:lnTo>
                <a:lnTo>
                  <a:pt x="9348216" y="2075688"/>
                </a:lnTo>
                <a:lnTo>
                  <a:pt x="9348216" y="12192"/>
                </a:lnTo>
                <a:lnTo>
                  <a:pt x="7386828" y="12192"/>
                </a:lnTo>
                <a:lnTo>
                  <a:pt x="7386828" y="0"/>
                </a:lnTo>
                <a:lnTo>
                  <a:pt x="0" y="0"/>
                </a:lnTo>
                <a:lnTo>
                  <a:pt x="0" y="2063496"/>
                </a:lnTo>
                <a:lnTo>
                  <a:pt x="6937248" y="2063496"/>
                </a:lnTo>
                <a:lnTo>
                  <a:pt x="6937248" y="2074164"/>
                </a:lnTo>
                <a:lnTo>
                  <a:pt x="1524" y="2074164"/>
                </a:lnTo>
                <a:lnTo>
                  <a:pt x="1524" y="2438400"/>
                </a:lnTo>
                <a:lnTo>
                  <a:pt x="6938772" y="2438400"/>
                </a:lnTo>
                <a:lnTo>
                  <a:pt x="6938772" y="2441460"/>
                </a:lnTo>
                <a:lnTo>
                  <a:pt x="9351264" y="2441460"/>
                </a:lnTo>
                <a:lnTo>
                  <a:pt x="9351264" y="2077212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15677" y="4942615"/>
            <a:ext cx="37909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20" b="1">
                <a:latin typeface="Arial"/>
                <a:cs typeface="Arial"/>
              </a:rPr>
              <a:t>Time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98403" y="2653278"/>
            <a:ext cx="194310" cy="181610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150" b="1">
                <a:latin typeface="Arial"/>
                <a:cs typeface="Arial"/>
              </a:rPr>
              <a:t>Tumor</a:t>
            </a:r>
            <a:r>
              <a:rPr dirty="0" sz="1150" spc="75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Volume</a:t>
            </a:r>
            <a:r>
              <a:rPr dirty="0" sz="1150" spc="10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&amp;</a:t>
            </a:r>
            <a:r>
              <a:rPr dirty="0" sz="1150" spc="80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Activity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417319" y="2165604"/>
            <a:ext cx="9348470" cy="3161030"/>
            <a:chOff x="1417319" y="2165604"/>
            <a:chExt cx="9348470" cy="3161030"/>
          </a:xfrm>
        </p:grpSpPr>
        <p:sp>
          <p:nvSpPr>
            <p:cNvPr id="9" name="object 9" descr=""/>
            <p:cNvSpPr/>
            <p:nvPr/>
          </p:nvSpPr>
          <p:spPr>
            <a:xfrm>
              <a:off x="8900160" y="2165604"/>
              <a:ext cx="1865630" cy="363220"/>
            </a:xfrm>
            <a:custGeom>
              <a:avLst/>
              <a:gdLst/>
              <a:ahLst/>
              <a:cxnLst/>
              <a:rect l="l" t="t" r="r" b="b"/>
              <a:pathLst>
                <a:path w="1865629" h="363219">
                  <a:moveTo>
                    <a:pt x="0" y="362712"/>
                  </a:moveTo>
                  <a:lnTo>
                    <a:pt x="1865376" y="362712"/>
                  </a:lnTo>
                  <a:lnTo>
                    <a:pt x="1865376" y="0"/>
                  </a:lnTo>
                  <a:lnTo>
                    <a:pt x="0" y="0"/>
                  </a:lnTo>
                  <a:lnTo>
                    <a:pt x="0" y="36271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9" y="2165604"/>
              <a:ext cx="7482840" cy="36271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039" y="4960620"/>
              <a:ext cx="2697479" cy="36575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539481" y="5036984"/>
            <a:ext cx="206692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>
                <a:latin typeface="Arial"/>
                <a:cs typeface="Arial"/>
              </a:rPr>
              <a:t>Asymptomatic</a:t>
            </a:r>
            <a:r>
              <a:rPr dirty="0" sz="1150" spc="110">
                <a:latin typeface="Arial"/>
                <a:cs typeface="Arial"/>
              </a:rPr>
              <a:t> </a:t>
            </a:r>
            <a:r>
              <a:rPr dirty="0" sz="1150">
                <a:latin typeface="Arial"/>
                <a:cs typeface="Arial"/>
              </a:rPr>
              <a:t>or</a:t>
            </a:r>
            <a:r>
              <a:rPr dirty="0" sz="1150" spc="135">
                <a:latin typeface="Arial"/>
                <a:cs typeface="Arial"/>
              </a:rPr>
              <a:t> </a:t>
            </a:r>
            <a:r>
              <a:rPr dirty="0" sz="1150" spc="-10">
                <a:latin typeface="Arial"/>
                <a:cs typeface="Arial"/>
              </a:rPr>
              <a:t>Symptomatic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2477261" y="3100577"/>
            <a:ext cx="4784090" cy="1609725"/>
          </a:xfrm>
          <a:custGeom>
            <a:avLst/>
            <a:gdLst/>
            <a:ahLst/>
            <a:cxnLst/>
            <a:rect l="l" t="t" r="r" b="b"/>
            <a:pathLst>
              <a:path w="4784090" h="1609725">
                <a:moveTo>
                  <a:pt x="0" y="1533994"/>
                </a:moveTo>
                <a:lnTo>
                  <a:pt x="41541" y="1558824"/>
                </a:lnTo>
                <a:lnTo>
                  <a:pt x="81970" y="1579240"/>
                </a:lnTo>
                <a:lnTo>
                  <a:pt x="120175" y="1590829"/>
                </a:lnTo>
                <a:lnTo>
                  <a:pt x="155041" y="1589177"/>
                </a:lnTo>
                <a:lnTo>
                  <a:pt x="199548" y="1541383"/>
                </a:lnTo>
                <a:lnTo>
                  <a:pt x="208515" y="1496984"/>
                </a:lnTo>
                <a:lnTo>
                  <a:pt x="214562" y="1442775"/>
                </a:lnTo>
                <a:lnTo>
                  <a:pt x="219895" y="1384850"/>
                </a:lnTo>
                <a:lnTo>
                  <a:pt x="226720" y="1329309"/>
                </a:lnTo>
                <a:lnTo>
                  <a:pt x="237241" y="1282248"/>
                </a:lnTo>
                <a:lnTo>
                  <a:pt x="253664" y="1249765"/>
                </a:lnTo>
                <a:lnTo>
                  <a:pt x="278193" y="1237957"/>
                </a:lnTo>
                <a:lnTo>
                  <a:pt x="293806" y="1243757"/>
                </a:lnTo>
                <a:lnTo>
                  <a:pt x="330272" y="1283426"/>
                </a:lnTo>
                <a:lnTo>
                  <a:pt x="372663" y="1349305"/>
                </a:lnTo>
                <a:lnTo>
                  <a:pt x="395680" y="1387869"/>
                </a:lnTo>
                <a:lnTo>
                  <a:pt x="419699" y="1427940"/>
                </a:lnTo>
                <a:lnTo>
                  <a:pt x="444560" y="1467835"/>
                </a:lnTo>
                <a:lnTo>
                  <a:pt x="470102" y="1505874"/>
                </a:lnTo>
                <a:lnTo>
                  <a:pt x="496167" y="1540373"/>
                </a:lnTo>
                <a:lnTo>
                  <a:pt x="522594" y="1569650"/>
                </a:lnTo>
                <a:lnTo>
                  <a:pt x="575895" y="1605814"/>
                </a:lnTo>
                <a:lnTo>
                  <a:pt x="602451" y="1609336"/>
                </a:lnTo>
                <a:lnTo>
                  <a:pt x="628729" y="1600909"/>
                </a:lnTo>
                <a:lnTo>
                  <a:pt x="668807" y="1559265"/>
                </a:lnTo>
                <a:lnTo>
                  <a:pt x="698002" y="1501558"/>
                </a:lnTo>
                <a:lnTo>
                  <a:pt x="712920" y="1464455"/>
                </a:lnTo>
                <a:lnTo>
                  <a:pt x="728026" y="1422533"/>
                </a:lnTo>
                <a:lnTo>
                  <a:pt x="743301" y="1376301"/>
                </a:lnTo>
                <a:lnTo>
                  <a:pt x="758725" y="1326270"/>
                </a:lnTo>
                <a:lnTo>
                  <a:pt x="774279" y="1272948"/>
                </a:lnTo>
                <a:lnTo>
                  <a:pt x="789943" y="1216846"/>
                </a:lnTo>
                <a:lnTo>
                  <a:pt x="805698" y="1158474"/>
                </a:lnTo>
                <a:lnTo>
                  <a:pt x="821524" y="1098341"/>
                </a:lnTo>
                <a:lnTo>
                  <a:pt x="837402" y="1036957"/>
                </a:lnTo>
                <a:lnTo>
                  <a:pt x="853313" y="974832"/>
                </a:lnTo>
                <a:lnTo>
                  <a:pt x="869236" y="912476"/>
                </a:lnTo>
                <a:lnTo>
                  <a:pt x="885153" y="850398"/>
                </a:lnTo>
                <a:lnTo>
                  <a:pt x="901044" y="789108"/>
                </a:lnTo>
                <a:lnTo>
                  <a:pt x="916889" y="729117"/>
                </a:lnTo>
                <a:lnTo>
                  <a:pt x="932669" y="670933"/>
                </a:lnTo>
                <a:lnTo>
                  <a:pt x="948365" y="615067"/>
                </a:lnTo>
                <a:lnTo>
                  <a:pt x="963958" y="562029"/>
                </a:lnTo>
                <a:lnTo>
                  <a:pt x="979426" y="512328"/>
                </a:lnTo>
                <a:lnTo>
                  <a:pt x="994753" y="466474"/>
                </a:lnTo>
                <a:lnTo>
                  <a:pt x="1009916" y="424977"/>
                </a:lnTo>
                <a:lnTo>
                  <a:pt x="1024899" y="388346"/>
                </a:lnTo>
                <a:lnTo>
                  <a:pt x="1054240" y="331724"/>
                </a:lnTo>
                <a:lnTo>
                  <a:pt x="1082621" y="300687"/>
                </a:lnTo>
                <a:lnTo>
                  <a:pt x="1096403" y="296037"/>
                </a:lnTo>
                <a:lnTo>
                  <a:pt x="1109652" y="299043"/>
                </a:lnTo>
                <a:lnTo>
                  <a:pt x="1145313" y="349509"/>
                </a:lnTo>
                <a:lnTo>
                  <a:pt x="1166395" y="412805"/>
                </a:lnTo>
                <a:lnTo>
                  <a:pt x="1176343" y="451882"/>
                </a:lnTo>
                <a:lnTo>
                  <a:pt x="1185990" y="495260"/>
                </a:lnTo>
                <a:lnTo>
                  <a:pt x="1195408" y="542450"/>
                </a:lnTo>
                <a:lnTo>
                  <a:pt x="1204668" y="592964"/>
                </a:lnTo>
                <a:lnTo>
                  <a:pt x="1213842" y="646312"/>
                </a:lnTo>
                <a:lnTo>
                  <a:pt x="1223000" y="702005"/>
                </a:lnTo>
                <a:lnTo>
                  <a:pt x="1232215" y="759555"/>
                </a:lnTo>
                <a:lnTo>
                  <a:pt x="1241557" y="818474"/>
                </a:lnTo>
                <a:lnTo>
                  <a:pt x="1251098" y="878271"/>
                </a:lnTo>
                <a:lnTo>
                  <a:pt x="1260909" y="938458"/>
                </a:lnTo>
                <a:lnTo>
                  <a:pt x="1271062" y="998547"/>
                </a:lnTo>
                <a:lnTo>
                  <a:pt x="1281628" y="1058049"/>
                </a:lnTo>
                <a:lnTo>
                  <a:pt x="1292678" y="1116474"/>
                </a:lnTo>
                <a:lnTo>
                  <a:pt x="1304284" y="1173335"/>
                </a:lnTo>
                <a:lnTo>
                  <a:pt x="1316517" y="1228141"/>
                </a:lnTo>
                <a:lnTo>
                  <a:pt x="1329448" y="1280405"/>
                </a:lnTo>
                <a:lnTo>
                  <a:pt x="1343149" y="1329637"/>
                </a:lnTo>
                <a:lnTo>
                  <a:pt x="1357691" y="1375349"/>
                </a:lnTo>
                <a:lnTo>
                  <a:pt x="1373145" y="1417052"/>
                </a:lnTo>
                <a:lnTo>
                  <a:pt x="1389584" y="1454257"/>
                </a:lnTo>
                <a:lnTo>
                  <a:pt x="1425696" y="1513217"/>
                </a:lnTo>
                <a:lnTo>
                  <a:pt x="1476652" y="1556360"/>
                </a:lnTo>
                <a:lnTo>
                  <a:pt x="1547090" y="1583194"/>
                </a:lnTo>
                <a:lnTo>
                  <a:pt x="1585825" y="1588538"/>
                </a:lnTo>
                <a:lnTo>
                  <a:pt x="1626530" y="1589082"/>
                </a:lnTo>
                <a:lnTo>
                  <a:pt x="1668922" y="1585264"/>
                </a:lnTo>
                <a:lnTo>
                  <a:pt x="1712720" y="1577522"/>
                </a:lnTo>
                <a:lnTo>
                  <a:pt x="1757643" y="1566292"/>
                </a:lnTo>
                <a:lnTo>
                  <a:pt x="1803408" y="1552011"/>
                </a:lnTo>
                <a:lnTo>
                  <a:pt x="1849734" y="1535118"/>
                </a:lnTo>
                <a:lnTo>
                  <a:pt x="1896340" y="1516050"/>
                </a:lnTo>
                <a:lnTo>
                  <a:pt x="1942943" y="1495243"/>
                </a:lnTo>
                <a:lnTo>
                  <a:pt x="1989264" y="1473135"/>
                </a:lnTo>
                <a:lnTo>
                  <a:pt x="2035019" y="1450164"/>
                </a:lnTo>
                <a:lnTo>
                  <a:pt x="2079927" y="1426767"/>
                </a:lnTo>
                <a:lnTo>
                  <a:pt x="2123707" y="1403380"/>
                </a:lnTo>
                <a:lnTo>
                  <a:pt x="2166076" y="1380442"/>
                </a:lnTo>
                <a:lnTo>
                  <a:pt x="2206755" y="1358390"/>
                </a:lnTo>
                <a:lnTo>
                  <a:pt x="2245460" y="1337660"/>
                </a:lnTo>
                <a:lnTo>
                  <a:pt x="2281910" y="1318691"/>
                </a:lnTo>
                <a:lnTo>
                  <a:pt x="2327821" y="1293406"/>
                </a:lnTo>
                <a:lnTo>
                  <a:pt x="2371746" y="1265601"/>
                </a:lnTo>
                <a:lnTo>
                  <a:pt x="2413888" y="1235588"/>
                </a:lnTo>
                <a:lnTo>
                  <a:pt x="2454450" y="1203677"/>
                </a:lnTo>
                <a:lnTo>
                  <a:pt x="2493637" y="1170178"/>
                </a:lnTo>
                <a:lnTo>
                  <a:pt x="2531653" y="1135404"/>
                </a:lnTo>
                <a:lnTo>
                  <a:pt x="2568700" y="1099666"/>
                </a:lnTo>
                <a:lnTo>
                  <a:pt x="2604983" y="1063273"/>
                </a:lnTo>
                <a:lnTo>
                  <a:pt x="2640705" y="1026537"/>
                </a:lnTo>
                <a:lnTo>
                  <a:pt x="2676070" y="989769"/>
                </a:lnTo>
                <a:lnTo>
                  <a:pt x="2711282" y="953280"/>
                </a:lnTo>
                <a:lnTo>
                  <a:pt x="2746544" y="917380"/>
                </a:lnTo>
                <a:lnTo>
                  <a:pt x="2782059" y="882382"/>
                </a:lnTo>
                <a:lnTo>
                  <a:pt x="2818033" y="848595"/>
                </a:lnTo>
                <a:lnTo>
                  <a:pt x="2854667" y="816330"/>
                </a:lnTo>
                <a:lnTo>
                  <a:pt x="2891625" y="783008"/>
                </a:lnTo>
                <a:lnTo>
                  <a:pt x="2928436" y="746424"/>
                </a:lnTo>
                <a:lnTo>
                  <a:pt x="2965098" y="707464"/>
                </a:lnTo>
                <a:lnTo>
                  <a:pt x="3001610" y="667013"/>
                </a:lnTo>
                <a:lnTo>
                  <a:pt x="3037971" y="625956"/>
                </a:lnTo>
                <a:lnTo>
                  <a:pt x="3074178" y="585178"/>
                </a:lnTo>
                <a:lnTo>
                  <a:pt x="3110230" y="545564"/>
                </a:lnTo>
                <a:lnTo>
                  <a:pt x="3146125" y="507999"/>
                </a:lnTo>
                <a:lnTo>
                  <a:pt x="3181862" y="473369"/>
                </a:lnTo>
                <a:lnTo>
                  <a:pt x="3217439" y="442558"/>
                </a:lnTo>
                <a:lnTo>
                  <a:pt x="3252854" y="416451"/>
                </a:lnTo>
                <a:lnTo>
                  <a:pt x="3288106" y="395934"/>
                </a:lnTo>
                <a:lnTo>
                  <a:pt x="3358115" y="375209"/>
                </a:lnTo>
                <a:lnTo>
                  <a:pt x="3392868" y="376770"/>
                </a:lnTo>
                <a:lnTo>
                  <a:pt x="3440491" y="401082"/>
                </a:lnTo>
                <a:lnTo>
                  <a:pt x="3485040" y="452315"/>
                </a:lnTo>
                <a:lnTo>
                  <a:pt x="3506504" y="485863"/>
                </a:lnTo>
                <a:lnTo>
                  <a:pt x="3527611" y="523542"/>
                </a:lnTo>
                <a:lnTo>
                  <a:pt x="3548499" y="564488"/>
                </a:lnTo>
                <a:lnTo>
                  <a:pt x="3569304" y="607835"/>
                </a:lnTo>
                <a:lnTo>
                  <a:pt x="3590164" y="652716"/>
                </a:lnTo>
                <a:lnTo>
                  <a:pt x="3611216" y="698265"/>
                </a:lnTo>
                <a:lnTo>
                  <a:pt x="3632597" y="743617"/>
                </a:lnTo>
                <a:lnTo>
                  <a:pt x="3654445" y="787905"/>
                </a:lnTo>
                <a:lnTo>
                  <a:pt x="3676896" y="830264"/>
                </a:lnTo>
                <a:lnTo>
                  <a:pt x="3700089" y="869828"/>
                </a:lnTo>
                <a:lnTo>
                  <a:pt x="3724159" y="905730"/>
                </a:lnTo>
                <a:lnTo>
                  <a:pt x="3749245" y="937104"/>
                </a:lnTo>
                <a:lnTo>
                  <a:pt x="3803012" y="982807"/>
                </a:lnTo>
                <a:lnTo>
                  <a:pt x="3862487" y="1000008"/>
                </a:lnTo>
                <a:lnTo>
                  <a:pt x="3894709" y="995756"/>
                </a:lnTo>
                <a:lnTo>
                  <a:pt x="3950530" y="970283"/>
                </a:lnTo>
                <a:lnTo>
                  <a:pt x="4013925" y="924044"/>
                </a:lnTo>
                <a:lnTo>
                  <a:pt x="4047975" y="894200"/>
                </a:lnTo>
                <a:lnTo>
                  <a:pt x="4083335" y="860441"/>
                </a:lnTo>
                <a:lnTo>
                  <a:pt x="4119810" y="823191"/>
                </a:lnTo>
                <a:lnTo>
                  <a:pt x="4157206" y="782875"/>
                </a:lnTo>
                <a:lnTo>
                  <a:pt x="4195327" y="739919"/>
                </a:lnTo>
                <a:lnTo>
                  <a:pt x="4233979" y="694749"/>
                </a:lnTo>
                <a:lnTo>
                  <a:pt x="4272969" y="647788"/>
                </a:lnTo>
                <a:lnTo>
                  <a:pt x="4312100" y="599463"/>
                </a:lnTo>
                <a:lnTo>
                  <a:pt x="4351179" y="550199"/>
                </a:lnTo>
                <a:lnTo>
                  <a:pt x="4390011" y="500421"/>
                </a:lnTo>
                <a:lnTo>
                  <a:pt x="4428401" y="450554"/>
                </a:lnTo>
                <a:lnTo>
                  <a:pt x="4466156" y="401023"/>
                </a:lnTo>
                <a:lnTo>
                  <a:pt x="4503080" y="352254"/>
                </a:lnTo>
                <a:lnTo>
                  <a:pt x="4538979" y="304672"/>
                </a:lnTo>
                <a:lnTo>
                  <a:pt x="4573658" y="258701"/>
                </a:lnTo>
                <a:lnTo>
                  <a:pt x="4606923" y="214768"/>
                </a:lnTo>
                <a:lnTo>
                  <a:pt x="4638579" y="173298"/>
                </a:lnTo>
                <a:lnTo>
                  <a:pt x="4668431" y="134715"/>
                </a:lnTo>
                <a:lnTo>
                  <a:pt x="4696286" y="99445"/>
                </a:lnTo>
                <a:lnTo>
                  <a:pt x="4721949" y="67913"/>
                </a:lnTo>
                <a:lnTo>
                  <a:pt x="4765918" y="17765"/>
                </a:lnTo>
                <a:lnTo>
                  <a:pt x="4783836" y="0"/>
                </a:lnTo>
              </a:path>
            </a:pathLst>
          </a:custGeom>
          <a:ln w="50292">
            <a:solidFill>
              <a:srgbClr val="1F4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7362644" y="2803542"/>
            <a:ext cx="47244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90943" y="3038909"/>
            <a:ext cx="937260" cy="429259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33985">
              <a:lnSpc>
                <a:spcPct val="102299"/>
              </a:lnSpc>
              <a:spcBef>
                <a:spcPts val="85"/>
              </a:spcBef>
            </a:pP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Taxanes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Radium-</a:t>
            </a:r>
            <a:r>
              <a:rPr dirty="0" sz="1300" spc="-25">
                <a:solidFill>
                  <a:srgbClr val="FFFFFF"/>
                </a:solidFill>
                <a:latin typeface="Arial"/>
                <a:cs typeface="Arial"/>
              </a:rPr>
              <a:t>223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1414272" y="2892551"/>
            <a:ext cx="2159635" cy="2063750"/>
          </a:xfrm>
          <a:custGeom>
            <a:avLst/>
            <a:gdLst/>
            <a:ahLst/>
            <a:cxnLst/>
            <a:rect l="l" t="t" r="r" b="b"/>
            <a:pathLst>
              <a:path w="2159635" h="2063750">
                <a:moveTo>
                  <a:pt x="2159507" y="0"/>
                </a:moveTo>
                <a:lnTo>
                  <a:pt x="0" y="0"/>
                </a:lnTo>
                <a:lnTo>
                  <a:pt x="0" y="2063495"/>
                </a:lnTo>
                <a:lnTo>
                  <a:pt x="2159507" y="2063495"/>
                </a:lnTo>
                <a:lnTo>
                  <a:pt x="215950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438584" y="4240970"/>
            <a:ext cx="200406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Enzalutamide,</a:t>
            </a:r>
            <a:r>
              <a:rPr dirty="0" sz="130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Abiraterone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88164" y="2632800"/>
            <a:ext cx="2735580" cy="6305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Androgen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Deprivation</a:t>
            </a:r>
            <a:endParaRPr sz="1300">
              <a:latin typeface="Arial"/>
              <a:cs typeface="Arial"/>
            </a:endParaRPr>
          </a:p>
          <a:p>
            <a:pPr algn="ctr" marL="12065" marR="5080">
              <a:lnSpc>
                <a:spcPct val="101499"/>
              </a:lnSpc>
              <a:spcBef>
                <a:spcPts val="10"/>
              </a:spcBef>
            </a:pP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dirty="0" sz="13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Docetaxel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dirty="0" sz="13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Abi/Enza/Apa/Daro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Radiation</a:t>
            </a:r>
            <a:r>
              <a:rPr dirty="0" sz="13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3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3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"/>
                <a:cs typeface="Arial"/>
              </a:rPr>
              <a:t>(oligomets)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68560" y="5554795"/>
            <a:ext cx="1070800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Key</a:t>
            </a:r>
            <a:r>
              <a:rPr dirty="0" u="sng" sz="18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Trials:</a:t>
            </a:r>
            <a:r>
              <a:rPr dirty="0" u="sng" sz="1800" spc="-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STAMPEDE,</a:t>
            </a:r>
            <a:r>
              <a:rPr dirty="0" u="sng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LATTITUDE,</a:t>
            </a:r>
            <a:r>
              <a:rPr dirty="0" u="sng" sz="18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CHAARTED,</a:t>
            </a:r>
            <a:r>
              <a:rPr dirty="0" u="sng" sz="18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ARCHES,</a:t>
            </a:r>
            <a:r>
              <a:rPr dirty="0" u="sng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ENZAMET,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TITAN,</a:t>
            </a:r>
            <a:r>
              <a:rPr dirty="0" u="sng" sz="18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PEACE-</a:t>
            </a:r>
            <a:r>
              <a:rPr dirty="0" u="sng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1,</a:t>
            </a:r>
            <a:r>
              <a:rPr dirty="0" u="sng" sz="1800" spc="-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ARASENS</a:t>
            </a:r>
            <a:endParaRPr sz="1800">
              <a:latin typeface="Arial"/>
              <a:cs typeface="Arial"/>
            </a:endParaRPr>
          </a:p>
          <a:p>
            <a:pPr algn="ctr" marL="1228725" marR="121856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Earlier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use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potent</a:t>
            </a:r>
            <a:r>
              <a:rPr dirty="0" sz="1800" spc="-1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therapy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is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changing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our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algorithm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for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subsequent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therapy </a:t>
            </a:r>
            <a:r>
              <a:rPr dirty="0" sz="1800">
                <a:latin typeface="Arial"/>
                <a:cs typeface="Arial"/>
              </a:rPr>
              <a:t>Integration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chemo-</a:t>
            </a:r>
            <a:r>
              <a:rPr dirty="0" sz="1800">
                <a:latin typeface="Arial"/>
                <a:cs typeface="Arial"/>
              </a:rPr>
              <a:t>hormonal therapy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with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ADT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novel</a:t>
            </a:r>
            <a:r>
              <a:rPr dirty="0" sz="1800" spc="-114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AR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therapies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133726" y="3332112"/>
            <a:ext cx="224663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PSMA-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PET+:</a:t>
            </a:r>
            <a:r>
              <a:rPr dirty="0" sz="14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PSMA-Lu177</a:t>
            </a:r>
            <a:endParaRPr sz="1400">
              <a:latin typeface="Arial"/>
              <a:cs typeface="Arial"/>
            </a:endParaRPr>
          </a:p>
          <a:p>
            <a:pPr marL="38100" marR="17653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MSI</a:t>
            </a:r>
            <a:r>
              <a:rPr dirty="0" baseline="24691" sz="1350">
                <a:solidFill>
                  <a:srgbClr val="FFFFFF"/>
                </a:solidFill>
                <a:latin typeface="Arial"/>
                <a:cs typeface="Arial"/>
              </a:rPr>
              <a:t>hi:</a:t>
            </a:r>
            <a:r>
              <a:rPr dirty="0" baseline="24691" sz="1350" spc="247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pembrolizumab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HRD+: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platinum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PARPi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60695" y="1320802"/>
            <a:ext cx="8194040" cy="11264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60930" marR="5080" indent="-234886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mHSPC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diagnosis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comprises </a:t>
            </a:r>
            <a:r>
              <a:rPr dirty="0" sz="2400" spc="-10">
                <a:latin typeface="Arial"/>
                <a:cs typeface="Arial"/>
              </a:rPr>
              <a:t>5-</a:t>
            </a:r>
            <a:r>
              <a:rPr dirty="0" sz="2400">
                <a:latin typeface="Arial"/>
                <a:cs typeface="Arial"/>
              </a:rPr>
              <a:t>10%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patients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the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US, </a:t>
            </a:r>
            <a:r>
              <a:rPr dirty="0" sz="2400" spc="-10">
                <a:latin typeface="Arial"/>
                <a:cs typeface="Arial"/>
              </a:rPr>
              <a:t>30-</a:t>
            </a:r>
            <a:r>
              <a:rPr dirty="0" sz="2400">
                <a:latin typeface="Arial"/>
                <a:cs typeface="Arial"/>
              </a:rPr>
              <a:t>70% of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patients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ex-</a:t>
            </a:r>
            <a:r>
              <a:rPr dirty="0" sz="2400" spc="-25">
                <a:latin typeface="Arial"/>
                <a:cs typeface="Arial"/>
              </a:rPr>
              <a:t>US</a:t>
            </a:r>
            <a:endParaRPr sz="2400">
              <a:latin typeface="Arial"/>
              <a:cs typeface="Arial"/>
            </a:endParaRPr>
          </a:p>
          <a:p>
            <a:pPr marL="54610">
              <a:lnSpc>
                <a:spcPct val="100000"/>
              </a:lnSpc>
              <a:spcBef>
                <a:spcPts val="1520"/>
              </a:spcBef>
              <a:tabLst>
                <a:tab pos="2578735" algn="l"/>
              </a:tabLst>
            </a:pPr>
            <a:r>
              <a:rPr dirty="0" sz="1150">
                <a:latin typeface="Arial"/>
                <a:cs typeface="Arial"/>
              </a:rPr>
              <a:t>Hormone-</a:t>
            </a:r>
            <a:r>
              <a:rPr dirty="0" sz="1150" spc="-10">
                <a:latin typeface="Arial"/>
                <a:cs typeface="Arial"/>
              </a:rPr>
              <a:t>Sensitive</a:t>
            </a:r>
            <a:r>
              <a:rPr dirty="0" sz="1150">
                <a:latin typeface="Arial"/>
                <a:cs typeface="Arial"/>
              </a:rPr>
              <a:t>	Castrate-</a:t>
            </a:r>
            <a:r>
              <a:rPr dirty="0" sz="1150" spc="-10">
                <a:latin typeface="Arial"/>
                <a:cs typeface="Arial"/>
              </a:rPr>
              <a:t>Resistant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488" y="256320"/>
            <a:ext cx="83248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0">
                <a:solidFill>
                  <a:srgbClr val="C00000"/>
                </a:solidFill>
              </a:rPr>
              <a:t>mHSPC</a:t>
            </a:r>
            <a:r>
              <a:rPr dirty="0" sz="3600" spc="-235">
                <a:solidFill>
                  <a:srgbClr val="C00000"/>
                </a:solidFill>
              </a:rPr>
              <a:t> </a:t>
            </a:r>
            <a:r>
              <a:rPr dirty="0" sz="3600" spc="-254">
                <a:solidFill>
                  <a:srgbClr val="C00000"/>
                </a:solidFill>
              </a:rPr>
              <a:t>Therapies</a:t>
            </a:r>
            <a:r>
              <a:rPr dirty="0" sz="3600" spc="-229">
                <a:solidFill>
                  <a:srgbClr val="C00000"/>
                </a:solidFill>
              </a:rPr>
              <a:t> </a:t>
            </a:r>
            <a:r>
              <a:rPr dirty="0" sz="3600" spc="-40">
                <a:solidFill>
                  <a:srgbClr val="C00000"/>
                </a:solidFill>
              </a:rPr>
              <a:t>with</a:t>
            </a:r>
            <a:r>
              <a:rPr dirty="0" sz="3600" spc="-240">
                <a:solidFill>
                  <a:srgbClr val="C00000"/>
                </a:solidFill>
              </a:rPr>
              <a:t> </a:t>
            </a:r>
            <a:r>
              <a:rPr dirty="0" sz="3600" spc="-265">
                <a:solidFill>
                  <a:srgbClr val="C00000"/>
                </a:solidFill>
              </a:rPr>
              <a:t>Proven</a:t>
            </a:r>
            <a:r>
              <a:rPr dirty="0" sz="3600" spc="-229">
                <a:solidFill>
                  <a:srgbClr val="C00000"/>
                </a:solidFill>
              </a:rPr>
              <a:t> </a:t>
            </a:r>
            <a:r>
              <a:rPr dirty="0" sz="3600" spc="-245">
                <a:solidFill>
                  <a:srgbClr val="C00000"/>
                </a:solidFill>
              </a:rPr>
              <a:t>Survival</a:t>
            </a:r>
            <a:r>
              <a:rPr dirty="0" sz="3600" spc="-220">
                <a:solidFill>
                  <a:srgbClr val="C00000"/>
                </a:solidFill>
              </a:rPr>
              <a:t> </a:t>
            </a:r>
            <a:r>
              <a:rPr dirty="0" sz="3600" spc="-80">
                <a:solidFill>
                  <a:srgbClr val="C00000"/>
                </a:solidFill>
              </a:rPr>
              <a:t>Benefit</a:t>
            </a:r>
            <a:endParaRPr sz="36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17398" y="846427"/>
          <a:ext cx="10904220" cy="56959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3975"/>
                <a:gridCol w="1453514"/>
                <a:gridCol w="1612264"/>
                <a:gridCol w="1833245"/>
                <a:gridCol w="3320415"/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Therapy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59079" marR="249554" indent="23558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1800" spc="-1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Docetaxel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Comparator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70840" marR="140335" indent="-224154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800" spc="-229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FFS/PFS</a:t>
                      </a:r>
                      <a:r>
                        <a:rPr dirty="0" sz="1800" spc="-7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benefit, </a:t>
                      </a:r>
                      <a:r>
                        <a:rPr dirty="0" sz="1800" spc="-1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HR,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dirty="0" sz="1800" spc="-2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dirty="0" sz="18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benefit,</a:t>
                      </a:r>
                      <a:r>
                        <a:rPr dirty="0" sz="18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HR;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67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25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r" marR="81915">
                        <a:lnSpc>
                          <a:spcPct val="100000"/>
                        </a:lnSpc>
                      </a:pPr>
                      <a:r>
                        <a:rPr dirty="0" sz="1200" spc="-85" b="1">
                          <a:latin typeface="Arial"/>
                          <a:cs typeface="Arial"/>
                        </a:rPr>
                        <a:t>Radiation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Primary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210185" marR="203835" indent="46990">
                        <a:lnSpc>
                          <a:spcPct val="100000"/>
                        </a:lnSpc>
                      </a:pPr>
                      <a:r>
                        <a:rPr dirty="0" sz="1200" spc="-75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radiation,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ADT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alone</a:t>
                      </a:r>
                      <a:r>
                        <a:rPr dirty="0" sz="12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latin typeface="Arial"/>
                          <a:cs typeface="Arial"/>
                        </a:rPr>
                        <a:t>+/-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docetaxel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23570" marR="151765" indent="-466725">
                        <a:lnSpc>
                          <a:spcPct val="100000"/>
                        </a:lnSpc>
                      </a:pPr>
                      <a:r>
                        <a:rPr dirty="0" sz="1200" spc="-140">
                          <a:latin typeface="Arial"/>
                          <a:cs typeface="Arial"/>
                        </a:rPr>
                        <a:t>Yes: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0.59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40">
                          <a:latin typeface="Arial"/>
                          <a:cs typeface="Arial"/>
                        </a:rPr>
                        <a:t>Yes: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0.68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p=0.007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25805">
                <a:tc>
                  <a:txBody>
                    <a:bodyPr/>
                    <a:lstStyle/>
                    <a:p>
                      <a:pPr marL="164528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u="sng" sz="1200" spc="-35" b="1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Enzalutamide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r" marL="1891030" marR="82550" indent="124460">
                        <a:lnSpc>
                          <a:spcPct val="100000"/>
                        </a:lnSpc>
                      </a:pPr>
                      <a:r>
                        <a:rPr dirty="0" sz="1200" spc="-204">
                          <a:latin typeface="Arial"/>
                          <a:cs typeface="Arial"/>
                        </a:rPr>
                        <a:t>ARCHES</a:t>
                      </a:r>
                      <a:r>
                        <a:rPr dirty="0" sz="12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45">
                          <a:latin typeface="Arial"/>
                          <a:cs typeface="Arial"/>
                        </a:rPr>
                        <a:t>ENZAMET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793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18%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200" spc="-60">
                          <a:latin typeface="Arial"/>
                          <a:cs typeface="Arial"/>
                        </a:rPr>
                        <a:t>44-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45%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48285" marR="242570" indent="15684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Placebo/ADT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ADT/Bicalutamide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47015" marR="240029">
                        <a:lnSpc>
                          <a:spcPct val="100000"/>
                        </a:lnSpc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0.39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p&lt;0.0001 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0.39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62940" marR="616585" indent="-38100">
                        <a:lnSpc>
                          <a:spcPct val="100000"/>
                        </a:lnSpc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0.66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p&lt;0.0001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volumes 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0.67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p=0.002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volumes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85" b="1">
                          <a:latin typeface="Arial"/>
                          <a:cs typeface="Arial"/>
                        </a:rPr>
                        <a:t>Docetaxel/prednisone:</a:t>
                      </a:r>
                      <a:r>
                        <a:rPr dirty="0" sz="120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 b="1">
                          <a:latin typeface="Arial"/>
                          <a:cs typeface="Arial"/>
                        </a:rPr>
                        <a:t>STAMPEDE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61720" marR="81915" indent="48260">
                        <a:lnSpc>
                          <a:spcPct val="200000"/>
                        </a:lnSpc>
                      </a:pPr>
                      <a:r>
                        <a:rPr dirty="0" sz="1200" spc="-95" b="1">
                          <a:latin typeface="Arial"/>
                          <a:cs typeface="Arial"/>
                        </a:rPr>
                        <a:t>Docetaxel: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65" b="1">
                          <a:latin typeface="Arial"/>
                          <a:cs typeface="Arial"/>
                        </a:rPr>
                        <a:t>CHAARTED</a:t>
                      </a:r>
                      <a:r>
                        <a:rPr dirty="0" sz="1200" spc="-75" b="1">
                          <a:latin typeface="Arial"/>
                          <a:cs typeface="Arial"/>
                        </a:rPr>
                        <a:t> Docetaxel/Abiraterone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626110" marR="619125" indent="635">
                        <a:lnSpc>
                          <a:spcPct val="2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200" spc="-185"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ADT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ADT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Docetaxel/ADT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0.61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p&lt;0.0001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08585" marR="100965" indent="138430">
                        <a:lnSpc>
                          <a:spcPct val="200000"/>
                        </a:lnSpc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0.61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p&lt;0.0001 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5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0.47-0.58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p=0.006,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61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2460" marR="624840" indent="-1270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0.76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p=0.005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volumes 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0.63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p&lt;0.001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volume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1.04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low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volume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0.72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p=0.019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de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novo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Apalutamide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11%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Placebo/ADT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0.48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0.67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p=0.0053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volumes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8625">
                <a:tc rowSpan="2">
                  <a:txBody>
                    <a:bodyPr/>
                    <a:lstStyle/>
                    <a:p>
                      <a:pPr marL="246379" marR="83820">
                        <a:lnSpc>
                          <a:spcPts val="2880"/>
                        </a:lnSpc>
                        <a:spcBef>
                          <a:spcPts val="200"/>
                        </a:spcBef>
                      </a:pPr>
                      <a:r>
                        <a:rPr dirty="0" sz="1200" spc="-80" b="1">
                          <a:latin typeface="Arial"/>
                          <a:cs typeface="Arial"/>
                        </a:rPr>
                        <a:t>Abiraterone/Prednisone</a:t>
                      </a:r>
                      <a:r>
                        <a:rPr dirty="0" sz="1200" spc="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40" b="1">
                          <a:latin typeface="Arial"/>
                          <a:cs typeface="Arial"/>
                        </a:rPr>
                        <a:t>LATTITUDE</a:t>
                      </a:r>
                      <a:r>
                        <a:rPr dirty="0" sz="1200" spc="-80" b="1">
                          <a:latin typeface="Arial"/>
                          <a:cs typeface="Arial"/>
                        </a:rPr>
                        <a:t> Abiraterone/Prednisone</a:t>
                      </a:r>
                      <a:r>
                        <a:rPr dirty="0" sz="1200" spc="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5" b="1">
                          <a:latin typeface="Arial"/>
                          <a:cs typeface="Arial"/>
                        </a:rPr>
                        <a:t>STAMPEDE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Prednisone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0.47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0.66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p&lt;0.001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high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>
                          <a:latin typeface="Arial"/>
                          <a:cs typeface="Arial"/>
                        </a:rPr>
                        <a:t>risk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926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 spc="-25"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 spc="-10">
                          <a:latin typeface="Arial"/>
                          <a:cs typeface="Arial"/>
                        </a:rPr>
                        <a:t>Prednisone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0.31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0.61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p&lt;0.001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risk/volumes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339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 marR="8191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-75" b="1">
                          <a:latin typeface="Arial"/>
                          <a:cs typeface="Arial"/>
                        </a:rPr>
                        <a:t>Abiraterone/prednisone</a:t>
                      </a:r>
                      <a:r>
                        <a:rPr dirty="0" sz="120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60" b="1">
                          <a:latin typeface="Arial"/>
                          <a:cs typeface="Arial"/>
                        </a:rPr>
                        <a:t>(PEACE-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-100">
                          <a:latin typeface="Arial"/>
                          <a:cs typeface="Arial"/>
                        </a:rPr>
                        <a:t>100%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(concurrent)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ADT/Docetaxel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0.50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0.75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>
                          <a:latin typeface="Arial"/>
                          <a:cs typeface="Arial"/>
                        </a:rPr>
                        <a:t>p=0.017;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10">
                          <a:latin typeface="Arial"/>
                          <a:cs typeface="Arial"/>
                        </a:rPr>
                        <a:t>HV: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0.72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p=0.019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19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23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r" marR="8255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Darolutamide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0">
                          <a:latin typeface="Arial"/>
                          <a:cs typeface="Arial"/>
                        </a:rPr>
                        <a:t>100%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(concurrent)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01015" marR="374015" indent="-121920">
                        <a:lnSpc>
                          <a:spcPct val="100000"/>
                        </a:lnSpc>
                      </a:pPr>
                      <a:r>
                        <a:rPr dirty="0" sz="1200" spc="-70">
                          <a:latin typeface="Arial"/>
                          <a:cs typeface="Arial"/>
                        </a:rPr>
                        <a:t>Placebo/ADT/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Docetaxel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23570" marR="371475" indent="-247015">
                        <a:lnSpc>
                          <a:spcPct val="100000"/>
                        </a:lnSpc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20">
                          <a:latin typeface="Arial"/>
                          <a:cs typeface="Arial"/>
                        </a:rPr>
                        <a:t>CRPC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5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 0.35 </a:t>
                      </a:r>
                      <a:r>
                        <a:rPr dirty="0" sz="1200" spc="-10">
                          <a:latin typeface="Arial"/>
                          <a:cs typeface="Arial"/>
                        </a:rPr>
                        <a:t>p&lt;0.0001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70">
                          <a:latin typeface="Arial"/>
                          <a:cs typeface="Arial"/>
                        </a:rPr>
                        <a:t>Yes</a:t>
                      </a:r>
                      <a:r>
                        <a:rPr dirty="0" sz="12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85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0.675</a:t>
                      </a:r>
                      <a:r>
                        <a:rPr dirty="0" sz="12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5">
                          <a:latin typeface="Arial"/>
                          <a:cs typeface="Arial"/>
                        </a:rPr>
                        <a:t>p&lt;0.0001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5"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1200" spc="-50">
                          <a:latin typeface="Arial"/>
                          <a:cs typeface="Arial"/>
                        </a:rPr>
                        <a:t> novo </a:t>
                      </a:r>
                      <a:r>
                        <a:rPr dirty="0" sz="1200" spc="-25">
                          <a:latin typeface="Arial"/>
                          <a:cs typeface="Arial"/>
                        </a:rPr>
                        <a:t>86%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02488" y="6541523"/>
            <a:ext cx="1134364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-65">
                <a:latin typeface="Arial"/>
                <a:cs typeface="Arial"/>
              </a:rPr>
              <a:t>Parker</a:t>
            </a:r>
            <a:r>
              <a:rPr dirty="0" sz="1050" spc="-7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65">
                <a:latin typeface="Arial"/>
                <a:cs typeface="Arial"/>
              </a:rPr>
              <a:t>Lancet</a:t>
            </a:r>
            <a:r>
              <a:rPr dirty="0" sz="1050" spc="-50">
                <a:latin typeface="Arial"/>
                <a:cs typeface="Arial"/>
              </a:rPr>
              <a:t> 2018;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Armstrong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 spc="-175">
                <a:latin typeface="Arial"/>
                <a:cs typeface="Arial"/>
              </a:rPr>
              <a:t>JCO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55">
                <a:latin typeface="Arial"/>
                <a:cs typeface="Arial"/>
              </a:rPr>
              <a:t>2019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55">
                <a:latin typeface="Arial"/>
                <a:cs typeface="Arial"/>
              </a:rPr>
              <a:t>and </a:t>
            </a:r>
            <a:r>
              <a:rPr dirty="0" sz="1050" spc="-120">
                <a:latin typeface="Arial"/>
                <a:cs typeface="Arial"/>
              </a:rPr>
              <a:t>ESMO/JCO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50">
                <a:latin typeface="Arial"/>
                <a:cs typeface="Arial"/>
              </a:rPr>
              <a:t>2021;</a:t>
            </a:r>
            <a:r>
              <a:rPr dirty="0" sz="1050" spc="-60">
                <a:latin typeface="Arial"/>
                <a:cs typeface="Arial"/>
              </a:rPr>
              <a:t> </a:t>
            </a:r>
            <a:r>
              <a:rPr dirty="0" sz="1050" spc="-80">
                <a:latin typeface="Arial"/>
                <a:cs typeface="Arial"/>
              </a:rPr>
              <a:t>Davis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14">
                <a:latin typeface="Arial"/>
                <a:cs typeface="Arial"/>
              </a:rPr>
              <a:t>NEJM</a:t>
            </a:r>
            <a:r>
              <a:rPr dirty="0" sz="1050" spc="-50">
                <a:latin typeface="Arial"/>
                <a:cs typeface="Arial"/>
              </a:rPr>
              <a:t> 2019; </a:t>
            </a:r>
            <a:r>
              <a:rPr dirty="0" sz="1050" spc="-105">
                <a:latin typeface="Arial"/>
                <a:cs typeface="Arial"/>
              </a:rPr>
              <a:t>James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85">
                <a:latin typeface="Arial"/>
                <a:cs typeface="Arial"/>
              </a:rPr>
              <a:t>N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et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40">
                <a:latin typeface="Arial"/>
                <a:cs typeface="Arial"/>
              </a:rPr>
              <a:t>al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65">
                <a:latin typeface="Arial"/>
                <a:cs typeface="Arial"/>
              </a:rPr>
              <a:t>Lancet</a:t>
            </a:r>
            <a:r>
              <a:rPr dirty="0" sz="1050" spc="-50">
                <a:latin typeface="Arial"/>
                <a:cs typeface="Arial"/>
              </a:rPr>
              <a:t> 2015; </a:t>
            </a:r>
            <a:r>
              <a:rPr dirty="0" sz="1050" spc="-80">
                <a:latin typeface="Arial"/>
                <a:cs typeface="Arial"/>
              </a:rPr>
              <a:t>Sweeney</a:t>
            </a:r>
            <a:r>
              <a:rPr dirty="0" sz="1050" spc="-6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14">
                <a:latin typeface="Arial"/>
                <a:cs typeface="Arial"/>
              </a:rPr>
              <a:t>NEJM</a:t>
            </a:r>
            <a:r>
              <a:rPr dirty="0" sz="1050" spc="-50">
                <a:latin typeface="Arial"/>
                <a:cs typeface="Arial"/>
              </a:rPr>
              <a:t> 2015; </a:t>
            </a:r>
            <a:r>
              <a:rPr dirty="0" sz="1050" spc="-80">
                <a:latin typeface="Arial"/>
                <a:cs typeface="Arial"/>
              </a:rPr>
              <a:t>Chi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20">
                <a:latin typeface="Arial"/>
                <a:cs typeface="Arial"/>
              </a:rPr>
              <a:t>KN</a:t>
            </a:r>
            <a:r>
              <a:rPr dirty="0" sz="1050" spc="-4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14">
                <a:latin typeface="Arial"/>
                <a:cs typeface="Arial"/>
              </a:rPr>
              <a:t>NEJM</a:t>
            </a:r>
            <a:r>
              <a:rPr dirty="0" sz="1050" spc="-50">
                <a:latin typeface="Arial"/>
                <a:cs typeface="Arial"/>
              </a:rPr>
              <a:t> 2019;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 spc="-85">
                <a:latin typeface="Arial"/>
                <a:cs typeface="Arial"/>
              </a:rPr>
              <a:t>Fizazi</a:t>
            </a:r>
            <a:r>
              <a:rPr dirty="0" sz="1050" spc="-65">
                <a:latin typeface="Arial"/>
                <a:cs typeface="Arial"/>
              </a:rPr>
              <a:t> </a:t>
            </a:r>
            <a:r>
              <a:rPr dirty="0" sz="1050" spc="-160">
                <a:latin typeface="Arial"/>
                <a:cs typeface="Arial"/>
              </a:rPr>
              <a:t>K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14">
                <a:latin typeface="Arial"/>
                <a:cs typeface="Arial"/>
              </a:rPr>
              <a:t>NEJM</a:t>
            </a:r>
            <a:r>
              <a:rPr dirty="0" sz="1050" spc="-50">
                <a:latin typeface="Arial"/>
                <a:cs typeface="Arial"/>
              </a:rPr>
              <a:t> 2017; </a:t>
            </a:r>
            <a:r>
              <a:rPr dirty="0" sz="1050" spc="-105">
                <a:latin typeface="Arial"/>
                <a:cs typeface="Arial"/>
              </a:rPr>
              <a:t>James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25">
                <a:latin typeface="Arial"/>
                <a:cs typeface="Arial"/>
              </a:rPr>
              <a:t>et</a:t>
            </a:r>
            <a:r>
              <a:rPr dirty="0" sz="1050" spc="50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 spc="-114">
                <a:latin typeface="Arial"/>
                <a:cs typeface="Arial"/>
              </a:rPr>
              <a:t>NEJM</a:t>
            </a:r>
            <a:r>
              <a:rPr dirty="0" sz="1050" spc="-50">
                <a:latin typeface="Arial"/>
                <a:cs typeface="Arial"/>
              </a:rPr>
              <a:t> 2017; </a:t>
            </a:r>
            <a:r>
              <a:rPr dirty="0" sz="1050" spc="-55">
                <a:latin typeface="Arial"/>
                <a:cs typeface="Arial"/>
              </a:rPr>
              <a:t>Smith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90">
                <a:latin typeface="Arial"/>
                <a:cs typeface="Arial"/>
              </a:rPr>
              <a:t>MR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et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40">
                <a:latin typeface="Arial"/>
                <a:cs typeface="Arial"/>
              </a:rPr>
              <a:t>al</a:t>
            </a:r>
            <a:r>
              <a:rPr dirty="0" sz="1050" spc="-35">
                <a:latin typeface="Arial"/>
                <a:cs typeface="Arial"/>
              </a:rPr>
              <a:t> </a:t>
            </a:r>
            <a:r>
              <a:rPr dirty="0" sz="1050" spc="-114">
                <a:latin typeface="Arial"/>
                <a:cs typeface="Arial"/>
              </a:rPr>
              <a:t>NEJM</a:t>
            </a:r>
            <a:r>
              <a:rPr dirty="0" sz="1050" spc="-50">
                <a:latin typeface="Arial"/>
                <a:cs typeface="Arial"/>
              </a:rPr>
              <a:t> 2022;</a:t>
            </a:r>
            <a:r>
              <a:rPr dirty="0" sz="1050" spc="-70">
                <a:latin typeface="Arial"/>
                <a:cs typeface="Arial"/>
              </a:rPr>
              <a:t> </a:t>
            </a:r>
            <a:r>
              <a:rPr dirty="0" sz="1050" spc="-85">
                <a:latin typeface="Arial"/>
                <a:cs typeface="Arial"/>
              </a:rPr>
              <a:t>Fizazi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155">
                <a:latin typeface="Arial"/>
                <a:cs typeface="Arial"/>
              </a:rPr>
              <a:t>K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45">
                <a:latin typeface="Arial"/>
                <a:cs typeface="Arial"/>
              </a:rPr>
              <a:t>al</a:t>
            </a:r>
            <a:r>
              <a:rPr dirty="0" sz="1050" spc="-50">
                <a:latin typeface="Arial"/>
                <a:cs typeface="Arial"/>
              </a:rPr>
              <a:t> </a:t>
            </a:r>
            <a:r>
              <a:rPr dirty="0" sz="1050" spc="-65">
                <a:latin typeface="Arial"/>
                <a:cs typeface="Arial"/>
              </a:rPr>
              <a:t>Lancet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 spc="-20">
                <a:latin typeface="Arial"/>
                <a:cs typeface="Arial"/>
              </a:rPr>
              <a:t>2022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416297" y="249683"/>
            <a:ext cx="3981450" cy="896619"/>
            <a:chOff x="4416297" y="249683"/>
            <a:chExt cx="3981450" cy="896619"/>
          </a:xfrm>
        </p:grpSpPr>
        <p:sp>
          <p:nvSpPr>
            <p:cNvPr id="3" name="object 3" descr=""/>
            <p:cNvSpPr/>
            <p:nvPr/>
          </p:nvSpPr>
          <p:spPr>
            <a:xfrm>
              <a:off x="4422647" y="256033"/>
              <a:ext cx="3968750" cy="883919"/>
            </a:xfrm>
            <a:custGeom>
              <a:avLst/>
              <a:gdLst/>
              <a:ahLst/>
              <a:cxnLst/>
              <a:rect l="l" t="t" r="r" b="b"/>
              <a:pathLst>
                <a:path w="3968750" h="883919">
                  <a:moveTo>
                    <a:pt x="3821176" y="0"/>
                  </a:moveTo>
                  <a:lnTo>
                    <a:pt x="147320" y="0"/>
                  </a:lnTo>
                  <a:lnTo>
                    <a:pt x="100757" y="7509"/>
                  </a:lnTo>
                  <a:lnTo>
                    <a:pt x="60317" y="28422"/>
                  </a:lnTo>
                  <a:lnTo>
                    <a:pt x="28426" y="60311"/>
                  </a:lnTo>
                  <a:lnTo>
                    <a:pt x="7511" y="100753"/>
                  </a:lnTo>
                  <a:lnTo>
                    <a:pt x="0" y="147319"/>
                  </a:lnTo>
                  <a:lnTo>
                    <a:pt x="0" y="736599"/>
                  </a:lnTo>
                  <a:lnTo>
                    <a:pt x="7511" y="783162"/>
                  </a:lnTo>
                  <a:lnTo>
                    <a:pt x="28426" y="823602"/>
                  </a:lnTo>
                  <a:lnTo>
                    <a:pt x="60317" y="855493"/>
                  </a:lnTo>
                  <a:lnTo>
                    <a:pt x="100757" y="876408"/>
                  </a:lnTo>
                  <a:lnTo>
                    <a:pt x="147320" y="883919"/>
                  </a:lnTo>
                  <a:lnTo>
                    <a:pt x="3821176" y="883919"/>
                  </a:lnTo>
                  <a:lnTo>
                    <a:pt x="3867738" y="876408"/>
                  </a:lnTo>
                  <a:lnTo>
                    <a:pt x="3908178" y="855493"/>
                  </a:lnTo>
                  <a:lnTo>
                    <a:pt x="3940069" y="823602"/>
                  </a:lnTo>
                  <a:lnTo>
                    <a:pt x="3960984" y="783162"/>
                  </a:lnTo>
                  <a:lnTo>
                    <a:pt x="3968496" y="736599"/>
                  </a:lnTo>
                  <a:lnTo>
                    <a:pt x="3968496" y="147319"/>
                  </a:lnTo>
                  <a:lnTo>
                    <a:pt x="3960984" y="100753"/>
                  </a:lnTo>
                  <a:lnTo>
                    <a:pt x="3940069" y="60311"/>
                  </a:lnTo>
                  <a:lnTo>
                    <a:pt x="3908178" y="28422"/>
                  </a:lnTo>
                  <a:lnTo>
                    <a:pt x="3867738" y="7509"/>
                  </a:lnTo>
                  <a:lnTo>
                    <a:pt x="382117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422647" y="256033"/>
              <a:ext cx="3968750" cy="883919"/>
            </a:xfrm>
            <a:custGeom>
              <a:avLst/>
              <a:gdLst/>
              <a:ahLst/>
              <a:cxnLst/>
              <a:rect l="l" t="t" r="r" b="b"/>
              <a:pathLst>
                <a:path w="3968750" h="883919">
                  <a:moveTo>
                    <a:pt x="0" y="147319"/>
                  </a:moveTo>
                  <a:lnTo>
                    <a:pt x="7511" y="100753"/>
                  </a:lnTo>
                  <a:lnTo>
                    <a:pt x="28426" y="60311"/>
                  </a:lnTo>
                  <a:lnTo>
                    <a:pt x="60317" y="28422"/>
                  </a:lnTo>
                  <a:lnTo>
                    <a:pt x="100757" y="7509"/>
                  </a:lnTo>
                  <a:lnTo>
                    <a:pt x="147320" y="0"/>
                  </a:lnTo>
                  <a:lnTo>
                    <a:pt x="3821176" y="0"/>
                  </a:lnTo>
                  <a:lnTo>
                    <a:pt x="3867738" y="7509"/>
                  </a:lnTo>
                  <a:lnTo>
                    <a:pt x="3908178" y="28422"/>
                  </a:lnTo>
                  <a:lnTo>
                    <a:pt x="3940069" y="60311"/>
                  </a:lnTo>
                  <a:lnTo>
                    <a:pt x="3960984" y="100753"/>
                  </a:lnTo>
                  <a:lnTo>
                    <a:pt x="3968496" y="147319"/>
                  </a:lnTo>
                  <a:lnTo>
                    <a:pt x="3968496" y="736599"/>
                  </a:lnTo>
                  <a:lnTo>
                    <a:pt x="3960984" y="783162"/>
                  </a:lnTo>
                  <a:lnTo>
                    <a:pt x="3940069" y="823602"/>
                  </a:lnTo>
                  <a:lnTo>
                    <a:pt x="3908178" y="855493"/>
                  </a:lnTo>
                  <a:lnTo>
                    <a:pt x="3867738" y="876408"/>
                  </a:lnTo>
                  <a:lnTo>
                    <a:pt x="3821176" y="883919"/>
                  </a:lnTo>
                  <a:lnTo>
                    <a:pt x="147320" y="883919"/>
                  </a:lnTo>
                  <a:lnTo>
                    <a:pt x="100757" y="876408"/>
                  </a:lnTo>
                  <a:lnTo>
                    <a:pt x="60317" y="855493"/>
                  </a:lnTo>
                  <a:lnTo>
                    <a:pt x="28426" y="823602"/>
                  </a:lnTo>
                  <a:lnTo>
                    <a:pt x="7511" y="783162"/>
                  </a:lnTo>
                  <a:lnTo>
                    <a:pt x="0" y="736599"/>
                  </a:lnTo>
                  <a:lnTo>
                    <a:pt x="0" y="147319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873985" y="442835"/>
            <a:ext cx="305308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43965" marR="5080" indent="-1231900">
              <a:lnSpc>
                <a:spcPct val="103299"/>
              </a:lnSpc>
              <a:spcBef>
                <a:spcPts val="85"/>
              </a:spcBef>
            </a:pPr>
            <a:r>
              <a:rPr dirty="0" sz="1200" spc="-50" b="1">
                <a:solidFill>
                  <a:srgbClr val="FFFFFF"/>
                </a:solidFill>
                <a:latin typeface="Arial"/>
                <a:cs typeface="Arial"/>
              </a:rPr>
              <a:t>Metastatic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Hormone-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Sensitive</a:t>
            </a:r>
            <a:r>
              <a:rPr dirty="0" sz="1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Prostate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Cancer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(mHSPC)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258314" y="1810259"/>
            <a:ext cx="2941955" cy="650240"/>
            <a:chOff x="2258314" y="1810259"/>
            <a:chExt cx="2941955" cy="650240"/>
          </a:xfrm>
        </p:grpSpPr>
        <p:sp>
          <p:nvSpPr>
            <p:cNvPr id="7" name="object 7" descr=""/>
            <p:cNvSpPr/>
            <p:nvPr/>
          </p:nvSpPr>
          <p:spPr>
            <a:xfrm>
              <a:off x="2264664" y="1816610"/>
              <a:ext cx="2929255" cy="637540"/>
            </a:xfrm>
            <a:custGeom>
              <a:avLst/>
              <a:gdLst/>
              <a:ahLst/>
              <a:cxnLst/>
              <a:rect l="l" t="t" r="r" b="b"/>
              <a:pathLst>
                <a:path w="2929254" h="637539">
                  <a:moveTo>
                    <a:pt x="2822956" y="0"/>
                  </a:moveTo>
                  <a:lnTo>
                    <a:pt x="106172" y="0"/>
                  </a:lnTo>
                  <a:lnTo>
                    <a:pt x="64845" y="8343"/>
                  </a:lnTo>
                  <a:lnTo>
                    <a:pt x="31097" y="31097"/>
                  </a:lnTo>
                  <a:lnTo>
                    <a:pt x="8343" y="64845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43" y="572186"/>
                  </a:lnTo>
                  <a:lnTo>
                    <a:pt x="31097" y="605934"/>
                  </a:lnTo>
                  <a:lnTo>
                    <a:pt x="64845" y="628688"/>
                  </a:lnTo>
                  <a:lnTo>
                    <a:pt x="106172" y="637032"/>
                  </a:lnTo>
                  <a:lnTo>
                    <a:pt x="2822956" y="637032"/>
                  </a:lnTo>
                  <a:lnTo>
                    <a:pt x="2864282" y="628688"/>
                  </a:lnTo>
                  <a:lnTo>
                    <a:pt x="2898030" y="605934"/>
                  </a:lnTo>
                  <a:lnTo>
                    <a:pt x="2920784" y="572186"/>
                  </a:lnTo>
                  <a:lnTo>
                    <a:pt x="2929128" y="530860"/>
                  </a:lnTo>
                  <a:lnTo>
                    <a:pt x="2929128" y="106172"/>
                  </a:lnTo>
                  <a:lnTo>
                    <a:pt x="2920784" y="64845"/>
                  </a:lnTo>
                  <a:lnTo>
                    <a:pt x="2898030" y="31097"/>
                  </a:lnTo>
                  <a:lnTo>
                    <a:pt x="2864282" y="8343"/>
                  </a:lnTo>
                  <a:lnTo>
                    <a:pt x="282295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264664" y="1816609"/>
              <a:ext cx="2929255" cy="637540"/>
            </a:xfrm>
            <a:custGeom>
              <a:avLst/>
              <a:gdLst/>
              <a:ahLst/>
              <a:cxnLst/>
              <a:rect l="l" t="t" r="r" b="b"/>
              <a:pathLst>
                <a:path w="2929254" h="637539">
                  <a:moveTo>
                    <a:pt x="0" y="106172"/>
                  </a:moveTo>
                  <a:lnTo>
                    <a:pt x="8343" y="64845"/>
                  </a:lnTo>
                  <a:lnTo>
                    <a:pt x="31097" y="31097"/>
                  </a:lnTo>
                  <a:lnTo>
                    <a:pt x="64845" y="8343"/>
                  </a:lnTo>
                  <a:lnTo>
                    <a:pt x="106172" y="0"/>
                  </a:lnTo>
                  <a:lnTo>
                    <a:pt x="2822956" y="0"/>
                  </a:lnTo>
                  <a:lnTo>
                    <a:pt x="2864282" y="8343"/>
                  </a:lnTo>
                  <a:lnTo>
                    <a:pt x="2898030" y="31097"/>
                  </a:lnTo>
                  <a:lnTo>
                    <a:pt x="2920784" y="64845"/>
                  </a:lnTo>
                  <a:lnTo>
                    <a:pt x="2929128" y="106172"/>
                  </a:lnTo>
                  <a:lnTo>
                    <a:pt x="2929128" y="530860"/>
                  </a:lnTo>
                  <a:lnTo>
                    <a:pt x="2920784" y="572186"/>
                  </a:lnTo>
                  <a:lnTo>
                    <a:pt x="2898030" y="605934"/>
                  </a:lnTo>
                  <a:lnTo>
                    <a:pt x="2864282" y="628688"/>
                  </a:lnTo>
                  <a:lnTo>
                    <a:pt x="2822956" y="637032"/>
                  </a:lnTo>
                  <a:lnTo>
                    <a:pt x="106172" y="637032"/>
                  </a:lnTo>
                  <a:lnTo>
                    <a:pt x="64845" y="628688"/>
                  </a:lnTo>
                  <a:lnTo>
                    <a:pt x="31097" y="605934"/>
                  </a:lnTo>
                  <a:lnTo>
                    <a:pt x="8343" y="572186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580640" y="1876282"/>
            <a:ext cx="214122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389890">
              <a:lnSpc>
                <a:spcPct val="103299"/>
              </a:lnSpc>
              <a:spcBef>
                <a:spcPts val="85"/>
              </a:spcBef>
            </a:pP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High-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mHSPC 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(based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conventional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imaging)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599933" y="1799591"/>
            <a:ext cx="2941955" cy="657860"/>
            <a:chOff x="7599933" y="1799591"/>
            <a:chExt cx="2941955" cy="657860"/>
          </a:xfrm>
        </p:grpSpPr>
        <p:sp>
          <p:nvSpPr>
            <p:cNvPr id="11" name="object 11" descr=""/>
            <p:cNvSpPr/>
            <p:nvPr/>
          </p:nvSpPr>
          <p:spPr>
            <a:xfrm>
              <a:off x="7606283" y="1805941"/>
              <a:ext cx="2929255" cy="645160"/>
            </a:xfrm>
            <a:custGeom>
              <a:avLst/>
              <a:gdLst/>
              <a:ahLst/>
              <a:cxnLst/>
              <a:rect l="l" t="t" r="r" b="b"/>
              <a:pathLst>
                <a:path w="2929254" h="645160">
                  <a:moveTo>
                    <a:pt x="2821686" y="0"/>
                  </a:moveTo>
                  <a:lnTo>
                    <a:pt x="107442" y="0"/>
                  </a:lnTo>
                  <a:lnTo>
                    <a:pt x="65622" y="8443"/>
                  </a:lnTo>
                  <a:lnTo>
                    <a:pt x="31470" y="31470"/>
                  </a:lnTo>
                  <a:lnTo>
                    <a:pt x="8443" y="65622"/>
                  </a:lnTo>
                  <a:lnTo>
                    <a:pt x="0" y="107441"/>
                  </a:lnTo>
                  <a:lnTo>
                    <a:pt x="0" y="537209"/>
                  </a:lnTo>
                  <a:lnTo>
                    <a:pt x="8443" y="579029"/>
                  </a:lnTo>
                  <a:lnTo>
                    <a:pt x="31470" y="613181"/>
                  </a:lnTo>
                  <a:lnTo>
                    <a:pt x="65622" y="636208"/>
                  </a:lnTo>
                  <a:lnTo>
                    <a:pt x="107442" y="644651"/>
                  </a:lnTo>
                  <a:lnTo>
                    <a:pt x="2821686" y="644651"/>
                  </a:lnTo>
                  <a:lnTo>
                    <a:pt x="2863505" y="636208"/>
                  </a:lnTo>
                  <a:lnTo>
                    <a:pt x="2897657" y="613181"/>
                  </a:lnTo>
                  <a:lnTo>
                    <a:pt x="2920684" y="579029"/>
                  </a:lnTo>
                  <a:lnTo>
                    <a:pt x="2929128" y="537209"/>
                  </a:lnTo>
                  <a:lnTo>
                    <a:pt x="2929128" y="107441"/>
                  </a:lnTo>
                  <a:lnTo>
                    <a:pt x="2920684" y="65622"/>
                  </a:lnTo>
                  <a:lnTo>
                    <a:pt x="2897657" y="31470"/>
                  </a:lnTo>
                  <a:lnTo>
                    <a:pt x="2863505" y="8443"/>
                  </a:lnTo>
                  <a:lnTo>
                    <a:pt x="282168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06283" y="1805941"/>
              <a:ext cx="2929255" cy="645160"/>
            </a:xfrm>
            <a:custGeom>
              <a:avLst/>
              <a:gdLst/>
              <a:ahLst/>
              <a:cxnLst/>
              <a:rect l="l" t="t" r="r" b="b"/>
              <a:pathLst>
                <a:path w="2929254" h="645160">
                  <a:moveTo>
                    <a:pt x="0" y="107441"/>
                  </a:moveTo>
                  <a:lnTo>
                    <a:pt x="8443" y="65622"/>
                  </a:lnTo>
                  <a:lnTo>
                    <a:pt x="31470" y="31470"/>
                  </a:lnTo>
                  <a:lnTo>
                    <a:pt x="65622" y="8443"/>
                  </a:lnTo>
                  <a:lnTo>
                    <a:pt x="107442" y="0"/>
                  </a:lnTo>
                  <a:lnTo>
                    <a:pt x="2821686" y="0"/>
                  </a:lnTo>
                  <a:lnTo>
                    <a:pt x="2863505" y="8443"/>
                  </a:lnTo>
                  <a:lnTo>
                    <a:pt x="2897657" y="31470"/>
                  </a:lnTo>
                  <a:lnTo>
                    <a:pt x="2920684" y="65622"/>
                  </a:lnTo>
                  <a:lnTo>
                    <a:pt x="2929128" y="107441"/>
                  </a:lnTo>
                  <a:lnTo>
                    <a:pt x="2929128" y="537209"/>
                  </a:lnTo>
                  <a:lnTo>
                    <a:pt x="2920684" y="579029"/>
                  </a:lnTo>
                  <a:lnTo>
                    <a:pt x="2897657" y="613181"/>
                  </a:lnTo>
                  <a:lnTo>
                    <a:pt x="2863505" y="636208"/>
                  </a:lnTo>
                  <a:lnTo>
                    <a:pt x="2821686" y="644651"/>
                  </a:lnTo>
                  <a:lnTo>
                    <a:pt x="107442" y="644651"/>
                  </a:lnTo>
                  <a:lnTo>
                    <a:pt x="65622" y="636208"/>
                  </a:lnTo>
                  <a:lnTo>
                    <a:pt x="31470" y="613181"/>
                  </a:lnTo>
                  <a:lnTo>
                    <a:pt x="8443" y="579029"/>
                  </a:lnTo>
                  <a:lnTo>
                    <a:pt x="0" y="537209"/>
                  </a:lnTo>
                  <a:lnTo>
                    <a:pt x="0" y="107441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006043" y="1868058"/>
            <a:ext cx="214122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403225">
              <a:lnSpc>
                <a:spcPct val="103299"/>
              </a:lnSpc>
              <a:spcBef>
                <a:spcPts val="85"/>
              </a:spcBef>
            </a:pPr>
            <a:r>
              <a:rPr dirty="0" sz="1200" spc="-80" b="1">
                <a:solidFill>
                  <a:srgbClr val="FFFFFF"/>
                </a:solidFill>
                <a:latin typeface="Arial"/>
                <a:cs typeface="Arial"/>
              </a:rPr>
              <a:t>Low-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volume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Arial"/>
                <a:cs typeface="Arial"/>
              </a:rPr>
              <a:t>mHSPC 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(based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conventional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solidFill>
                  <a:srgbClr val="FFFFFF"/>
                </a:solidFill>
                <a:latin typeface="Arial"/>
                <a:cs typeface="Arial"/>
              </a:rPr>
              <a:t>imaging)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811782" y="3030984"/>
            <a:ext cx="4170679" cy="685165"/>
            <a:chOff x="1811782" y="3030984"/>
            <a:chExt cx="4170679" cy="685165"/>
          </a:xfrm>
        </p:grpSpPr>
        <p:sp>
          <p:nvSpPr>
            <p:cNvPr id="15" name="object 15" descr=""/>
            <p:cNvSpPr/>
            <p:nvPr/>
          </p:nvSpPr>
          <p:spPr>
            <a:xfrm>
              <a:off x="4152900" y="3037334"/>
              <a:ext cx="1823085" cy="645160"/>
            </a:xfrm>
            <a:custGeom>
              <a:avLst/>
              <a:gdLst/>
              <a:ahLst/>
              <a:cxnLst/>
              <a:rect l="l" t="t" r="r" b="b"/>
              <a:pathLst>
                <a:path w="1823085" h="645160">
                  <a:moveTo>
                    <a:pt x="1715262" y="0"/>
                  </a:moveTo>
                  <a:lnTo>
                    <a:pt x="107442" y="0"/>
                  </a:lnTo>
                  <a:lnTo>
                    <a:pt x="65622" y="8443"/>
                  </a:lnTo>
                  <a:lnTo>
                    <a:pt x="31470" y="31470"/>
                  </a:lnTo>
                  <a:lnTo>
                    <a:pt x="8443" y="65622"/>
                  </a:lnTo>
                  <a:lnTo>
                    <a:pt x="0" y="107441"/>
                  </a:lnTo>
                  <a:lnTo>
                    <a:pt x="0" y="537209"/>
                  </a:lnTo>
                  <a:lnTo>
                    <a:pt x="8443" y="579029"/>
                  </a:lnTo>
                  <a:lnTo>
                    <a:pt x="31470" y="613181"/>
                  </a:lnTo>
                  <a:lnTo>
                    <a:pt x="65622" y="636208"/>
                  </a:lnTo>
                  <a:lnTo>
                    <a:pt x="107442" y="644651"/>
                  </a:lnTo>
                  <a:lnTo>
                    <a:pt x="1715262" y="644651"/>
                  </a:lnTo>
                  <a:lnTo>
                    <a:pt x="1757081" y="636208"/>
                  </a:lnTo>
                  <a:lnTo>
                    <a:pt x="1791233" y="613181"/>
                  </a:lnTo>
                  <a:lnTo>
                    <a:pt x="1814260" y="579029"/>
                  </a:lnTo>
                  <a:lnTo>
                    <a:pt x="1822704" y="537209"/>
                  </a:lnTo>
                  <a:lnTo>
                    <a:pt x="1822704" y="107441"/>
                  </a:lnTo>
                  <a:lnTo>
                    <a:pt x="1814260" y="65622"/>
                  </a:lnTo>
                  <a:lnTo>
                    <a:pt x="1791233" y="31470"/>
                  </a:lnTo>
                  <a:lnTo>
                    <a:pt x="1757081" y="8443"/>
                  </a:lnTo>
                  <a:lnTo>
                    <a:pt x="171526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52900" y="3037334"/>
              <a:ext cx="1823085" cy="645160"/>
            </a:xfrm>
            <a:custGeom>
              <a:avLst/>
              <a:gdLst/>
              <a:ahLst/>
              <a:cxnLst/>
              <a:rect l="l" t="t" r="r" b="b"/>
              <a:pathLst>
                <a:path w="1823085" h="645160">
                  <a:moveTo>
                    <a:pt x="0" y="107441"/>
                  </a:moveTo>
                  <a:lnTo>
                    <a:pt x="8443" y="65622"/>
                  </a:lnTo>
                  <a:lnTo>
                    <a:pt x="31470" y="31470"/>
                  </a:lnTo>
                  <a:lnTo>
                    <a:pt x="65622" y="8443"/>
                  </a:lnTo>
                  <a:lnTo>
                    <a:pt x="107442" y="0"/>
                  </a:lnTo>
                  <a:lnTo>
                    <a:pt x="1715262" y="0"/>
                  </a:lnTo>
                  <a:lnTo>
                    <a:pt x="1757081" y="8443"/>
                  </a:lnTo>
                  <a:lnTo>
                    <a:pt x="1791233" y="31470"/>
                  </a:lnTo>
                  <a:lnTo>
                    <a:pt x="1814260" y="65622"/>
                  </a:lnTo>
                  <a:lnTo>
                    <a:pt x="1822704" y="107441"/>
                  </a:lnTo>
                  <a:lnTo>
                    <a:pt x="1822704" y="537209"/>
                  </a:lnTo>
                  <a:lnTo>
                    <a:pt x="1814260" y="579029"/>
                  </a:lnTo>
                  <a:lnTo>
                    <a:pt x="1791233" y="613181"/>
                  </a:lnTo>
                  <a:lnTo>
                    <a:pt x="1757081" y="636208"/>
                  </a:lnTo>
                  <a:lnTo>
                    <a:pt x="1715262" y="644651"/>
                  </a:lnTo>
                  <a:lnTo>
                    <a:pt x="107442" y="644651"/>
                  </a:lnTo>
                  <a:lnTo>
                    <a:pt x="65622" y="636208"/>
                  </a:lnTo>
                  <a:lnTo>
                    <a:pt x="31470" y="613181"/>
                  </a:lnTo>
                  <a:lnTo>
                    <a:pt x="8443" y="579029"/>
                  </a:lnTo>
                  <a:lnTo>
                    <a:pt x="0" y="537209"/>
                  </a:lnTo>
                  <a:lnTo>
                    <a:pt x="0" y="107441"/>
                  </a:lnTo>
                  <a:close/>
                </a:path>
              </a:pathLst>
            </a:custGeom>
            <a:ln w="12191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818132" y="3064766"/>
              <a:ext cx="1823085" cy="645160"/>
            </a:xfrm>
            <a:custGeom>
              <a:avLst/>
              <a:gdLst/>
              <a:ahLst/>
              <a:cxnLst/>
              <a:rect l="l" t="t" r="r" b="b"/>
              <a:pathLst>
                <a:path w="1823085" h="645160">
                  <a:moveTo>
                    <a:pt x="1715262" y="0"/>
                  </a:moveTo>
                  <a:lnTo>
                    <a:pt x="107442" y="0"/>
                  </a:lnTo>
                  <a:lnTo>
                    <a:pt x="65622" y="8443"/>
                  </a:lnTo>
                  <a:lnTo>
                    <a:pt x="31470" y="31470"/>
                  </a:lnTo>
                  <a:lnTo>
                    <a:pt x="8443" y="65622"/>
                  </a:lnTo>
                  <a:lnTo>
                    <a:pt x="0" y="107441"/>
                  </a:lnTo>
                  <a:lnTo>
                    <a:pt x="0" y="537209"/>
                  </a:lnTo>
                  <a:lnTo>
                    <a:pt x="8443" y="579029"/>
                  </a:lnTo>
                  <a:lnTo>
                    <a:pt x="31470" y="613181"/>
                  </a:lnTo>
                  <a:lnTo>
                    <a:pt x="65622" y="636208"/>
                  </a:lnTo>
                  <a:lnTo>
                    <a:pt x="107442" y="644651"/>
                  </a:lnTo>
                  <a:lnTo>
                    <a:pt x="1715262" y="644651"/>
                  </a:lnTo>
                  <a:lnTo>
                    <a:pt x="1757081" y="636208"/>
                  </a:lnTo>
                  <a:lnTo>
                    <a:pt x="1791233" y="613181"/>
                  </a:lnTo>
                  <a:lnTo>
                    <a:pt x="1814260" y="579029"/>
                  </a:lnTo>
                  <a:lnTo>
                    <a:pt x="1822704" y="537209"/>
                  </a:lnTo>
                  <a:lnTo>
                    <a:pt x="1822704" y="107441"/>
                  </a:lnTo>
                  <a:lnTo>
                    <a:pt x="1814260" y="65622"/>
                  </a:lnTo>
                  <a:lnTo>
                    <a:pt x="1791233" y="31470"/>
                  </a:lnTo>
                  <a:lnTo>
                    <a:pt x="1757081" y="8443"/>
                  </a:lnTo>
                  <a:lnTo>
                    <a:pt x="171526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18132" y="3064766"/>
              <a:ext cx="1823085" cy="645160"/>
            </a:xfrm>
            <a:custGeom>
              <a:avLst/>
              <a:gdLst/>
              <a:ahLst/>
              <a:cxnLst/>
              <a:rect l="l" t="t" r="r" b="b"/>
              <a:pathLst>
                <a:path w="1823085" h="645160">
                  <a:moveTo>
                    <a:pt x="0" y="107441"/>
                  </a:moveTo>
                  <a:lnTo>
                    <a:pt x="8443" y="65622"/>
                  </a:lnTo>
                  <a:lnTo>
                    <a:pt x="31470" y="31470"/>
                  </a:lnTo>
                  <a:lnTo>
                    <a:pt x="65622" y="8443"/>
                  </a:lnTo>
                  <a:lnTo>
                    <a:pt x="107442" y="0"/>
                  </a:lnTo>
                  <a:lnTo>
                    <a:pt x="1715262" y="0"/>
                  </a:lnTo>
                  <a:lnTo>
                    <a:pt x="1757081" y="8443"/>
                  </a:lnTo>
                  <a:lnTo>
                    <a:pt x="1791233" y="31470"/>
                  </a:lnTo>
                  <a:lnTo>
                    <a:pt x="1814260" y="65622"/>
                  </a:lnTo>
                  <a:lnTo>
                    <a:pt x="1822704" y="107441"/>
                  </a:lnTo>
                  <a:lnTo>
                    <a:pt x="1822704" y="537209"/>
                  </a:lnTo>
                  <a:lnTo>
                    <a:pt x="1814260" y="579029"/>
                  </a:lnTo>
                  <a:lnTo>
                    <a:pt x="1791233" y="613181"/>
                  </a:lnTo>
                  <a:lnTo>
                    <a:pt x="1757081" y="636208"/>
                  </a:lnTo>
                  <a:lnTo>
                    <a:pt x="1715262" y="644651"/>
                  </a:lnTo>
                  <a:lnTo>
                    <a:pt x="107442" y="644651"/>
                  </a:lnTo>
                  <a:lnTo>
                    <a:pt x="65622" y="636208"/>
                  </a:lnTo>
                  <a:lnTo>
                    <a:pt x="31470" y="613181"/>
                  </a:lnTo>
                  <a:lnTo>
                    <a:pt x="8443" y="579029"/>
                  </a:lnTo>
                  <a:lnTo>
                    <a:pt x="0" y="537209"/>
                  </a:lnTo>
                  <a:lnTo>
                    <a:pt x="0" y="107441"/>
                  </a:lnTo>
                  <a:close/>
                </a:path>
              </a:pathLst>
            </a:custGeom>
            <a:ln w="12191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2043696" y="3149328"/>
            <a:ext cx="144780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56870" marR="5080" indent="-344805">
              <a:lnSpc>
                <a:spcPct val="103299"/>
              </a:lnSpc>
              <a:spcBef>
                <a:spcPts val="85"/>
              </a:spcBef>
            </a:pP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Synchronous/de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novo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metastases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77094" y="3116835"/>
            <a:ext cx="160020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33070" marR="5080" indent="-421005">
              <a:lnSpc>
                <a:spcPct val="103299"/>
              </a:lnSpc>
              <a:spcBef>
                <a:spcPts val="85"/>
              </a:spcBef>
            </a:pP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Metachronous/relapsed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metastases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6894321" y="2989835"/>
            <a:ext cx="4236085" cy="686435"/>
            <a:chOff x="6894321" y="2989835"/>
            <a:chExt cx="4236085" cy="686435"/>
          </a:xfrm>
        </p:grpSpPr>
        <p:sp>
          <p:nvSpPr>
            <p:cNvPr id="22" name="object 22" descr=""/>
            <p:cNvSpPr/>
            <p:nvPr/>
          </p:nvSpPr>
          <p:spPr>
            <a:xfrm>
              <a:off x="9300971" y="2996185"/>
              <a:ext cx="1823085" cy="646430"/>
            </a:xfrm>
            <a:custGeom>
              <a:avLst/>
              <a:gdLst/>
              <a:ahLst/>
              <a:cxnLst/>
              <a:rect l="l" t="t" r="r" b="b"/>
              <a:pathLst>
                <a:path w="1823084" h="646429">
                  <a:moveTo>
                    <a:pt x="1715008" y="0"/>
                  </a:moveTo>
                  <a:lnTo>
                    <a:pt x="107696" y="0"/>
                  </a:lnTo>
                  <a:lnTo>
                    <a:pt x="65777" y="8463"/>
                  </a:lnTo>
                  <a:lnTo>
                    <a:pt x="31545" y="31545"/>
                  </a:lnTo>
                  <a:lnTo>
                    <a:pt x="8463" y="65777"/>
                  </a:lnTo>
                  <a:lnTo>
                    <a:pt x="0" y="107696"/>
                  </a:lnTo>
                  <a:lnTo>
                    <a:pt x="0" y="538480"/>
                  </a:lnTo>
                  <a:lnTo>
                    <a:pt x="8463" y="580398"/>
                  </a:lnTo>
                  <a:lnTo>
                    <a:pt x="31545" y="614630"/>
                  </a:lnTo>
                  <a:lnTo>
                    <a:pt x="65777" y="637712"/>
                  </a:lnTo>
                  <a:lnTo>
                    <a:pt x="107696" y="646176"/>
                  </a:lnTo>
                  <a:lnTo>
                    <a:pt x="1715008" y="646176"/>
                  </a:lnTo>
                  <a:lnTo>
                    <a:pt x="1756926" y="637712"/>
                  </a:lnTo>
                  <a:lnTo>
                    <a:pt x="1791158" y="614630"/>
                  </a:lnTo>
                  <a:lnTo>
                    <a:pt x="1814240" y="580398"/>
                  </a:lnTo>
                  <a:lnTo>
                    <a:pt x="1822704" y="538480"/>
                  </a:lnTo>
                  <a:lnTo>
                    <a:pt x="1822704" y="107696"/>
                  </a:lnTo>
                  <a:lnTo>
                    <a:pt x="1814240" y="65777"/>
                  </a:lnTo>
                  <a:lnTo>
                    <a:pt x="1791158" y="31545"/>
                  </a:lnTo>
                  <a:lnTo>
                    <a:pt x="1756926" y="8463"/>
                  </a:lnTo>
                  <a:lnTo>
                    <a:pt x="171500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300971" y="2996185"/>
              <a:ext cx="1823085" cy="646430"/>
            </a:xfrm>
            <a:custGeom>
              <a:avLst/>
              <a:gdLst/>
              <a:ahLst/>
              <a:cxnLst/>
              <a:rect l="l" t="t" r="r" b="b"/>
              <a:pathLst>
                <a:path w="1823084" h="646429">
                  <a:moveTo>
                    <a:pt x="0" y="107696"/>
                  </a:moveTo>
                  <a:lnTo>
                    <a:pt x="8463" y="65777"/>
                  </a:lnTo>
                  <a:lnTo>
                    <a:pt x="31545" y="31545"/>
                  </a:lnTo>
                  <a:lnTo>
                    <a:pt x="65777" y="8463"/>
                  </a:lnTo>
                  <a:lnTo>
                    <a:pt x="107696" y="0"/>
                  </a:lnTo>
                  <a:lnTo>
                    <a:pt x="1715008" y="0"/>
                  </a:lnTo>
                  <a:lnTo>
                    <a:pt x="1756926" y="8463"/>
                  </a:lnTo>
                  <a:lnTo>
                    <a:pt x="1791158" y="31545"/>
                  </a:lnTo>
                  <a:lnTo>
                    <a:pt x="1814240" y="65777"/>
                  </a:lnTo>
                  <a:lnTo>
                    <a:pt x="1822704" y="107696"/>
                  </a:lnTo>
                  <a:lnTo>
                    <a:pt x="1822704" y="538480"/>
                  </a:lnTo>
                  <a:lnTo>
                    <a:pt x="1814240" y="580398"/>
                  </a:lnTo>
                  <a:lnTo>
                    <a:pt x="1791158" y="614630"/>
                  </a:lnTo>
                  <a:lnTo>
                    <a:pt x="1756926" y="637712"/>
                  </a:lnTo>
                  <a:lnTo>
                    <a:pt x="1715008" y="646176"/>
                  </a:lnTo>
                  <a:lnTo>
                    <a:pt x="107696" y="646176"/>
                  </a:lnTo>
                  <a:lnTo>
                    <a:pt x="65777" y="637712"/>
                  </a:lnTo>
                  <a:lnTo>
                    <a:pt x="31545" y="614630"/>
                  </a:lnTo>
                  <a:lnTo>
                    <a:pt x="8463" y="580398"/>
                  </a:lnTo>
                  <a:lnTo>
                    <a:pt x="0" y="538480"/>
                  </a:lnTo>
                  <a:lnTo>
                    <a:pt x="0" y="107696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900671" y="3023618"/>
              <a:ext cx="1823085" cy="646430"/>
            </a:xfrm>
            <a:custGeom>
              <a:avLst/>
              <a:gdLst/>
              <a:ahLst/>
              <a:cxnLst/>
              <a:rect l="l" t="t" r="r" b="b"/>
              <a:pathLst>
                <a:path w="1823084" h="646429">
                  <a:moveTo>
                    <a:pt x="1715008" y="0"/>
                  </a:moveTo>
                  <a:lnTo>
                    <a:pt x="107696" y="0"/>
                  </a:lnTo>
                  <a:lnTo>
                    <a:pt x="65777" y="8463"/>
                  </a:lnTo>
                  <a:lnTo>
                    <a:pt x="31545" y="31545"/>
                  </a:lnTo>
                  <a:lnTo>
                    <a:pt x="8463" y="65777"/>
                  </a:lnTo>
                  <a:lnTo>
                    <a:pt x="0" y="107696"/>
                  </a:lnTo>
                  <a:lnTo>
                    <a:pt x="0" y="538480"/>
                  </a:lnTo>
                  <a:lnTo>
                    <a:pt x="8463" y="580398"/>
                  </a:lnTo>
                  <a:lnTo>
                    <a:pt x="31545" y="614630"/>
                  </a:lnTo>
                  <a:lnTo>
                    <a:pt x="65777" y="637712"/>
                  </a:lnTo>
                  <a:lnTo>
                    <a:pt x="107696" y="646176"/>
                  </a:lnTo>
                  <a:lnTo>
                    <a:pt x="1715008" y="646176"/>
                  </a:lnTo>
                  <a:lnTo>
                    <a:pt x="1756926" y="637712"/>
                  </a:lnTo>
                  <a:lnTo>
                    <a:pt x="1791158" y="614630"/>
                  </a:lnTo>
                  <a:lnTo>
                    <a:pt x="1814240" y="580398"/>
                  </a:lnTo>
                  <a:lnTo>
                    <a:pt x="1822704" y="538480"/>
                  </a:lnTo>
                  <a:lnTo>
                    <a:pt x="1822704" y="107696"/>
                  </a:lnTo>
                  <a:lnTo>
                    <a:pt x="1814240" y="65777"/>
                  </a:lnTo>
                  <a:lnTo>
                    <a:pt x="1791158" y="31545"/>
                  </a:lnTo>
                  <a:lnTo>
                    <a:pt x="1756926" y="8463"/>
                  </a:lnTo>
                  <a:lnTo>
                    <a:pt x="171500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900671" y="3023618"/>
              <a:ext cx="1823085" cy="646430"/>
            </a:xfrm>
            <a:custGeom>
              <a:avLst/>
              <a:gdLst/>
              <a:ahLst/>
              <a:cxnLst/>
              <a:rect l="l" t="t" r="r" b="b"/>
              <a:pathLst>
                <a:path w="1823084" h="646429">
                  <a:moveTo>
                    <a:pt x="0" y="107696"/>
                  </a:moveTo>
                  <a:lnTo>
                    <a:pt x="8463" y="65777"/>
                  </a:lnTo>
                  <a:lnTo>
                    <a:pt x="31545" y="31545"/>
                  </a:lnTo>
                  <a:lnTo>
                    <a:pt x="65777" y="8463"/>
                  </a:lnTo>
                  <a:lnTo>
                    <a:pt x="107696" y="0"/>
                  </a:lnTo>
                  <a:lnTo>
                    <a:pt x="1715008" y="0"/>
                  </a:lnTo>
                  <a:lnTo>
                    <a:pt x="1756926" y="8463"/>
                  </a:lnTo>
                  <a:lnTo>
                    <a:pt x="1791158" y="31545"/>
                  </a:lnTo>
                  <a:lnTo>
                    <a:pt x="1814240" y="65777"/>
                  </a:lnTo>
                  <a:lnTo>
                    <a:pt x="1822704" y="107696"/>
                  </a:lnTo>
                  <a:lnTo>
                    <a:pt x="1822704" y="538480"/>
                  </a:lnTo>
                  <a:lnTo>
                    <a:pt x="1814240" y="580398"/>
                  </a:lnTo>
                  <a:lnTo>
                    <a:pt x="1791158" y="614630"/>
                  </a:lnTo>
                  <a:lnTo>
                    <a:pt x="1756926" y="637712"/>
                  </a:lnTo>
                  <a:lnTo>
                    <a:pt x="1715008" y="646176"/>
                  </a:lnTo>
                  <a:lnTo>
                    <a:pt x="107696" y="646176"/>
                  </a:lnTo>
                  <a:lnTo>
                    <a:pt x="65777" y="637712"/>
                  </a:lnTo>
                  <a:lnTo>
                    <a:pt x="31545" y="614630"/>
                  </a:lnTo>
                  <a:lnTo>
                    <a:pt x="8463" y="580398"/>
                  </a:lnTo>
                  <a:lnTo>
                    <a:pt x="0" y="538480"/>
                  </a:lnTo>
                  <a:lnTo>
                    <a:pt x="0" y="107696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087501" y="3108910"/>
            <a:ext cx="144780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56870" marR="5080" indent="-344805">
              <a:lnSpc>
                <a:spcPct val="103299"/>
              </a:lnSpc>
              <a:spcBef>
                <a:spcPts val="85"/>
              </a:spcBef>
            </a:pP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Synchronous/de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novo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metastases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411629" y="3076417"/>
            <a:ext cx="1600200" cy="4032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33070" marR="5080" indent="-421005">
              <a:lnSpc>
                <a:spcPct val="103299"/>
              </a:lnSpc>
              <a:spcBef>
                <a:spcPts val="85"/>
              </a:spcBef>
            </a:pP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Metachronous/relapsed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metastases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1442974" y="4349248"/>
            <a:ext cx="2963545" cy="2050414"/>
            <a:chOff x="1442974" y="4349248"/>
            <a:chExt cx="2963545" cy="2050414"/>
          </a:xfrm>
        </p:grpSpPr>
        <p:sp>
          <p:nvSpPr>
            <p:cNvPr id="29" name="object 29" descr=""/>
            <p:cNvSpPr/>
            <p:nvPr/>
          </p:nvSpPr>
          <p:spPr>
            <a:xfrm>
              <a:off x="1449324" y="4355598"/>
              <a:ext cx="2950845" cy="2037714"/>
            </a:xfrm>
            <a:custGeom>
              <a:avLst/>
              <a:gdLst/>
              <a:ahLst/>
              <a:cxnLst/>
              <a:rect l="l" t="t" r="r" b="b"/>
              <a:pathLst>
                <a:path w="2950845" h="2037714">
                  <a:moveTo>
                    <a:pt x="2610866" y="0"/>
                  </a:moveTo>
                  <a:lnTo>
                    <a:pt x="339598" y="0"/>
                  </a:lnTo>
                  <a:lnTo>
                    <a:pt x="293516" y="3100"/>
                  </a:lnTo>
                  <a:lnTo>
                    <a:pt x="249319" y="12130"/>
                  </a:lnTo>
                  <a:lnTo>
                    <a:pt x="207411" y="26687"/>
                  </a:lnTo>
                  <a:lnTo>
                    <a:pt x="168196" y="46365"/>
                  </a:lnTo>
                  <a:lnTo>
                    <a:pt x="132080" y="70759"/>
                  </a:lnTo>
                  <a:lnTo>
                    <a:pt x="99466" y="99466"/>
                  </a:lnTo>
                  <a:lnTo>
                    <a:pt x="70759" y="132080"/>
                  </a:lnTo>
                  <a:lnTo>
                    <a:pt x="46365" y="168196"/>
                  </a:lnTo>
                  <a:lnTo>
                    <a:pt x="26687" y="207411"/>
                  </a:lnTo>
                  <a:lnTo>
                    <a:pt x="12130" y="249319"/>
                  </a:lnTo>
                  <a:lnTo>
                    <a:pt x="3100" y="293516"/>
                  </a:lnTo>
                  <a:lnTo>
                    <a:pt x="0" y="339597"/>
                  </a:lnTo>
                  <a:lnTo>
                    <a:pt x="0" y="1697977"/>
                  </a:lnTo>
                  <a:lnTo>
                    <a:pt x="3100" y="1744058"/>
                  </a:lnTo>
                  <a:lnTo>
                    <a:pt x="12130" y="1788256"/>
                  </a:lnTo>
                  <a:lnTo>
                    <a:pt x="26687" y="1830165"/>
                  </a:lnTo>
                  <a:lnTo>
                    <a:pt x="46365" y="1869381"/>
                  </a:lnTo>
                  <a:lnTo>
                    <a:pt x="70759" y="1905499"/>
                  </a:lnTo>
                  <a:lnTo>
                    <a:pt x="99466" y="1938115"/>
                  </a:lnTo>
                  <a:lnTo>
                    <a:pt x="132080" y="1966823"/>
                  </a:lnTo>
                  <a:lnTo>
                    <a:pt x="168196" y="1991219"/>
                  </a:lnTo>
                  <a:lnTo>
                    <a:pt x="207411" y="2010898"/>
                  </a:lnTo>
                  <a:lnTo>
                    <a:pt x="249319" y="2025456"/>
                  </a:lnTo>
                  <a:lnTo>
                    <a:pt x="293516" y="2034487"/>
                  </a:lnTo>
                  <a:lnTo>
                    <a:pt x="339598" y="2037587"/>
                  </a:lnTo>
                  <a:lnTo>
                    <a:pt x="2610866" y="2037587"/>
                  </a:lnTo>
                  <a:lnTo>
                    <a:pt x="2656947" y="2034487"/>
                  </a:lnTo>
                  <a:lnTo>
                    <a:pt x="2701144" y="2025456"/>
                  </a:lnTo>
                  <a:lnTo>
                    <a:pt x="2743052" y="2010898"/>
                  </a:lnTo>
                  <a:lnTo>
                    <a:pt x="2782267" y="1991219"/>
                  </a:lnTo>
                  <a:lnTo>
                    <a:pt x="2818383" y="1966823"/>
                  </a:lnTo>
                  <a:lnTo>
                    <a:pt x="2850997" y="1938115"/>
                  </a:lnTo>
                  <a:lnTo>
                    <a:pt x="2879704" y="1905499"/>
                  </a:lnTo>
                  <a:lnTo>
                    <a:pt x="2904098" y="1869381"/>
                  </a:lnTo>
                  <a:lnTo>
                    <a:pt x="2923776" y="1830165"/>
                  </a:lnTo>
                  <a:lnTo>
                    <a:pt x="2938333" y="1788256"/>
                  </a:lnTo>
                  <a:lnTo>
                    <a:pt x="2947363" y="1744058"/>
                  </a:lnTo>
                  <a:lnTo>
                    <a:pt x="2950464" y="1697977"/>
                  </a:lnTo>
                  <a:lnTo>
                    <a:pt x="2950464" y="339597"/>
                  </a:lnTo>
                  <a:lnTo>
                    <a:pt x="2947363" y="293516"/>
                  </a:lnTo>
                  <a:lnTo>
                    <a:pt x="2938333" y="249319"/>
                  </a:lnTo>
                  <a:lnTo>
                    <a:pt x="2923776" y="207411"/>
                  </a:lnTo>
                  <a:lnTo>
                    <a:pt x="2904098" y="168196"/>
                  </a:lnTo>
                  <a:lnTo>
                    <a:pt x="2879704" y="132080"/>
                  </a:lnTo>
                  <a:lnTo>
                    <a:pt x="2850997" y="99466"/>
                  </a:lnTo>
                  <a:lnTo>
                    <a:pt x="2818383" y="70759"/>
                  </a:lnTo>
                  <a:lnTo>
                    <a:pt x="2782267" y="46365"/>
                  </a:lnTo>
                  <a:lnTo>
                    <a:pt x="2743052" y="26687"/>
                  </a:lnTo>
                  <a:lnTo>
                    <a:pt x="2701144" y="12130"/>
                  </a:lnTo>
                  <a:lnTo>
                    <a:pt x="2656947" y="3100"/>
                  </a:lnTo>
                  <a:lnTo>
                    <a:pt x="261086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449324" y="4355598"/>
              <a:ext cx="2950845" cy="2037714"/>
            </a:xfrm>
            <a:custGeom>
              <a:avLst/>
              <a:gdLst/>
              <a:ahLst/>
              <a:cxnLst/>
              <a:rect l="l" t="t" r="r" b="b"/>
              <a:pathLst>
                <a:path w="2950845" h="2037714">
                  <a:moveTo>
                    <a:pt x="0" y="339597"/>
                  </a:moveTo>
                  <a:lnTo>
                    <a:pt x="3100" y="293516"/>
                  </a:lnTo>
                  <a:lnTo>
                    <a:pt x="12130" y="249319"/>
                  </a:lnTo>
                  <a:lnTo>
                    <a:pt x="26687" y="207411"/>
                  </a:lnTo>
                  <a:lnTo>
                    <a:pt x="46365" y="168196"/>
                  </a:lnTo>
                  <a:lnTo>
                    <a:pt x="70759" y="132080"/>
                  </a:lnTo>
                  <a:lnTo>
                    <a:pt x="99466" y="99466"/>
                  </a:lnTo>
                  <a:lnTo>
                    <a:pt x="132080" y="70759"/>
                  </a:lnTo>
                  <a:lnTo>
                    <a:pt x="168196" y="46365"/>
                  </a:lnTo>
                  <a:lnTo>
                    <a:pt x="207411" y="26687"/>
                  </a:lnTo>
                  <a:lnTo>
                    <a:pt x="249319" y="12130"/>
                  </a:lnTo>
                  <a:lnTo>
                    <a:pt x="293516" y="3100"/>
                  </a:lnTo>
                  <a:lnTo>
                    <a:pt x="339598" y="0"/>
                  </a:lnTo>
                  <a:lnTo>
                    <a:pt x="2610866" y="0"/>
                  </a:lnTo>
                  <a:lnTo>
                    <a:pt x="2656947" y="3100"/>
                  </a:lnTo>
                  <a:lnTo>
                    <a:pt x="2701144" y="12130"/>
                  </a:lnTo>
                  <a:lnTo>
                    <a:pt x="2743052" y="26687"/>
                  </a:lnTo>
                  <a:lnTo>
                    <a:pt x="2782267" y="46365"/>
                  </a:lnTo>
                  <a:lnTo>
                    <a:pt x="2818383" y="70759"/>
                  </a:lnTo>
                  <a:lnTo>
                    <a:pt x="2850997" y="99466"/>
                  </a:lnTo>
                  <a:lnTo>
                    <a:pt x="2879704" y="132080"/>
                  </a:lnTo>
                  <a:lnTo>
                    <a:pt x="2904098" y="168196"/>
                  </a:lnTo>
                  <a:lnTo>
                    <a:pt x="2923776" y="207411"/>
                  </a:lnTo>
                  <a:lnTo>
                    <a:pt x="2938333" y="249319"/>
                  </a:lnTo>
                  <a:lnTo>
                    <a:pt x="2947363" y="293516"/>
                  </a:lnTo>
                  <a:lnTo>
                    <a:pt x="2950464" y="339597"/>
                  </a:lnTo>
                  <a:lnTo>
                    <a:pt x="2950464" y="1697977"/>
                  </a:lnTo>
                  <a:lnTo>
                    <a:pt x="2947363" y="1744058"/>
                  </a:lnTo>
                  <a:lnTo>
                    <a:pt x="2938333" y="1788256"/>
                  </a:lnTo>
                  <a:lnTo>
                    <a:pt x="2923776" y="1830165"/>
                  </a:lnTo>
                  <a:lnTo>
                    <a:pt x="2904098" y="1869381"/>
                  </a:lnTo>
                  <a:lnTo>
                    <a:pt x="2879704" y="1905499"/>
                  </a:lnTo>
                  <a:lnTo>
                    <a:pt x="2850997" y="1938115"/>
                  </a:lnTo>
                  <a:lnTo>
                    <a:pt x="2818383" y="1966823"/>
                  </a:lnTo>
                  <a:lnTo>
                    <a:pt x="2782267" y="1991219"/>
                  </a:lnTo>
                  <a:lnTo>
                    <a:pt x="2743052" y="2010898"/>
                  </a:lnTo>
                  <a:lnTo>
                    <a:pt x="2701144" y="2025456"/>
                  </a:lnTo>
                  <a:lnTo>
                    <a:pt x="2656947" y="2034487"/>
                  </a:lnTo>
                  <a:lnTo>
                    <a:pt x="2610866" y="2037587"/>
                  </a:lnTo>
                  <a:lnTo>
                    <a:pt x="339598" y="2037587"/>
                  </a:lnTo>
                  <a:lnTo>
                    <a:pt x="293516" y="2034487"/>
                  </a:lnTo>
                  <a:lnTo>
                    <a:pt x="249319" y="2025456"/>
                  </a:lnTo>
                  <a:lnTo>
                    <a:pt x="207411" y="2010898"/>
                  </a:lnTo>
                  <a:lnTo>
                    <a:pt x="168196" y="1991219"/>
                  </a:lnTo>
                  <a:lnTo>
                    <a:pt x="132080" y="1966823"/>
                  </a:lnTo>
                  <a:lnTo>
                    <a:pt x="99466" y="1938115"/>
                  </a:lnTo>
                  <a:lnTo>
                    <a:pt x="70759" y="1905499"/>
                  </a:lnTo>
                  <a:lnTo>
                    <a:pt x="46365" y="1869381"/>
                  </a:lnTo>
                  <a:lnTo>
                    <a:pt x="26687" y="1830165"/>
                  </a:lnTo>
                  <a:lnTo>
                    <a:pt x="12130" y="1788256"/>
                  </a:lnTo>
                  <a:lnTo>
                    <a:pt x="3100" y="1744058"/>
                  </a:lnTo>
                  <a:lnTo>
                    <a:pt x="0" y="1697977"/>
                  </a:lnTo>
                  <a:lnTo>
                    <a:pt x="0" y="339597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10284" y="4462277"/>
              <a:ext cx="2830195" cy="1826260"/>
            </a:xfrm>
            <a:custGeom>
              <a:avLst/>
              <a:gdLst/>
              <a:ahLst/>
              <a:cxnLst/>
              <a:rect l="l" t="t" r="r" b="b"/>
              <a:pathLst>
                <a:path w="2830195" h="1826260">
                  <a:moveTo>
                    <a:pt x="2525776" y="0"/>
                  </a:moveTo>
                  <a:lnTo>
                    <a:pt x="304292" y="0"/>
                  </a:lnTo>
                  <a:lnTo>
                    <a:pt x="254933" y="3982"/>
                  </a:lnTo>
                  <a:lnTo>
                    <a:pt x="208110" y="15512"/>
                  </a:lnTo>
                  <a:lnTo>
                    <a:pt x="164450" y="33963"/>
                  </a:lnTo>
                  <a:lnTo>
                    <a:pt x="124579" y="58709"/>
                  </a:lnTo>
                  <a:lnTo>
                    <a:pt x="89123" y="89123"/>
                  </a:lnTo>
                  <a:lnTo>
                    <a:pt x="58709" y="124579"/>
                  </a:lnTo>
                  <a:lnTo>
                    <a:pt x="33963" y="164450"/>
                  </a:lnTo>
                  <a:lnTo>
                    <a:pt x="15512" y="208110"/>
                  </a:lnTo>
                  <a:lnTo>
                    <a:pt x="3982" y="254933"/>
                  </a:lnTo>
                  <a:lnTo>
                    <a:pt x="0" y="304291"/>
                  </a:lnTo>
                  <a:lnTo>
                    <a:pt x="0" y="1521447"/>
                  </a:lnTo>
                  <a:lnTo>
                    <a:pt x="3982" y="1570806"/>
                  </a:lnTo>
                  <a:lnTo>
                    <a:pt x="15512" y="1617629"/>
                  </a:lnTo>
                  <a:lnTo>
                    <a:pt x="33963" y="1661291"/>
                  </a:lnTo>
                  <a:lnTo>
                    <a:pt x="58709" y="1701164"/>
                  </a:lnTo>
                  <a:lnTo>
                    <a:pt x="89123" y="1736621"/>
                  </a:lnTo>
                  <a:lnTo>
                    <a:pt x="124579" y="1767037"/>
                  </a:lnTo>
                  <a:lnTo>
                    <a:pt x="164450" y="1791785"/>
                  </a:lnTo>
                  <a:lnTo>
                    <a:pt x="208110" y="1810237"/>
                  </a:lnTo>
                  <a:lnTo>
                    <a:pt x="254933" y="1821769"/>
                  </a:lnTo>
                  <a:lnTo>
                    <a:pt x="304292" y="1825752"/>
                  </a:lnTo>
                  <a:lnTo>
                    <a:pt x="2525776" y="1825752"/>
                  </a:lnTo>
                  <a:lnTo>
                    <a:pt x="2575134" y="1821769"/>
                  </a:lnTo>
                  <a:lnTo>
                    <a:pt x="2621957" y="1810237"/>
                  </a:lnTo>
                  <a:lnTo>
                    <a:pt x="2665617" y="1791785"/>
                  </a:lnTo>
                  <a:lnTo>
                    <a:pt x="2705488" y="1767037"/>
                  </a:lnTo>
                  <a:lnTo>
                    <a:pt x="2740944" y="1736621"/>
                  </a:lnTo>
                  <a:lnTo>
                    <a:pt x="2771358" y="1701164"/>
                  </a:lnTo>
                  <a:lnTo>
                    <a:pt x="2796104" y="1661291"/>
                  </a:lnTo>
                  <a:lnTo>
                    <a:pt x="2814555" y="1617629"/>
                  </a:lnTo>
                  <a:lnTo>
                    <a:pt x="2826085" y="1570806"/>
                  </a:lnTo>
                  <a:lnTo>
                    <a:pt x="2830068" y="1521447"/>
                  </a:lnTo>
                  <a:lnTo>
                    <a:pt x="2830068" y="304291"/>
                  </a:lnTo>
                  <a:lnTo>
                    <a:pt x="2826085" y="254933"/>
                  </a:lnTo>
                  <a:lnTo>
                    <a:pt x="2814555" y="208110"/>
                  </a:lnTo>
                  <a:lnTo>
                    <a:pt x="2796104" y="164450"/>
                  </a:lnTo>
                  <a:lnTo>
                    <a:pt x="2771358" y="124579"/>
                  </a:lnTo>
                  <a:lnTo>
                    <a:pt x="2740944" y="89123"/>
                  </a:lnTo>
                  <a:lnTo>
                    <a:pt x="2705488" y="58709"/>
                  </a:lnTo>
                  <a:lnTo>
                    <a:pt x="2665617" y="33963"/>
                  </a:lnTo>
                  <a:lnTo>
                    <a:pt x="2621957" y="15512"/>
                  </a:lnTo>
                  <a:lnTo>
                    <a:pt x="2575134" y="3982"/>
                  </a:lnTo>
                  <a:lnTo>
                    <a:pt x="2525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510284" y="4462277"/>
              <a:ext cx="2830195" cy="1826260"/>
            </a:xfrm>
            <a:custGeom>
              <a:avLst/>
              <a:gdLst/>
              <a:ahLst/>
              <a:cxnLst/>
              <a:rect l="l" t="t" r="r" b="b"/>
              <a:pathLst>
                <a:path w="2830195" h="1826260">
                  <a:moveTo>
                    <a:pt x="0" y="304291"/>
                  </a:moveTo>
                  <a:lnTo>
                    <a:pt x="3982" y="254933"/>
                  </a:lnTo>
                  <a:lnTo>
                    <a:pt x="15512" y="208110"/>
                  </a:lnTo>
                  <a:lnTo>
                    <a:pt x="33963" y="164450"/>
                  </a:lnTo>
                  <a:lnTo>
                    <a:pt x="58709" y="124579"/>
                  </a:lnTo>
                  <a:lnTo>
                    <a:pt x="89123" y="89123"/>
                  </a:lnTo>
                  <a:lnTo>
                    <a:pt x="124579" y="58709"/>
                  </a:lnTo>
                  <a:lnTo>
                    <a:pt x="164450" y="33963"/>
                  </a:lnTo>
                  <a:lnTo>
                    <a:pt x="208110" y="15512"/>
                  </a:lnTo>
                  <a:lnTo>
                    <a:pt x="254933" y="3982"/>
                  </a:lnTo>
                  <a:lnTo>
                    <a:pt x="304292" y="0"/>
                  </a:lnTo>
                  <a:lnTo>
                    <a:pt x="2525776" y="0"/>
                  </a:lnTo>
                  <a:lnTo>
                    <a:pt x="2575134" y="3982"/>
                  </a:lnTo>
                  <a:lnTo>
                    <a:pt x="2621957" y="15512"/>
                  </a:lnTo>
                  <a:lnTo>
                    <a:pt x="2665617" y="33963"/>
                  </a:lnTo>
                  <a:lnTo>
                    <a:pt x="2705488" y="58709"/>
                  </a:lnTo>
                  <a:lnTo>
                    <a:pt x="2740944" y="89123"/>
                  </a:lnTo>
                  <a:lnTo>
                    <a:pt x="2771358" y="124579"/>
                  </a:lnTo>
                  <a:lnTo>
                    <a:pt x="2796104" y="164450"/>
                  </a:lnTo>
                  <a:lnTo>
                    <a:pt x="2814555" y="208110"/>
                  </a:lnTo>
                  <a:lnTo>
                    <a:pt x="2826085" y="254933"/>
                  </a:lnTo>
                  <a:lnTo>
                    <a:pt x="2830068" y="304291"/>
                  </a:lnTo>
                  <a:lnTo>
                    <a:pt x="2830068" y="1521447"/>
                  </a:lnTo>
                  <a:lnTo>
                    <a:pt x="2826085" y="1570806"/>
                  </a:lnTo>
                  <a:lnTo>
                    <a:pt x="2814555" y="1617629"/>
                  </a:lnTo>
                  <a:lnTo>
                    <a:pt x="2796104" y="1661291"/>
                  </a:lnTo>
                  <a:lnTo>
                    <a:pt x="2771358" y="1701164"/>
                  </a:lnTo>
                  <a:lnTo>
                    <a:pt x="2740944" y="1736621"/>
                  </a:lnTo>
                  <a:lnTo>
                    <a:pt x="2705488" y="1767037"/>
                  </a:lnTo>
                  <a:lnTo>
                    <a:pt x="2665617" y="1791785"/>
                  </a:lnTo>
                  <a:lnTo>
                    <a:pt x="2621957" y="1810237"/>
                  </a:lnTo>
                  <a:lnTo>
                    <a:pt x="2575134" y="1821769"/>
                  </a:lnTo>
                  <a:lnTo>
                    <a:pt x="2525776" y="1825752"/>
                  </a:lnTo>
                  <a:lnTo>
                    <a:pt x="304292" y="1825752"/>
                  </a:lnTo>
                  <a:lnTo>
                    <a:pt x="254933" y="1821769"/>
                  </a:lnTo>
                  <a:lnTo>
                    <a:pt x="208110" y="1810237"/>
                  </a:lnTo>
                  <a:lnTo>
                    <a:pt x="164450" y="1791785"/>
                  </a:lnTo>
                  <a:lnTo>
                    <a:pt x="124579" y="1767037"/>
                  </a:lnTo>
                  <a:lnTo>
                    <a:pt x="89123" y="1736621"/>
                  </a:lnTo>
                  <a:lnTo>
                    <a:pt x="58709" y="1701164"/>
                  </a:lnTo>
                  <a:lnTo>
                    <a:pt x="33963" y="1661291"/>
                  </a:lnTo>
                  <a:lnTo>
                    <a:pt x="15512" y="1617629"/>
                  </a:lnTo>
                  <a:lnTo>
                    <a:pt x="3982" y="1570806"/>
                  </a:lnTo>
                  <a:lnTo>
                    <a:pt x="0" y="1521447"/>
                  </a:lnTo>
                  <a:lnTo>
                    <a:pt x="0" y="304291"/>
                  </a:lnTo>
                  <a:close/>
                </a:path>
              </a:pathLst>
            </a:custGeom>
            <a:ln w="12191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662138" y="4502293"/>
            <a:ext cx="2458085" cy="1344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08915" marR="200025" indent="519430">
              <a:lnSpc>
                <a:spcPct val="102899"/>
              </a:lnSpc>
              <a:spcBef>
                <a:spcPts val="95"/>
              </a:spcBef>
            </a:pPr>
            <a:r>
              <a:rPr dirty="0" u="sng" sz="12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Triplet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therapy: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Docetaxel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30">
                <a:latin typeface="Arial"/>
                <a:cs typeface="Arial"/>
              </a:rPr>
              <a:t>abiraterone</a:t>
            </a:r>
            <a:r>
              <a:rPr dirty="0" sz="1200" spc="-45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ADT </a:t>
            </a:r>
            <a:r>
              <a:rPr dirty="0" sz="1200" spc="-55">
                <a:latin typeface="Arial"/>
                <a:cs typeface="Arial"/>
              </a:rPr>
              <a:t>Docetaxel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darolutamide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90">
                <a:latin typeface="Arial"/>
                <a:cs typeface="Arial"/>
              </a:rPr>
              <a:t>ADT</a:t>
            </a:r>
            <a:endParaRPr sz="12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45"/>
              </a:spcBef>
            </a:pPr>
            <a:r>
              <a:rPr dirty="0" sz="1200" spc="-10">
                <a:latin typeface="Arial"/>
                <a:cs typeface="Arial"/>
              </a:rPr>
              <a:t>(</a:t>
            </a:r>
            <a:r>
              <a:rPr dirty="0" sz="1200" spc="-10" i="1">
                <a:latin typeface="Arial"/>
                <a:cs typeface="Arial"/>
              </a:rPr>
              <a:t>preferred</a:t>
            </a:r>
            <a:r>
              <a:rPr dirty="0" sz="1200" spc="-1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200" spc="-25" b="1">
                <a:latin typeface="Arial"/>
                <a:cs typeface="Arial"/>
              </a:rPr>
              <a:t>or</a:t>
            </a:r>
            <a:endParaRPr sz="1200">
              <a:latin typeface="Arial"/>
              <a:cs typeface="Arial"/>
            </a:endParaRPr>
          </a:p>
          <a:p>
            <a:pPr algn="ctr" marL="12700" marR="5080">
              <a:lnSpc>
                <a:spcPct val="102499"/>
              </a:lnSpc>
              <a:spcBef>
                <a:spcPts val="25"/>
              </a:spcBef>
            </a:pPr>
            <a:r>
              <a:rPr dirty="0" sz="1200" spc="-55">
                <a:latin typeface="Arial"/>
                <a:cs typeface="Arial"/>
              </a:rPr>
              <a:t>Docetaxel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25">
                <a:latin typeface="Arial"/>
                <a:cs typeface="Arial"/>
              </a:rPr>
              <a:t>ADT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45">
                <a:latin typeface="Arial"/>
                <a:cs typeface="Arial"/>
              </a:rPr>
              <a:t>ADT/enzalutamide </a:t>
            </a:r>
            <a:r>
              <a:rPr dirty="0" sz="1200" spc="-55">
                <a:latin typeface="Arial"/>
                <a:cs typeface="Arial"/>
              </a:rPr>
              <a:t>Docetaxel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125">
                <a:latin typeface="Arial"/>
                <a:cs typeface="Arial"/>
              </a:rPr>
              <a:t>ADT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Wingdings"/>
                <a:cs typeface="Wingdings"/>
              </a:rPr>
              <a:t></a:t>
            </a:r>
            <a:r>
              <a:rPr dirty="0" sz="120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Arial"/>
                <a:cs typeface="Arial"/>
              </a:rPr>
              <a:t>ADT/apalutamide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4457700" y="4334261"/>
            <a:ext cx="2082164" cy="1507490"/>
            <a:chOff x="4457700" y="4334261"/>
            <a:chExt cx="2082164" cy="1507490"/>
          </a:xfrm>
        </p:grpSpPr>
        <p:sp>
          <p:nvSpPr>
            <p:cNvPr id="35" name="object 35" descr=""/>
            <p:cNvSpPr/>
            <p:nvPr/>
          </p:nvSpPr>
          <p:spPr>
            <a:xfrm>
              <a:off x="4463795" y="4340357"/>
              <a:ext cx="2070100" cy="1495425"/>
            </a:xfrm>
            <a:custGeom>
              <a:avLst/>
              <a:gdLst/>
              <a:ahLst/>
              <a:cxnLst/>
              <a:rect l="l" t="t" r="r" b="b"/>
              <a:pathLst>
                <a:path w="2070100" h="1495425">
                  <a:moveTo>
                    <a:pt x="1820418" y="0"/>
                  </a:moveTo>
                  <a:lnTo>
                    <a:pt x="249174" y="0"/>
                  </a:lnTo>
                  <a:lnTo>
                    <a:pt x="204384" y="4014"/>
                  </a:lnTo>
                  <a:lnTo>
                    <a:pt x="162228" y="15588"/>
                  </a:lnTo>
                  <a:lnTo>
                    <a:pt x="123410" y="34019"/>
                  </a:lnTo>
                  <a:lnTo>
                    <a:pt x="88633" y="58601"/>
                  </a:lnTo>
                  <a:lnTo>
                    <a:pt x="58601" y="88633"/>
                  </a:lnTo>
                  <a:lnTo>
                    <a:pt x="34019" y="123410"/>
                  </a:lnTo>
                  <a:lnTo>
                    <a:pt x="15588" y="162228"/>
                  </a:lnTo>
                  <a:lnTo>
                    <a:pt x="4014" y="204384"/>
                  </a:lnTo>
                  <a:lnTo>
                    <a:pt x="0" y="249174"/>
                  </a:lnTo>
                  <a:lnTo>
                    <a:pt x="0" y="1245857"/>
                  </a:lnTo>
                  <a:lnTo>
                    <a:pt x="4014" y="1290647"/>
                  </a:lnTo>
                  <a:lnTo>
                    <a:pt x="15588" y="1332804"/>
                  </a:lnTo>
                  <a:lnTo>
                    <a:pt x="34019" y="1371624"/>
                  </a:lnTo>
                  <a:lnTo>
                    <a:pt x="58601" y="1406403"/>
                  </a:lnTo>
                  <a:lnTo>
                    <a:pt x="88633" y="1436436"/>
                  </a:lnTo>
                  <a:lnTo>
                    <a:pt x="123410" y="1461021"/>
                  </a:lnTo>
                  <a:lnTo>
                    <a:pt x="162228" y="1479453"/>
                  </a:lnTo>
                  <a:lnTo>
                    <a:pt x="204384" y="1491029"/>
                  </a:lnTo>
                  <a:lnTo>
                    <a:pt x="249174" y="1495044"/>
                  </a:lnTo>
                  <a:lnTo>
                    <a:pt x="1820418" y="1495044"/>
                  </a:lnTo>
                  <a:lnTo>
                    <a:pt x="1865207" y="1491029"/>
                  </a:lnTo>
                  <a:lnTo>
                    <a:pt x="1907363" y="1479453"/>
                  </a:lnTo>
                  <a:lnTo>
                    <a:pt x="1946181" y="1461021"/>
                  </a:lnTo>
                  <a:lnTo>
                    <a:pt x="1980958" y="1436436"/>
                  </a:lnTo>
                  <a:lnTo>
                    <a:pt x="2010990" y="1406403"/>
                  </a:lnTo>
                  <a:lnTo>
                    <a:pt x="2035572" y="1371624"/>
                  </a:lnTo>
                  <a:lnTo>
                    <a:pt x="2054003" y="1332804"/>
                  </a:lnTo>
                  <a:lnTo>
                    <a:pt x="2065577" y="1290647"/>
                  </a:lnTo>
                  <a:lnTo>
                    <a:pt x="2069592" y="1245857"/>
                  </a:lnTo>
                  <a:lnTo>
                    <a:pt x="2069592" y="249174"/>
                  </a:lnTo>
                  <a:lnTo>
                    <a:pt x="2065577" y="204384"/>
                  </a:lnTo>
                  <a:lnTo>
                    <a:pt x="2054003" y="162228"/>
                  </a:lnTo>
                  <a:lnTo>
                    <a:pt x="2035572" y="123410"/>
                  </a:lnTo>
                  <a:lnTo>
                    <a:pt x="2010990" y="88633"/>
                  </a:lnTo>
                  <a:lnTo>
                    <a:pt x="1980958" y="58601"/>
                  </a:lnTo>
                  <a:lnTo>
                    <a:pt x="1946181" y="34019"/>
                  </a:lnTo>
                  <a:lnTo>
                    <a:pt x="1907363" y="15588"/>
                  </a:lnTo>
                  <a:lnTo>
                    <a:pt x="1865207" y="4014"/>
                  </a:lnTo>
                  <a:lnTo>
                    <a:pt x="182041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463795" y="4340357"/>
              <a:ext cx="2070100" cy="1495425"/>
            </a:xfrm>
            <a:custGeom>
              <a:avLst/>
              <a:gdLst/>
              <a:ahLst/>
              <a:cxnLst/>
              <a:rect l="l" t="t" r="r" b="b"/>
              <a:pathLst>
                <a:path w="2070100" h="1495425">
                  <a:moveTo>
                    <a:pt x="0" y="249174"/>
                  </a:moveTo>
                  <a:lnTo>
                    <a:pt x="4014" y="204384"/>
                  </a:lnTo>
                  <a:lnTo>
                    <a:pt x="15588" y="162228"/>
                  </a:lnTo>
                  <a:lnTo>
                    <a:pt x="34019" y="123410"/>
                  </a:lnTo>
                  <a:lnTo>
                    <a:pt x="58601" y="88633"/>
                  </a:lnTo>
                  <a:lnTo>
                    <a:pt x="88633" y="58601"/>
                  </a:lnTo>
                  <a:lnTo>
                    <a:pt x="123410" y="34019"/>
                  </a:lnTo>
                  <a:lnTo>
                    <a:pt x="162228" y="15588"/>
                  </a:lnTo>
                  <a:lnTo>
                    <a:pt x="204384" y="4014"/>
                  </a:lnTo>
                  <a:lnTo>
                    <a:pt x="249174" y="0"/>
                  </a:lnTo>
                  <a:lnTo>
                    <a:pt x="1820418" y="0"/>
                  </a:lnTo>
                  <a:lnTo>
                    <a:pt x="1865207" y="4014"/>
                  </a:lnTo>
                  <a:lnTo>
                    <a:pt x="1907363" y="15588"/>
                  </a:lnTo>
                  <a:lnTo>
                    <a:pt x="1946181" y="34019"/>
                  </a:lnTo>
                  <a:lnTo>
                    <a:pt x="1980958" y="58601"/>
                  </a:lnTo>
                  <a:lnTo>
                    <a:pt x="2010990" y="88633"/>
                  </a:lnTo>
                  <a:lnTo>
                    <a:pt x="2035572" y="123410"/>
                  </a:lnTo>
                  <a:lnTo>
                    <a:pt x="2054003" y="162228"/>
                  </a:lnTo>
                  <a:lnTo>
                    <a:pt x="2065577" y="204384"/>
                  </a:lnTo>
                  <a:lnTo>
                    <a:pt x="2069592" y="249174"/>
                  </a:lnTo>
                  <a:lnTo>
                    <a:pt x="2069592" y="1245857"/>
                  </a:lnTo>
                  <a:lnTo>
                    <a:pt x="2065577" y="1290647"/>
                  </a:lnTo>
                  <a:lnTo>
                    <a:pt x="2054003" y="1332804"/>
                  </a:lnTo>
                  <a:lnTo>
                    <a:pt x="2035572" y="1371624"/>
                  </a:lnTo>
                  <a:lnTo>
                    <a:pt x="2010990" y="1406403"/>
                  </a:lnTo>
                  <a:lnTo>
                    <a:pt x="1980958" y="1436436"/>
                  </a:lnTo>
                  <a:lnTo>
                    <a:pt x="1946181" y="1461021"/>
                  </a:lnTo>
                  <a:lnTo>
                    <a:pt x="1907363" y="1479453"/>
                  </a:lnTo>
                  <a:lnTo>
                    <a:pt x="1865207" y="1491029"/>
                  </a:lnTo>
                  <a:lnTo>
                    <a:pt x="1820418" y="1495044"/>
                  </a:lnTo>
                  <a:lnTo>
                    <a:pt x="249174" y="1495044"/>
                  </a:lnTo>
                  <a:lnTo>
                    <a:pt x="204384" y="1491029"/>
                  </a:lnTo>
                  <a:lnTo>
                    <a:pt x="162228" y="1479453"/>
                  </a:lnTo>
                  <a:lnTo>
                    <a:pt x="123410" y="1461021"/>
                  </a:lnTo>
                  <a:lnTo>
                    <a:pt x="88633" y="1436436"/>
                  </a:lnTo>
                  <a:lnTo>
                    <a:pt x="58601" y="1406403"/>
                  </a:lnTo>
                  <a:lnTo>
                    <a:pt x="34019" y="1371624"/>
                  </a:lnTo>
                  <a:lnTo>
                    <a:pt x="15588" y="1332804"/>
                  </a:lnTo>
                  <a:lnTo>
                    <a:pt x="4014" y="1290647"/>
                  </a:lnTo>
                  <a:lnTo>
                    <a:pt x="0" y="1245857"/>
                  </a:lnTo>
                  <a:lnTo>
                    <a:pt x="0" y="249174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549139" y="4405889"/>
              <a:ext cx="1885314" cy="1353820"/>
            </a:xfrm>
            <a:custGeom>
              <a:avLst/>
              <a:gdLst/>
              <a:ahLst/>
              <a:cxnLst/>
              <a:rect l="l" t="t" r="r" b="b"/>
              <a:pathLst>
                <a:path w="1885314" h="1353820">
                  <a:moveTo>
                    <a:pt x="1659636" y="0"/>
                  </a:moveTo>
                  <a:lnTo>
                    <a:pt x="225552" y="0"/>
                  </a:lnTo>
                  <a:lnTo>
                    <a:pt x="180097" y="4582"/>
                  </a:lnTo>
                  <a:lnTo>
                    <a:pt x="137760" y="17724"/>
                  </a:lnTo>
                  <a:lnTo>
                    <a:pt x="99446" y="38519"/>
                  </a:lnTo>
                  <a:lnTo>
                    <a:pt x="66065" y="66060"/>
                  </a:lnTo>
                  <a:lnTo>
                    <a:pt x="38522" y="99441"/>
                  </a:lnTo>
                  <a:lnTo>
                    <a:pt x="17726" y="137754"/>
                  </a:lnTo>
                  <a:lnTo>
                    <a:pt x="4582" y="180093"/>
                  </a:lnTo>
                  <a:lnTo>
                    <a:pt x="0" y="225552"/>
                  </a:lnTo>
                  <a:lnTo>
                    <a:pt x="0" y="1127747"/>
                  </a:lnTo>
                  <a:lnTo>
                    <a:pt x="4582" y="1173205"/>
                  </a:lnTo>
                  <a:lnTo>
                    <a:pt x="17726" y="1215546"/>
                  </a:lnTo>
                  <a:lnTo>
                    <a:pt x="38522" y="1253861"/>
                  </a:lnTo>
                  <a:lnTo>
                    <a:pt x="66065" y="1287245"/>
                  </a:lnTo>
                  <a:lnTo>
                    <a:pt x="99446" y="1314788"/>
                  </a:lnTo>
                  <a:lnTo>
                    <a:pt x="137760" y="1335585"/>
                  </a:lnTo>
                  <a:lnTo>
                    <a:pt x="180097" y="1348729"/>
                  </a:lnTo>
                  <a:lnTo>
                    <a:pt x="225552" y="1353312"/>
                  </a:lnTo>
                  <a:lnTo>
                    <a:pt x="1659636" y="1353312"/>
                  </a:lnTo>
                  <a:lnTo>
                    <a:pt x="1705090" y="1348729"/>
                  </a:lnTo>
                  <a:lnTo>
                    <a:pt x="1747427" y="1335585"/>
                  </a:lnTo>
                  <a:lnTo>
                    <a:pt x="1785741" y="1314788"/>
                  </a:lnTo>
                  <a:lnTo>
                    <a:pt x="1819122" y="1287245"/>
                  </a:lnTo>
                  <a:lnTo>
                    <a:pt x="1846665" y="1253861"/>
                  </a:lnTo>
                  <a:lnTo>
                    <a:pt x="1867461" y="1215546"/>
                  </a:lnTo>
                  <a:lnTo>
                    <a:pt x="1880605" y="1173205"/>
                  </a:lnTo>
                  <a:lnTo>
                    <a:pt x="1885188" y="1127747"/>
                  </a:lnTo>
                  <a:lnTo>
                    <a:pt x="1885188" y="225552"/>
                  </a:lnTo>
                  <a:lnTo>
                    <a:pt x="1880605" y="180093"/>
                  </a:lnTo>
                  <a:lnTo>
                    <a:pt x="1867461" y="137754"/>
                  </a:lnTo>
                  <a:lnTo>
                    <a:pt x="1846665" y="99441"/>
                  </a:lnTo>
                  <a:lnTo>
                    <a:pt x="1819122" y="66060"/>
                  </a:lnTo>
                  <a:lnTo>
                    <a:pt x="1785741" y="38519"/>
                  </a:lnTo>
                  <a:lnTo>
                    <a:pt x="1747427" y="17724"/>
                  </a:lnTo>
                  <a:lnTo>
                    <a:pt x="1705090" y="4582"/>
                  </a:lnTo>
                  <a:lnTo>
                    <a:pt x="1659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549139" y="4405889"/>
              <a:ext cx="1885314" cy="1353820"/>
            </a:xfrm>
            <a:custGeom>
              <a:avLst/>
              <a:gdLst/>
              <a:ahLst/>
              <a:cxnLst/>
              <a:rect l="l" t="t" r="r" b="b"/>
              <a:pathLst>
                <a:path w="1885314" h="1353820">
                  <a:moveTo>
                    <a:pt x="0" y="225552"/>
                  </a:moveTo>
                  <a:lnTo>
                    <a:pt x="4582" y="180093"/>
                  </a:lnTo>
                  <a:lnTo>
                    <a:pt x="17726" y="137754"/>
                  </a:lnTo>
                  <a:lnTo>
                    <a:pt x="38522" y="99441"/>
                  </a:lnTo>
                  <a:lnTo>
                    <a:pt x="66065" y="66060"/>
                  </a:lnTo>
                  <a:lnTo>
                    <a:pt x="99446" y="38519"/>
                  </a:lnTo>
                  <a:lnTo>
                    <a:pt x="137760" y="17724"/>
                  </a:lnTo>
                  <a:lnTo>
                    <a:pt x="180097" y="4582"/>
                  </a:lnTo>
                  <a:lnTo>
                    <a:pt x="225552" y="0"/>
                  </a:lnTo>
                  <a:lnTo>
                    <a:pt x="1659636" y="0"/>
                  </a:lnTo>
                  <a:lnTo>
                    <a:pt x="1705090" y="4582"/>
                  </a:lnTo>
                  <a:lnTo>
                    <a:pt x="1747427" y="17724"/>
                  </a:lnTo>
                  <a:lnTo>
                    <a:pt x="1785741" y="38519"/>
                  </a:lnTo>
                  <a:lnTo>
                    <a:pt x="1819122" y="66060"/>
                  </a:lnTo>
                  <a:lnTo>
                    <a:pt x="1846665" y="99441"/>
                  </a:lnTo>
                  <a:lnTo>
                    <a:pt x="1867461" y="137754"/>
                  </a:lnTo>
                  <a:lnTo>
                    <a:pt x="1880605" y="180093"/>
                  </a:lnTo>
                  <a:lnTo>
                    <a:pt x="1885188" y="225552"/>
                  </a:lnTo>
                  <a:lnTo>
                    <a:pt x="1885188" y="1127747"/>
                  </a:lnTo>
                  <a:lnTo>
                    <a:pt x="1880605" y="1173205"/>
                  </a:lnTo>
                  <a:lnTo>
                    <a:pt x="1867461" y="1215546"/>
                  </a:lnTo>
                  <a:lnTo>
                    <a:pt x="1846665" y="1253861"/>
                  </a:lnTo>
                  <a:lnTo>
                    <a:pt x="1819122" y="1287245"/>
                  </a:lnTo>
                  <a:lnTo>
                    <a:pt x="1785741" y="1314788"/>
                  </a:lnTo>
                  <a:lnTo>
                    <a:pt x="1747427" y="1335585"/>
                  </a:lnTo>
                  <a:lnTo>
                    <a:pt x="1705090" y="1348729"/>
                  </a:lnTo>
                  <a:lnTo>
                    <a:pt x="1659636" y="1353312"/>
                  </a:lnTo>
                  <a:lnTo>
                    <a:pt x="225552" y="1353312"/>
                  </a:lnTo>
                  <a:lnTo>
                    <a:pt x="180097" y="1348729"/>
                  </a:lnTo>
                  <a:lnTo>
                    <a:pt x="137760" y="1335585"/>
                  </a:lnTo>
                  <a:lnTo>
                    <a:pt x="99446" y="1314788"/>
                  </a:lnTo>
                  <a:lnTo>
                    <a:pt x="66065" y="1287245"/>
                  </a:lnTo>
                  <a:lnTo>
                    <a:pt x="38522" y="1253861"/>
                  </a:lnTo>
                  <a:lnTo>
                    <a:pt x="17726" y="1215546"/>
                  </a:lnTo>
                  <a:lnTo>
                    <a:pt x="4582" y="1173205"/>
                  </a:lnTo>
                  <a:lnTo>
                    <a:pt x="0" y="1127747"/>
                  </a:lnTo>
                  <a:lnTo>
                    <a:pt x="0" y="225552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4574984" y="4469051"/>
            <a:ext cx="1800225" cy="7797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3299"/>
              </a:lnSpc>
              <a:spcBef>
                <a:spcPts val="85"/>
              </a:spcBef>
            </a:pPr>
            <a:r>
              <a:rPr dirty="0" u="sng" sz="12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Triplet</a:t>
            </a:r>
            <a:r>
              <a:rPr dirty="0" u="sng" sz="12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therapy:</a:t>
            </a:r>
            <a:r>
              <a:rPr dirty="0" u="sng" sz="12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Docetaxel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+ </a:t>
            </a:r>
            <a:r>
              <a:rPr dirty="0" sz="1200" spc="-145">
                <a:latin typeface="Arial"/>
                <a:cs typeface="Arial"/>
              </a:rPr>
              <a:t>ARSI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20">
                <a:latin typeface="Arial"/>
                <a:cs typeface="Arial"/>
              </a:rPr>
              <a:t>ADT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vs.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40"/>
              </a:spcBef>
            </a:pPr>
            <a:r>
              <a:rPr dirty="0" sz="1200" spc="-60" b="1">
                <a:latin typeface="Arial"/>
                <a:cs typeface="Arial"/>
              </a:rPr>
              <a:t>Doublet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therapy: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200" spc="-125">
                <a:latin typeface="Arial"/>
                <a:cs typeface="Arial"/>
              </a:rPr>
              <a:t>ADT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45">
                <a:latin typeface="Arial"/>
                <a:cs typeface="Arial"/>
              </a:rPr>
              <a:t>ARSI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docetaxel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6912609" y="4289812"/>
            <a:ext cx="2082800" cy="2275840"/>
            <a:chOff x="6912609" y="4289812"/>
            <a:chExt cx="2082800" cy="2275840"/>
          </a:xfrm>
        </p:grpSpPr>
        <p:sp>
          <p:nvSpPr>
            <p:cNvPr id="41" name="object 41" descr=""/>
            <p:cNvSpPr/>
            <p:nvPr/>
          </p:nvSpPr>
          <p:spPr>
            <a:xfrm>
              <a:off x="6918959" y="4296162"/>
              <a:ext cx="2070100" cy="2263140"/>
            </a:xfrm>
            <a:custGeom>
              <a:avLst/>
              <a:gdLst/>
              <a:ahLst/>
              <a:cxnLst/>
              <a:rect l="l" t="t" r="r" b="b"/>
              <a:pathLst>
                <a:path w="2070100" h="2263140">
                  <a:moveTo>
                    <a:pt x="1724647" y="0"/>
                  </a:moveTo>
                  <a:lnTo>
                    <a:pt x="344944" y="0"/>
                  </a:lnTo>
                  <a:lnTo>
                    <a:pt x="298136" y="3148"/>
                  </a:lnTo>
                  <a:lnTo>
                    <a:pt x="253242" y="12321"/>
                  </a:lnTo>
                  <a:lnTo>
                    <a:pt x="210674" y="27106"/>
                  </a:lnTo>
                  <a:lnTo>
                    <a:pt x="170842" y="47093"/>
                  </a:lnTo>
                  <a:lnTo>
                    <a:pt x="134157" y="71871"/>
                  </a:lnTo>
                  <a:lnTo>
                    <a:pt x="101030" y="101028"/>
                  </a:lnTo>
                  <a:lnTo>
                    <a:pt x="71872" y="134154"/>
                  </a:lnTo>
                  <a:lnTo>
                    <a:pt x="47093" y="170838"/>
                  </a:lnTo>
                  <a:lnTo>
                    <a:pt x="27106" y="210669"/>
                  </a:lnTo>
                  <a:lnTo>
                    <a:pt x="12321" y="253235"/>
                  </a:lnTo>
                  <a:lnTo>
                    <a:pt x="3148" y="298126"/>
                  </a:lnTo>
                  <a:lnTo>
                    <a:pt x="0" y="344932"/>
                  </a:lnTo>
                  <a:lnTo>
                    <a:pt x="0" y="1918195"/>
                  </a:lnTo>
                  <a:lnTo>
                    <a:pt x="3148" y="1965000"/>
                  </a:lnTo>
                  <a:lnTo>
                    <a:pt x="12321" y="2009892"/>
                  </a:lnTo>
                  <a:lnTo>
                    <a:pt x="27106" y="2052460"/>
                  </a:lnTo>
                  <a:lnTo>
                    <a:pt x="47093" y="2092292"/>
                  </a:lnTo>
                  <a:lnTo>
                    <a:pt x="71872" y="2128977"/>
                  </a:lnTo>
                  <a:lnTo>
                    <a:pt x="101030" y="2162105"/>
                  </a:lnTo>
                  <a:lnTo>
                    <a:pt x="134157" y="2191264"/>
                  </a:lnTo>
                  <a:lnTo>
                    <a:pt x="170842" y="2216043"/>
                  </a:lnTo>
                  <a:lnTo>
                    <a:pt x="210674" y="2236031"/>
                  </a:lnTo>
                  <a:lnTo>
                    <a:pt x="253242" y="2250817"/>
                  </a:lnTo>
                  <a:lnTo>
                    <a:pt x="298136" y="2259990"/>
                  </a:lnTo>
                  <a:lnTo>
                    <a:pt x="344944" y="2263140"/>
                  </a:lnTo>
                  <a:lnTo>
                    <a:pt x="1724647" y="2263140"/>
                  </a:lnTo>
                  <a:lnTo>
                    <a:pt x="1771455" y="2259990"/>
                  </a:lnTo>
                  <a:lnTo>
                    <a:pt x="1816349" y="2250817"/>
                  </a:lnTo>
                  <a:lnTo>
                    <a:pt x="1858917" y="2236031"/>
                  </a:lnTo>
                  <a:lnTo>
                    <a:pt x="1898749" y="2216043"/>
                  </a:lnTo>
                  <a:lnTo>
                    <a:pt x="1935434" y="2191264"/>
                  </a:lnTo>
                  <a:lnTo>
                    <a:pt x="1968561" y="2162105"/>
                  </a:lnTo>
                  <a:lnTo>
                    <a:pt x="1997719" y="2128977"/>
                  </a:lnTo>
                  <a:lnTo>
                    <a:pt x="2022498" y="2092292"/>
                  </a:lnTo>
                  <a:lnTo>
                    <a:pt x="2042485" y="2052460"/>
                  </a:lnTo>
                  <a:lnTo>
                    <a:pt x="2057270" y="2009892"/>
                  </a:lnTo>
                  <a:lnTo>
                    <a:pt x="2066443" y="1965000"/>
                  </a:lnTo>
                  <a:lnTo>
                    <a:pt x="2069592" y="1918195"/>
                  </a:lnTo>
                  <a:lnTo>
                    <a:pt x="2069592" y="344932"/>
                  </a:lnTo>
                  <a:lnTo>
                    <a:pt x="2066443" y="298126"/>
                  </a:lnTo>
                  <a:lnTo>
                    <a:pt x="2057270" y="253235"/>
                  </a:lnTo>
                  <a:lnTo>
                    <a:pt x="2042485" y="210669"/>
                  </a:lnTo>
                  <a:lnTo>
                    <a:pt x="2022498" y="170838"/>
                  </a:lnTo>
                  <a:lnTo>
                    <a:pt x="1997719" y="134154"/>
                  </a:lnTo>
                  <a:lnTo>
                    <a:pt x="1968561" y="101028"/>
                  </a:lnTo>
                  <a:lnTo>
                    <a:pt x="1935434" y="71871"/>
                  </a:lnTo>
                  <a:lnTo>
                    <a:pt x="1898749" y="47093"/>
                  </a:lnTo>
                  <a:lnTo>
                    <a:pt x="1858917" y="27106"/>
                  </a:lnTo>
                  <a:lnTo>
                    <a:pt x="1816349" y="12321"/>
                  </a:lnTo>
                  <a:lnTo>
                    <a:pt x="1771455" y="3148"/>
                  </a:lnTo>
                  <a:lnTo>
                    <a:pt x="172464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918959" y="4296162"/>
              <a:ext cx="2070100" cy="2263140"/>
            </a:xfrm>
            <a:custGeom>
              <a:avLst/>
              <a:gdLst/>
              <a:ahLst/>
              <a:cxnLst/>
              <a:rect l="l" t="t" r="r" b="b"/>
              <a:pathLst>
                <a:path w="2070100" h="2263140">
                  <a:moveTo>
                    <a:pt x="0" y="344932"/>
                  </a:moveTo>
                  <a:lnTo>
                    <a:pt x="3148" y="298126"/>
                  </a:lnTo>
                  <a:lnTo>
                    <a:pt x="12321" y="253235"/>
                  </a:lnTo>
                  <a:lnTo>
                    <a:pt x="27106" y="210669"/>
                  </a:lnTo>
                  <a:lnTo>
                    <a:pt x="47093" y="170838"/>
                  </a:lnTo>
                  <a:lnTo>
                    <a:pt x="71872" y="134154"/>
                  </a:lnTo>
                  <a:lnTo>
                    <a:pt x="101030" y="101028"/>
                  </a:lnTo>
                  <a:lnTo>
                    <a:pt x="134157" y="71871"/>
                  </a:lnTo>
                  <a:lnTo>
                    <a:pt x="170842" y="47093"/>
                  </a:lnTo>
                  <a:lnTo>
                    <a:pt x="210674" y="27106"/>
                  </a:lnTo>
                  <a:lnTo>
                    <a:pt x="253242" y="12321"/>
                  </a:lnTo>
                  <a:lnTo>
                    <a:pt x="298136" y="3148"/>
                  </a:lnTo>
                  <a:lnTo>
                    <a:pt x="344944" y="0"/>
                  </a:lnTo>
                  <a:lnTo>
                    <a:pt x="1724647" y="0"/>
                  </a:lnTo>
                  <a:lnTo>
                    <a:pt x="1771455" y="3148"/>
                  </a:lnTo>
                  <a:lnTo>
                    <a:pt x="1816349" y="12321"/>
                  </a:lnTo>
                  <a:lnTo>
                    <a:pt x="1858917" y="27106"/>
                  </a:lnTo>
                  <a:lnTo>
                    <a:pt x="1898749" y="47093"/>
                  </a:lnTo>
                  <a:lnTo>
                    <a:pt x="1935434" y="71871"/>
                  </a:lnTo>
                  <a:lnTo>
                    <a:pt x="1968561" y="101028"/>
                  </a:lnTo>
                  <a:lnTo>
                    <a:pt x="1997719" y="134154"/>
                  </a:lnTo>
                  <a:lnTo>
                    <a:pt x="2022498" y="170838"/>
                  </a:lnTo>
                  <a:lnTo>
                    <a:pt x="2042485" y="210669"/>
                  </a:lnTo>
                  <a:lnTo>
                    <a:pt x="2057270" y="253235"/>
                  </a:lnTo>
                  <a:lnTo>
                    <a:pt x="2066443" y="298126"/>
                  </a:lnTo>
                  <a:lnTo>
                    <a:pt x="2069592" y="344932"/>
                  </a:lnTo>
                  <a:lnTo>
                    <a:pt x="2069592" y="1918195"/>
                  </a:lnTo>
                  <a:lnTo>
                    <a:pt x="2066443" y="1965000"/>
                  </a:lnTo>
                  <a:lnTo>
                    <a:pt x="2057270" y="2009892"/>
                  </a:lnTo>
                  <a:lnTo>
                    <a:pt x="2042485" y="2052460"/>
                  </a:lnTo>
                  <a:lnTo>
                    <a:pt x="2022498" y="2092292"/>
                  </a:lnTo>
                  <a:lnTo>
                    <a:pt x="1997719" y="2128977"/>
                  </a:lnTo>
                  <a:lnTo>
                    <a:pt x="1968561" y="2162105"/>
                  </a:lnTo>
                  <a:lnTo>
                    <a:pt x="1935434" y="2191264"/>
                  </a:lnTo>
                  <a:lnTo>
                    <a:pt x="1898749" y="2216043"/>
                  </a:lnTo>
                  <a:lnTo>
                    <a:pt x="1858917" y="2236031"/>
                  </a:lnTo>
                  <a:lnTo>
                    <a:pt x="1816349" y="2250817"/>
                  </a:lnTo>
                  <a:lnTo>
                    <a:pt x="1771455" y="2259990"/>
                  </a:lnTo>
                  <a:lnTo>
                    <a:pt x="1724647" y="2263140"/>
                  </a:lnTo>
                  <a:lnTo>
                    <a:pt x="344944" y="2263140"/>
                  </a:lnTo>
                  <a:lnTo>
                    <a:pt x="298136" y="2259990"/>
                  </a:lnTo>
                  <a:lnTo>
                    <a:pt x="253242" y="2250817"/>
                  </a:lnTo>
                  <a:lnTo>
                    <a:pt x="210674" y="2236031"/>
                  </a:lnTo>
                  <a:lnTo>
                    <a:pt x="170842" y="2216043"/>
                  </a:lnTo>
                  <a:lnTo>
                    <a:pt x="134157" y="2191264"/>
                  </a:lnTo>
                  <a:lnTo>
                    <a:pt x="101030" y="2162105"/>
                  </a:lnTo>
                  <a:lnTo>
                    <a:pt x="71872" y="2128977"/>
                  </a:lnTo>
                  <a:lnTo>
                    <a:pt x="47093" y="2092292"/>
                  </a:lnTo>
                  <a:lnTo>
                    <a:pt x="27106" y="2052460"/>
                  </a:lnTo>
                  <a:lnTo>
                    <a:pt x="12321" y="2009892"/>
                  </a:lnTo>
                  <a:lnTo>
                    <a:pt x="3148" y="1965000"/>
                  </a:lnTo>
                  <a:lnTo>
                    <a:pt x="0" y="1918195"/>
                  </a:lnTo>
                  <a:lnTo>
                    <a:pt x="0" y="344932"/>
                  </a:lnTo>
                  <a:close/>
                </a:path>
              </a:pathLst>
            </a:custGeom>
            <a:ln w="12191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002779" y="4404353"/>
              <a:ext cx="1887220" cy="2056130"/>
            </a:xfrm>
            <a:custGeom>
              <a:avLst/>
              <a:gdLst/>
              <a:ahLst/>
              <a:cxnLst/>
              <a:rect l="l" t="t" r="r" b="b"/>
              <a:pathLst>
                <a:path w="1887220" h="2056129">
                  <a:moveTo>
                    <a:pt x="1572247" y="0"/>
                  </a:moveTo>
                  <a:lnTo>
                    <a:pt x="314464" y="0"/>
                  </a:lnTo>
                  <a:lnTo>
                    <a:pt x="267995" y="3409"/>
                  </a:lnTo>
                  <a:lnTo>
                    <a:pt x="223643" y="13314"/>
                  </a:lnTo>
                  <a:lnTo>
                    <a:pt x="181894" y="29227"/>
                  </a:lnTo>
                  <a:lnTo>
                    <a:pt x="143236" y="50662"/>
                  </a:lnTo>
                  <a:lnTo>
                    <a:pt x="108153" y="77133"/>
                  </a:lnTo>
                  <a:lnTo>
                    <a:pt x="77133" y="108153"/>
                  </a:lnTo>
                  <a:lnTo>
                    <a:pt x="50662" y="143236"/>
                  </a:lnTo>
                  <a:lnTo>
                    <a:pt x="29227" y="181894"/>
                  </a:lnTo>
                  <a:lnTo>
                    <a:pt x="13314" y="223643"/>
                  </a:lnTo>
                  <a:lnTo>
                    <a:pt x="3409" y="267995"/>
                  </a:lnTo>
                  <a:lnTo>
                    <a:pt x="0" y="314464"/>
                  </a:lnTo>
                  <a:lnTo>
                    <a:pt x="0" y="1741424"/>
                  </a:lnTo>
                  <a:lnTo>
                    <a:pt x="3409" y="1787892"/>
                  </a:lnTo>
                  <a:lnTo>
                    <a:pt x="13314" y="1832243"/>
                  </a:lnTo>
                  <a:lnTo>
                    <a:pt x="29227" y="1873991"/>
                  </a:lnTo>
                  <a:lnTo>
                    <a:pt x="50662" y="1912648"/>
                  </a:lnTo>
                  <a:lnTo>
                    <a:pt x="77133" y="1947729"/>
                  </a:lnTo>
                  <a:lnTo>
                    <a:pt x="108153" y="1978748"/>
                  </a:lnTo>
                  <a:lnTo>
                    <a:pt x="143236" y="2005217"/>
                  </a:lnTo>
                  <a:lnTo>
                    <a:pt x="181894" y="2026650"/>
                  </a:lnTo>
                  <a:lnTo>
                    <a:pt x="223643" y="2042562"/>
                  </a:lnTo>
                  <a:lnTo>
                    <a:pt x="267995" y="2052466"/>
                  </a:lnTo>
                  <a:lnTo>
                    <a:pt x="314464" y="2055876"/>
                  </a:lnTo>
                  <a:lnTo>
                    <a:pt x="1572247" y="2055876"/>
                  </a:lnTo>
                  <a:lnTo>
                    <a:pt x="1618716" y="2052466"/>
                  </a:lnTo>
                  <a:lnTo>
                    <a:pt x="1663068" y="2042562"/>
                  </a:lnTo>
                  <a:lnTo>
                    <a:pt x="1704817" y="2026650"/>
                  </a:lnTo>
                  <a:lnTo>
                    <a:pt x="1743475" y="2005217"/>
                  </a:lnTo>
                  <a:lnTo>
                    <a:pt x="1778558" y="1978748"/>
                  </a:lnTo>
                  <a:lnTo>
                    <a:pt x="1809578" y="1947729"/>
                  </a:lnTo>
                  <a:lnTo>
                    <a:pt x="1836049" y="1912648"/>
                  </a:lnTo>
                  <a:lnTo>
                    <a:pt x="1857484" y="1873991"/>
                  </a:lnTo>
                  <a:lnTo>
                    <a:pt x="1873397" y="1832243"/>
                  </a:lnTo>
                  <a:lnTo>
                    <a:pt x="1883302" y="1787892"/>
                  </a:lnTo>
                  <a:lnTo>
                    <a:pt x="1886712" y="1741424"/>
                  </a:lnTo>
                  <a:lnTo>
                    <a:pt x="1886712" y="314464"/>
                  </a:lnTo>
                  <a:lnTo>
                    <a:pt x="1883302" y="267995"/>
                  </a:lnTo>
                  <a:lnTo>
                    <a:pt x="1873397" y="223643"/>
                  </a:lnTo>
                  <a:lnTo>
                    <a:pt x="1857484" y="181894"/>
                  </a:lnTo>
                  <a:lnTo>
                    <a:pt x="1836049" y="143236"/>
                  </a:lnTo>
                  <a:lnTo>
                    <a:pt x="1809578" y="108153"/>
                  </a:lnTo>
                  <a:lnTo>
                    <a:pt x="1778558" y="77133"/>
                  </a:lnTo>
                  <a:lnTo>
                    <a:pt x="1743475" y="50662"/>
                  </a:lnTo>
                  <a:lnTo>
                    <a:pt x="1704817" y="29227"/>
                  </a:lnTo>
                  <a:lnTo>
                    <a:pt x="1663068" y="13314"/>
                  </a:lnTo>
                  <a:lnTo>
                    <a:pt x="1618716" y="3409"/>
                  </a:lnTo>
                  <a:lnTo>
                    <a:pt x="15722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002779" y="4404353"/>
              <a:ext cx="1887220" cy="2056130"/>
            </a:xfrm>
            <a:custGeom>
              <a:avLst/>
              <a:gdLst/>
              <a:ahLst/>
              <a:cxnLst/>
              <a:rect l="l" t="t" r="r" b="b"/>
              <a:pathLst>
                <a:path w="1887220" h="2056129">
                  <a:moveTo>
                    <a:pt x="0" y="314464"/>
                  </a:moveTo>
                  <a:lnTo>
                    <a:pt x="3409" y="267995"/>
                  </a:lnTo>
                  <a:lnTo>
                    <a:pt x="13314" y="223643"/>
                  </a:lnTo>
                  <a:lnTo>
                    <a:pt x="29227" y="181894"/>
                  </a:lnTo>
                  <a:lnTo>
                    <a:pt x="50662" y="143236"/>
                  </a:lnTo>
                  <a:lnTo>
                    <a:pt x="77133" y="108153"/>
                  </a:lnTo>
                  <a:lnTo>
                    <a:pt x="108153" y="77133"/>
                  </a:lnTo>
                  <a:lnTo>
                    <a:pt x="143236" y="50662"/>
                  </a:lnTo>
                  <a:lnTo>
                    <a:pt x="181894" y="29227"/>
                  </a:lnTo>
                  <a:lnTo>
                    <a:pt x="223643" y="13314"/>
                  </a:lnTo>
                  <a:lnTo>
                    <a:pt x="267995" y="3409"/>
                  </a:lnTo>
                  <a:lnTo>
                    <a:pt x="314464" y="0"/>
                  </a:lnTo>
                  <a:lnTo>
                    <a:pt x="1572247" y="0"/>
                  </a:lnTo>
                  <a:lnTo>
                    <a:pt x="1618716" y="3409"/>
                  </a:lnTo>
                  <a:lnTo>
                    <a:pt x="1663068" y="13314"/>
                  </a:lnTo>
                  <a:lnTo>
                    <a:pt x="1704817" y="29227"/>
                  </a:lnTo>
                  <a:lnTo>
                    <a:pt x="1743475" y="50662"/>
                  </a:lnTo>
                  <a:lnTo>
                    <a:pt x="1778558" y="77133"/>
                  </a:lnTo>
                  <a:lnTo>
                    <a:pt x="1809578" y="108153"/>
                  </a:lnTo>
                  <a:lnTo>
                    <a:pt x="1836049" y="143236"/>
                  </a:lnTo>
                  <a:lnTo>
                    <a:pt x="1857484" y="181894"/>
                  </a:lnTo>
                  <a:lnTo>
                    <a:pt x="1873397" y="223643"/>
                  </a:lnTo>
                  <a:lnTo>
                    <a:pt x="1883302" y="267995"/>
                  </a:lnTo>
                  <a:lnTo>
                    <a:pt x="1886712" y="314464"/>
                  </a:lnTo>
                  <a:lnTo>
                    <a:pt x="1886712" y="1741424"/>
                  </a:lnTo>
                  <a:lnTo>
                    <a:pt x="1883302" y="1787892"/>
                  </a:lnTo>
                  <a:lnTo>
                    <a:pt x="1873397" y="1832243"/>
                  </a:lnTo>
                  <a:lnTo>
                    <a:pt x="1857484" y="1873991"/>
                  </a:lnTo>
                  <a:lnTo>
                    <a:pt x="1836049" y="1912648"/>
                  </a:lnTo>
                  <a:lnTo>
                    <a:pt x="1809578" y="1947729"/>
                  </a:lnTo>
                  <a:lnTo>
                    <a:pt x="1778558" y="1978748"/>
                  </a:lnTo>
                  <a:lnTo>
                    <a:pt x="1743475" y="2005217"/>
                  </a:lnTo>
                  <a:lnTo>
                    <a:pt x="1704817" y="2026650"/>
                  </a:lnTo>
                  <a:lnTo>
                    <a:pt x="1663068" y="2042562"/>
                  </a:lnTo>
                  <a:lnTo>
                    <a:pt x="1618716" y="2052466"/>
                  </a:lnTo>
                  <a:lnTo>
                    <a:pt x="1572247" y="2055876"/>
                  </a:lnTo>
                  <a:lnTo>
                    <a:pt x="314464" y="2055876"/>
                  </a:lnTo>
                  <a:lnTo>
                    <a:pt x="267995" y="2052466"/>
                  </a:lnTo>
                  <a:lnTo>
                    <a:pt x="223643" y="2042562"/>
                  </a:lnTo>
                  <a:lnTo>
                    <a:pt x="181894" y="2026650"/>
                  </a:lnTo>
                  <a:lnTo>
                    <a:pt x="143236" y="2005217"/>
                  </a:lnTo>
                  <a:lnTo>
                    <a:pt x="108153" y="1978748"/>
                  </a:lnTo>
                  <a:lnTo>
                    <a:pt x="77133" y="1947729"/>
                  </a:lnTo>
                  <a:lnTo>
                    <a:pt x="50662" y="1912648"/>
                  </a:lnTo>
                  <a:lnTo>
                    <a:pt x="29227" y="1873991"/>
                  </a:lnTo>
                  <a:lnTo>
                    <a:pt x="13314" y="1832243"/>
                  </a:lnTo>
                  <a:lnTo>
                    <a:pt x="3409" y="1787892"/>
                  </a:lnTo>
                  <a:lnTo>
                    <a:pt x="0" y="1741424"/>
                  </a:lnTo>
                  <a:lnTo>
                    <a:pt x="0" y="314464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7003447" y="4489236"/>
            <a:ext cx="1800225" cy="134302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065" marR="5080">
              <a:lnSpc>
                <a:spcPct val="103299"/>
              </a:lnSpc>
              <a:spcBef>
                <a:spcPts val="85"/>
              </a:spcBef>
            </a:pPr>
            <a:r>
              <a:rPr dirty="0" sz="1200" spc="-65" b="1">
                <a:latin typeface="Arial"/>
                <a:cs typeface="Arial"/>
              </a:rPr>
              <a:t>Triplet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therapy: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>
                <a:latin typeface="Arial"/>
                <a:cs typeface="Arial"/>
              </a:rPr>
              <a:t>Docetaxel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+ </a:t>
            </a:r>
            <a:r>
              <a:rPr dirty="0" sz="1200" spc="-145">
                <a:latin typeface="Arial"/>
                <a:cs typeface="Arial"/>
              </a:rPr>
              <a:t>ARSI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20">
                <a:latin typeface="Arial"/>
                <a:cs typeface="Arial"/>
              </a:rPr>
              <a:t>ADT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vs.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40"/>
              </a:spcBef>
            </a:pPr>
            <a:r>
              <a:rPr dirty="0" sz="1200" spc="-60" b="1">
                <a:latin typeface="Arial"/>
                <a:cs typeface="Arial"/>
              </a:rPr>
              <a:t>Doublet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therapy: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1200" spc="-125">
                <a:latin typeface="Arial"/>
                <a:cs typeface="Arial"/>
              </a:rPr>
              <a:t>ADT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145">
                <a:latin typeface="Arial"/>
                <a:cs typeface="Arial"/>
              </a:rPr>
              <a:t>ARSI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or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docetaxel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35"/>
              </a:spcBef>
            </a:pPr>
            <a:r>
              <a:rPr dirty="0" sz="1200" spc="-90">
                <a:latin typeface="Arial"/>
                <a:cs typeface="Arial"/>
              </a:rPr>
              <a:t>+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200" spc="-70" b="1">
                <a:latin typeface="Arial"/>
                <a:cs typeface="Arial"/>
              </a:rPr>
              <a:t>Radiation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to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the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primary</a:t>
            </a:r>
            <a:endParaRPr sz="12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Arial"/>
                <a:cs typeface="Arial"/>
              </a:rPr>
              <a:t>(+/-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pelvis)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9175750" y="4288285"/>
            <a:ext cx="2082800" cy="962660"/>
            <a:chOff x="9175750" y="4288285"/>
            <a:chExt cx="2082800" cy="962660"/>
          </a:xfrm>
        </p:grpSpPr>
        <p:sp>
          <p:nvSpPr>
            <p:cNvPr id="47" name="object 47" descr=""/>
            <p:cNvSpPr/>
            <p:nvPr/>
          </p:nvSpPr>
          <p:spPr>
            <a:xfrm>
              <a:off x="9182100" y="4294635"/>
              <a:ext cx="2070100" cy="949960"/>
            </a:xfrm>
            <a:custGeom>
              <a:avLst/>
              <a:gdLst/>
              <a:ahLst/>
              <a:cxnLst/>
              <a:rect l="l" t="t" r="r" b="b"/>
              <a:pathLst>
                <a:path w="2070100" h="949960">
                  <a:moveTo>
                    <a:pt x="1911350" y="0"/>
                  </a:moveTo>
                  <a:lnTo>
                    <a:pt x="158242" y="0"/>
                  </a:lnTo>
                  <a:lnTo>
                    <a:pt x="108227" y="8066"/>
                  </a:lnTo>
                  <a:lnTo>
                    <a:pt x="64788" y="30529"/>
                  </a:lnTo>
                  <a:lnTo>
                    <a:pt x="30533" y="64783"/>
                  </a:lnTo>
                  <a:lnTo>
                    <a:pt x="8067" y="108222"/>
                  </a:lnTo>
                  <a:lnTo>
                    <a:pt x="0" y="158241"/>
                  </a:lnTo>
                  <a:lnTo>
                    <a:pt x="0" y="791197"/>
                  </a:lnTo>
                  <a:lnTo>
                    <a:pt x="8067" y="841217"/>
                  </a:lnTo>
                  <a:lnTo>
                    <a:pt x="30533" y="884660"/>
                  </a:lnTo>
                  <a:lnTo>
                    <a:pt x="64788" y="918917"/>
                  </a:lnTo>
                  <a:lnTo>
                    <a:pt x="108227" y="941384"/>
                  </a:lnTo>
                  <a:lnTo>
                    <a:pt x="158242" y="949451"/>
                  </a:lnTo>
                  <a:lnTo>
                    <a:pt x="1911350" y="949451"/>
                  </a:lnTo>
                  <a:lnTo>
                    <a:pt x="1961364" y="941384"/>
                  </a:lnTo>
                  <a:lnTo>
                    <a:pt x="2004803" y="918917"/>
                  </a:lnTo>
                  <a:lnTo>
                    <a:pt x="2039058" y="884660"/>
                  </a:lnTo>
                  <a:lnTo>
                    <a:pt x="2061524" y="841217"/>
                  </a:lnTo>
                  <a:lnTo>
                    <a:pt x="2069592" y="791197"/>
                  </a:lnTo>
                  <a:lnTo>
                    <a:pt x="2069592" y="158241"/>
                  </a:lnTo>
                  <a:lnTo>
                    <a:pt x="2061524" y="108222"/>
                  </a:lnTo>
                  <a:lnTo>
                    <a:pt x="2039058" y="64783"/>
                  </a:lnTo>
                  <a:lnTo>
                    <a:pt x="2004803" y="30529"/>
                  </a:lnTo>
                  <a:lnTo>
                    <a:pt x="1961364" y="8066"/>
                  </a:lnTo>
                  <a:lnTo>
                    <a:pt x="191135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182100" y="4294635"/>
              <a:ext cx="2070100" cy="949960"/>
            </a:xfrm>
            <a:custGeom>
              <a:avLst/>
              <a:gdLst/>
              <a:ahLst/>
              <a:cxnLst/>
              <a:rect l="l" t="t" r="r" b="b"/>
              <a:pathLst>
                <a:path w="2070100" h="949960">
                  <a:moveTo>
                    <a:pt x="0" y="158241"/>
                  </a:moveTo>
                  <a:lnTo>
                    <a:pt x="8067" y="108222"/>
                  </a:lnTo>
                  <a:lnTo>
                    <a:pt x="30533" y="64783"/>
                  </a:lnTo>
                  <a:lnTo>
                    <a:pt x="64788" y="30529"/>
                  </a:lnTo>
                  <a:lnTo>
                    <a:pt x="108227" y="8066"/>
                  </a:lnTo>
                  <a:lnTo>
                    <a:pt x="158242" y="0"/>
                  </a:lnTo>
                  <a:lnTo>
                    <a:pt x="1911350" y="0"/>
                  </a:lnTo>
                  <a:lnTo>
                    <a:pt x="1961364" y="8066"/>
                  </a:lnTo>
                  <a:lnTo>
                    <a:pt x="2004803" y="30529"/>
                  </a:lnTo>
                  <a:lnTo>
                    <a:pt x="2039058" y="64783"/>
                  </a:lnTo>
                  <a:lnTo>
                    <a:pt x="2061524" y="108222"/>
                  </a:lnTo>
                  <a:lnTo>
                    <a:pt x="2069592" y="158241"/>
                  </a:lnTo>
                  <a:lnTo>
                    <a:pt x="2069592" y="791197"/>
                  </a:lnTo>
                  <a:lnTo>
                    <a:pt x="2061524" y="841217"/>
                  </a:lnTo>
                  <a:lnTo>
                    <a:pt x="2039058" y="884660"/>
                  </a:lnTo>
                  <a:lnTo>
                    <a:pt x="2004803" y="918917"/>
                  </a:lnTo>
                  <a:lnTo>
                    <a:pt x="1961364" y="941384"/>
                  </a:lnTo>
                  <a:lnTo>
                    <a:pt x="1911350" y="949451"/>
                  </a:lnTo>
                  <a:lnTo>
                    <a:pt x="158242" y="949451"/>
                  </a:lnTo>
                  <a:lnTo>
                    <a:pt x="108227" y="941384"/>
                  </a:lnTo>
                  <a:lnTo>
                    <a:pt x="64788" y="918917"/>
                  </a:lnTo>
                  <a:lnTo>
                    <a:pt x="30533" y="884660"/>
                  </a:lnTo>
                  <a:lnTo>
                    <a:pt x="8067" y="841217"/>
                  </a:lnTo>
                  <a:lnTo>
                    <a:pt x="0" y="791197"/>
                  </a:lnTo>
                  <a:lnTo>
                    <a:pt x="0" y="158241"/>
                  </a:lnTo>
                  <a:close/>
                </a:path>
              </a:pathLst>
            </a:custGeom>
            <a:ln w="12191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267443" y="4401314"/>
              <a:ext cx="1885314" cy="749935"/>
            </a:xfrm>
            <a:custGeom>
              <a:avLst/>
              <a:gdLst/>
              <a:ahLst/>
              <a:cxnLst/>
              <a:rect l="l" t="t" r="r" b="b"/>
              <a:pathLst>
                <a:path w="1885315" h="749935">
                  <a:moveTo>
                    <a:pt x="1760220" y="0"/>
                  </a:moveTo>
                  <a:lnTo>
                    <a:pt x="124968" y="0"/>
                  </a:lnTo>
                  <a:lnTo>
                    <a:pt x="76327" y="9819"/>
                  </a:lnTo>
                  <a:lnTo>
                    <a:pt x="36604" y="36599"/>
                  </a:lnTo>
                  <a:lnTo>
                    <a:pt x="9821" y="76322"/>
                  </a:lnTo>
                  <a:lnTo>
                    <a:pt x="0" y="124968"/>
                  </a:lnTo>
                  <a:lnTo>
                    <a:pt x="0" y="624840"/>
                  </a:lnTo>
                  <a:lnTo>
                    <a:pt x="9821" y="673480"/>
                  </a:lnTo>
                  <a:lnTo>
                    <a:pt x="36604" y="713203"/>
                  </a:lnTo>
                  <a:lnTo>
                    <a:pt x="76327" y="739986"/>
                  </a:lnTo>
                  <a:lnTo>
                    <a:pt x="124968" y="749808"/>
                  </a:lnTo>
                  <a:lnTo>
                    <a:pt x="1760220" y="749808"/>
                  </a:lnTo>
                  <a:lnTo>
                    <a:pt x="1808860" y="739986"/>
                  </a:lnTo>
                  <a:lnTo>
                    <a:pt x="1848583" y="713203"/>
                  </a:lnTo>
                  <a:lnTo>
                    <a:pt x="1875366" y="673480"/>
                  </a:lnTo>
                  <a:lnTo>
                    <a:pt x="1885188" y="624840"/>
                  </a:lnTo>
                  <a:lnTo>
                    <a:pt x="1885188" y="124968"/>
                  </a:lnTo>
                  <a:lnTo>
                    <a:pt x="1875366" y="76322"/>
                  </a:lnTo>
                  <a:lnTo>
                    <a:pt x="1848583" y="36599"/>
                  </a:lnTo>
                  <a:lnTo>
                    <a:pt x="1808860" y="9819"/>
                  </a:lnTo>
                  <a:lnTo>
                    <a:pt x="17602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267443" y="4401314"/>
              <a:ext cx="1885314" cy="749935"/>
            </a:xfrm>
            <a:custGeom>
              <a:avLst/>
              <a:gdLst/>
              <a:ahLst/>
              <a:cxnLst/>
              <a:rect l="l" t="t" r="r" b="b"/>
              <a:pathLst>
                <a:path w="1885315" h="749935">
                  <a:moveTo>
                    <a:pt x="0" y="124968"/>
                  </a:moveTo>
                  <a:lnTo>
                    <a:pt x="9821" y="76322"/>
                  </a:lnTo>
                  <a:lnTo>
                    <a:pt x="36604" y="36599"/>
                  </a:lnTo>
                  <a:lnTo>
                    <a:pt x="76327" y="9819"/>
                  </a:lnTo>
                  <a:lnTo>
                    <a:pt x="124968" y="0"/>
                  </a:lnTo>
                  <a:lnTo>
                    <a:pt x="1760220" y="0"/>
                  </a:lnTo>
                  <a:lnTo>
                    <a:pt x="1808860" y="9819"/>
                  </a:lnTo>
                  <a:lnTo>
                    <a:pt x="1848583" y="36599"/>
                  </a:lnTo>
                  <a:lnTo>
                    <a:pt x="1875366" y="76322"/>
                  </a:lnTo>
                  <a:lnTo>
                    <a:pt x="1885188" y="124968"/>
                  </a:lnTo>
                  <a:lnTo>
                    <a:pt x="1885188" y="624840"/>
                  </a:lnTo>
                  <a:lnTo>
                    <a:pt x="1875366" y="673480"/>
                  </a:lnTo>
                  <a:lnTo>
                    <a:pt x="1848583" y="713203"/>
                  </a:lnTo>
                  <a:lnTo>
                    <a:pt x="1808860" y="739986"/>
                  </a:lnTo>
                  <a:lnTo>
                    <a:pt x="1760220" y="749808"/>
                  </a:lnTo>
                  <a:lnTo>
                    <a:pt x="124968" y="749808"/>
                  </a:lnTo>
                  <a:lnTo>
                    <a:pt x="76327" y="739986"/>
                  </a:lnTo>
                  <a:lnTo>
                    <a:pt x="36604" y="713203"/>
                  </a:lnTo>
                  <a:lnTo>
                    <a:pt x="9821" y="673480"/>
                  </a:lnTo>
                  <a:lnTo>
                    <a:pt x="0" y="624840"/>
                  </a:lnTo>
                  <a:lnTo>
                    <a:pt x="0" y="124968"/>
                  </a:lnTo>
                  <a:close/>
                </a:path>
              </a:pathLst>
            </a:custGeom>
            <a:ln w="12192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9592961" y="4514386"/>
            <a:ext cx="1130935" cy="4032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200" spc="-60" b="1">
                <a:latin typeface="Arial"/>
                <a:cs typeface="Arial"/>
              </a:rPr>
              <a:t>Doublet</a:t>
            </a:r>
            <a:r>
              <a:rPr dirty="0" sz="1200" spc="-35" b="1">
                <a:latin typeface="Arial"/>
                <a:cs typeface="Arial"/>
              </a:rPr>
              <a:t> therapy: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dirty="0" sz="1200" spc="-145">
                <a:latin typeface="Arial"/>
                <a:cs typeface="Arial"/>
              </a:rPr>
              <a:t>ARSI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100">
                <a:latin typeface="Arial"/>
                <a:cs typeface="Arial"/>
              </a:rPr>
              <a:t>+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ADT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4247393" y="1133602"/>
            <a:ext cx="4323080" cy="629920"/>
            <a:chOff x="4247393" y="1133602"/>
            <a:chExt cx="4323080" cy="629920"/>
          </a:xfrm>
        </p:grpSpPr>
        <p:sp>
          <p:nvSpPr>
            <p:cNvPr id="53" name="object 53" descr=""/>
            <p:cNvSpPr/>
            <p:nvPr/>
          </p:nvSpPr>
          <p:spPr>
            <a:xfrm>
              <a:off x="4300405" y="1139952"/>
              <a:ext cx="893444" cy="588645"/>
            </a:xfrm>
            <a:custGeom>
              <a:avLst/>
              <a:gdLst/>
              <a:ahLst/>
              <a:cxnLst/>
              <a:rect l="l" t="t" r="r" b="b"/>
              <a:pathLst>
                <a:path w="893445" h="588644">
                  <a:moveTo>
                    <a:pt x="893051" y="0"/>
                  </a:moveTo>
                  <a:lnTo>
                    <a:pt x="0" y="58863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247393" y="1689778"/>
              <a:ext cx="85090" cy="74295"/>
            </a:xfrm>
            <a:custGeom>
              <a:avLst/>
              <a:gdLst/>
              <a:ahLst/>
              <a:cxnLst/>
              <a:rect l="l" t="t" r="r" b="b"/>
              <a:pathLst>
                <a:path w="85089" h="74294">
                  <a:moveTo>
                    <a:pt x="42646" y="0"/>
                  </a:moveTo>
                  <a:lnTo>
                    <a:pt x="0" y="73748"/>
                  </a:lnTo>
                  <a:lnTo>
                    <a:pt x="84582" y="63627"/>
                  </a:lnTo>
                  <a:lnTo>
                    <a:pt x="426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606284" y="1153668"/>
              <a:ext cx="908685" cy="521334"/>
            </a:xfrm>
            <a:custGeom>
              <a:avLst/>
              <a:gdLst/>
              <a:ahLst/>
              <a:cxnLst/>
              <a:rect l="l" t="t" r="r" b="b"/>
              <a:pathLst>
                <a:path w="908684" h="521335">
                  <a:moveTo>
                    <a:pt x="0" y="0"/>
                  </a:moveTo>
                  <a:lnTo>
                    <a:pt x="908481" y="52110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484793" y="1635404"/>
              <a:ext cx="85090" cy="71120"/>
            </a:xfrm>
            <a:custGeom>
              <a:avLst/>
              <a:gdLst/>
              <a:ahLst/>
              <a:cxnLst/>
              <a:rect l="l" t="t" r="r" b="b"/>
              <a:pathLst>
                <a:path w="85090" h="71119">
                  <a:moveTo>
                    <a:pt x="37922" y="0"/>
                  </a:moveTo>
                  <a:lnTo>
                    <a:pt x="0" y="66090"/>
                  </a:lnTo>
                  <a:lnTo>
                    <a:pt x="85064" y="70967"/>
                  </a:lnTo>
                  <a:lnTo>
                    <a:pt x="379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2699716" y="2491485"/>
            <a:ext cx="2470785" cy="1817370"/>
            <a:chOff x="2699716" y="2491485"/>
            <a:chExt cx="2470785" cy="1817370"/>
          </a:xfrm>
        </p:grpSpPr>
        <p:sp>
          <p:nvSpPr>
            <p:cNvPr id="58" name="object 58" descr=""/>
            <p:cNvSpPr/>
            <p:nvPr/>
          </p:nvSpPr>
          <p:spPr>
            <a:xfrm>
              <a:off x="3104941" y="2505455"/>
              <a:ext cx="414020" cy="445134"/>
            </a:xfrm>
            <a:custGeom>
              <a:avLst/>
              <a:gdLst/>
              <a:ahLst/>
              <a:cxnLst/>
              <a:rect l="l" t="t" r="r" b="b"/>
              <a:pathLst>
                <a:path w="414020" h="445135">
                  <a:moveTo>
                    <a:pt x="413486" y="0"/>
                  </a:moveTo>
                  <a:lnTo>
                    <a:pt x="0" y="4448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3061715" y="2915085"/>
              <a:ext cx="80010" cy="81915"/>
            </a:xfrm>
            <a:custGeom>
              <a:avLst/>
              <a:gdLst/>
              <a:ahLst/>
              <a:cxnLst/>
              <a:rect l="l" t="t" r="r" b="b"/>
              <a:pathLst>
                <a:path w="80010" h="81914">
                  <a:moveTo>
                    <a:pt x="23964" y="0"/>
                  </a:moveTo>
                  <a:lnTo>
                    <a:pt x="0" y="81749"/>
                  </a:lnTo>
                  <a:lnTo>
                    <a:pt x="79781" y="51879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913631" y="2497835"/>
              <a:ext cx="464184" cy="462280"/>
            </a:xfrm>
            <a:custGeom>
              <a:avLst/>
              <a:gdLst/>
              <a:ahLst/>
              <a:cxnLst/>
              <a:rect l="l" t="t" r="r" b="b"/>
              <a:pathLst>
                <a:path w="464185" h="462280">
                  <a:moveTo>
                    <a:pt x="0" y="0"/>
                  </a:moveTo>
                  <a:lnTo>
                    <a:pt x="464032" y="4616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341796" y="2923543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53746" y="0"/>
                  </a:moveTo>
                  <a:lnTo>
                    <a:pt x="0" y="54013"/>
                  </a:lnTo>
                  <a:lnTo>
                    <a:pt x="80886" y="80759"/>
                  </a:lnTo>
                  <a:lnTo>
                    <a:pt x="537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729483" y="3723131"/>
              <a:ext cx="8890" cy="521970"/>
            </a:xfrm>
            <a:custGeom>
              <a:avLst/>
              <a:gdLst/>
              <a:ahLst/>
              <a:cxnLst/>
              <a:rect l="l" t="t" r="r" b="b"/>
              <a:pathLst>
                <a:path w="8889" h="521970">
                  <a:moveTo>
                    <a:pt x="0" y="0"/>
                  </a:moveTo>
                  <a:lnTo>
                    <a:pt x="8534" y="5218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699716" y="4231642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76187" y="0"/>
                  </a:moveTo>
                  <a:lnTo>
                    <a:pt x="0" y="1244"/>
                  </a:lnTo>
                  <a:lnTo>
                    <a:pt x="39331" y="76809"/>
                  </a:lnTo>
                  <a:lnTo>
                    <a:pt x="76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123688" y="3689603"/>
              <a:ext cx="8890" cy="521970"/>
            </a:xfrm>
            <a:custGeom>
              <a:avLst/>
              <a:gdLst/>
              <a:ahLst/>
              <a:cxnLst/>
              <a:rect l="l" t="t" r="r" b="b"/>
              <a:pathLst>
                <a:path w="8889" h="521970">
                  <a:moveTo>
                    <a:pt x="0" y="0"/>
                  </a:moveTo>
                  <a:lnTo>
                    <a:pt x="8534" y="5218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093920" y="4198114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76187" y="0"/>
                  </a:moveTo>
                  <a:lnTo>
                    <a:pt x="0" y="1244"/>
                  </a:lnTo>
                  <a:lnTo>
                    <a:pt x="39331" y="76809"/>
                  </a:lnTo>
                  <a:lnTo>
                    <a:pt x="76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 descr=""/>
          <p:cNvGrpSpPr/>
          <p:nvPr/>
        </p:nvGrpSpPr>
        <p:grpSpPr>
          <a:xfrm>
            <a:off x="7783780" y="2474722"/>
            <a:ext cx="2472055" cy="1806575"/>
            <a:chOff x="7783780" y="2474722"/>
            <a:chExt cx="2472055" cy="1806575"/>
          </a:xfrm>
        </p:grpSpPr>
        <p:sp>
          <p:nvSpPr>
            <p:cNvPr id="67" name="object 67" descr=""/>
            <p:cNvSpPr/>
            <p:nvPr/>
          </p:nvSpPr>
          <p:spPr>
            <a:xfrm>
              <a:off x="8435670" y="2499360"/>
              <a:ext cx="453390" cy="400685"/>
            </a:xfrm>
            <a:custGeom>
              <a:avLst/>
              <a:gdLst/>
              <a:ahLst/>
              <a:cxnLst/>
              <a:rect l="l" t="t" r="r" b="b"/>
              <a:pathLst>
                <a:path w="453390" h="400685">
                  <a:moveTo>
                    <a:pt x="452793" y="0"/>
                  </a:moveTo>
                  <a:lnTo>
                    <a:pt x="0" y="40040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388097" y="2862814"/>
              <a:ext cx="82550" cy="79375"/>
            </a:xfrm>
            <a:custGeom>
              <a:avLst/>
              <a:gdLst/>
              <a:ahLst/>
              <a:cxnLst/>
              <a:rect l="l" t="t" r="r" b="b"/>
              <a:pathLst>
                <a:path w="82550" h="79375">
                  <a:moveTo>
                    <a:pt x="31838" y="0"/>
                  </a:moveTo>
                  <a:lnTo>
                    <a:pt x="0" y="79019"/>
                  </a:lnTo>
                  <a:lnTo>
                    <a:pt x="82321" y="57073"/>
                  </a:lnTo>
                  <a:lnTo>
                    <a:pt x="318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267444" y="2481072"/>
              <a:ext cx="438784" cy="438150"/>
            </a:xfrm>
            <a:custGeom>
              <a:avLst/>
              <a:gdLst/>
              <a:ahLst/>
              <a:cxnLst/>
              <a:rect l="l" t="t" r="r" b="b"/>
              <a:pathLst>
                <a:path w="438784" h="438150">
                  <a:moveTo>
                    <a:pt x="0" y="0"/>
                  </a:moveTo>
                  <a:lnTo>
                    <a:pt x="438315" y="437591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669855" y="2882719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53835" y="0"/>
                  </a:moveTo>
                  <a:lnTo>
                    <a:pt x="0" y="53924"/>
                  </a:lnTo>
                  <a:lnTo>
                    <a:pt x="80835" y="80797"/>
                  </a:lnTo>
                  <a:lnTo>
                    <a:pt x="538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813548" y="3695700"/>
              <a:ext cx="8890" cy="521970"/>
            </a:xfrm>
            <a:custGeom>
              <a:avLst/>
              <a:gdLst/>
              <a:ahLst/>
              <a:cxnLst/>
              <a:rect l="l" t="t" r="r" b="b"/>
              <a:pathLst>
                <a:path w="8890" h="521970">
                  <a:moveTo>
                    <a:pt x="0" y="0"/>
                  </a:moveTo>
                  <a:lnTo>
                    <a:pt x="8534" y="5218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783780" y="4204210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76187" y="0"/>
                  </a:moveTo>
                  <a:lnTo>
                    <a:pt x="0" y="1244"/>
                  </a:lnTo>
                  <a:lnTo>
                    <a:pt x="39331" y="76809"/>
                  </a:lnTo>
                  <a:lnTo>
                    <a:pt x="76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0209276" y="3695700"/>
              <a:ext cx="8890" cy="521970"/>
            </a:xfrm>
            <a:custGeom>
              <a:avLst/>
              <a:gdLst/>
              <a:ahLst/>
              <a:cxnLst/>
              <a:rect l="l" t="t" r="r" b="b"/>
              <a:pathLst>
                <a:path w="8890" h="521970">
                  <a:moveTo>
                    <a:pt x="0" y="0"/>
                  </a:moveTo>
                  <a:lnTo>
                    <a:pt x="8534" y="5218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0179508" y="4204210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76187" y="0"/>
                  </a:moveTo>
                  <a:lnTo>
                    <a:pt x="0" y="1244"/>
                  </a:lnTo>
                  <a:lnTo>
                    <a:pt x="39331" y="76809"/>
                  </a:lnTo>
                  <a:lnTo>
                    <a:pt x="76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420601" y="266725"/>
            <a:ext cx="34410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00" b="1">
                <a:latin typeface="Arial"/>
                <a:cs typeface="Arial"/>
              </a:rPr>
              <a:t>mHSPC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200" b="1">
                <a:latin typeface="Arial"/>
                <a:cs typeface="Arial"/>
              </a:rPr>
              <a:t>Algorithm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-105" b="1">
                <a:latin typeface="Arial"/>
                <a:cs typeface="Arial"/>
              </a:rPr>
              <a:t>2023</a:t>
            </a:r>
            <a:endParaRPr sz="28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36928" y="6517962"/>
            <a:ext cx="3361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Arial"/>
                <a:cs typeface="Arial"/>
              </a:rPr>
              <a:t>McManus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and</a:t>
            </a:r>
            <a:r>
              <a:rPr dirty="0" sz="1800" spc="-5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Armstrong,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305">
                <a:latin typeface="Arial"/>
                <a:cs typeface="Arial"/>
              </a:rPr>
              <a:t>JCO</a:t>
            </a:r>
            <a:r>
              <a:rPr dirty="0" sz="1800" spc="-65">
                <a:latin typeface="Arial"/>
                <a:cs typeface="Arial"/>
              </a:rPr>
              <a:t> </a:t>
            </a:r>
            <a:r>
              <a:rPr dirty="0" sz="1800" spc="-4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0462" rIns="0" bIns="0" rtlCol="0" vert="horz">
            <a:spAutoFit/>
          </a:bodyPr>
          <a:lstStyle/>
          <a:p>
            <a:pPr marL="1614170">
              <a:lnSpc>
                <a:spcPct val="100000"/>
              </a:lnSpc>
              <a:spcBef>
                <a:spcPts val="105"/>
              </a:spcBef>
            </a:pPr>
            <a:r>
              <a:rPr dirty="0" sz="3200" spc="-450" b="1">
                <a:latin typeface="Arial"/>
                <a:cs typeface="Arial"/>
              </a:rPr>
              <a:t>nmCRPC</a:t>
            </a:r>
            <a:r>
              <a:rPr dirty="0" sz="3200" spc="-140" b="1">
                <a:latin typeface="Arial"/>
                <a:cs typeface="Arial"/>
              </a:rPr>
              <a:t> </a:t>
            </a:r>
            <a:r>
              <a:rPr dirty="0" sz="3200" spc="-250" b="1">
                <a:latin typeface="Arial"/>
                <a:cs typeface="Arial"/>
              </a:rPr>
              <a:t>Therapies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114" b="1">
                <a:latin typeface="Arial"/>
                <a:cs typeface="Arial"/>
              </a:rPr>
              <a:t>with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254" b="1">
                <a:latin typeface="Arial"/>
                <a:cs typeface="Arial"/>
              </a:rPr>
              <a:t>Survival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140" b="1">
                <a:latin typeface="Arial"/>
                <a:cs typeface="Arial"/>
              </a:rPr>
              <a:t>Benefit</a:t>
            </a:r>
            <a:endParaRPr sz="32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791509" y="1595301"/>
          <a:ext cx="9170670" cy="34582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155"/>
                <a:gridCol w="657225"/>
                <a:gridCol w="1823085"/>
                <a:gridCol w="1240154"/>
                <a:gridCol w="1239520"/>
                <a:gridCol w="1240154"/>
                <a:gridCol w="1385570"/>
              </a:tblGrid>
              <a:tr h="76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dirty="0" sz="19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Therapy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9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9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Eligibility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12445" marR="121285" indent="-38608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900" spc="-1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Comparat </a:t>
                      </a: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9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Indication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1900" spc="-2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MFS</a:t>
                      </a:r>
                      <a:r>
                        <a:rPr dirty="0" sz="19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HR;</a:t>
                      </a:r>
                      <a:r>
                        <a:rPr dirty="0" sz="1900" spc="-8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dirty="0" sz="1900" spc="-2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dirty="0" sz="1900" spc="-9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204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HR;</a:t>
                      </a:r>
                      <a:r>
                        <a:rPr dirty="0" sz="1900" spc="-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900" spc="-50" b="1" i="1">
                          <a:solidFill>
                            <a:srgbClr val="FFFFFF"/>
                          </a:solidFill>
                          <a:latin typeface="Arial-BoldItalicMT"/>
                          <a:cs typeface="Arial-BoldItalicMT"/>
                        </a:rPr>
                        <a:t>p</a:t>
                      </a:r>
                      <a:endParaRPr sz="1900">
                        <a:latin typeface="Arial-BoldItalicMT"/>
                        <a:cs typeface="Arial-BoldItalicMT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557530" marR="81280" indent="-224154">
                        <a:lnSpc>
                          <a:spcPct val="100000"/>
                        </a:lnSpc>
                      </a:pPr>
                      <a:r>
                        <a:rPr dirty="0" sz="1500" spc="-114" b="1">
                          <a:latin typeface="Arial"/>
                          <a:cs typeface="Arial"/>
                        </a:rPr>
                        <a:t>Enzalutamide </a:t>
                      </a:r>
                      <a:r>
                        <a:rPr dirty="0" sz="1500" spc="-195" b="1">
                          <a:latin typeface="Arial"/>
                          <a:cs typeface="Arial"/>
                        </a:rPr>
                        <a:t>(PROSPER)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933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500" spc="-175">
                          <a:latin typeface="Arial"/>
                          <a:cs typeface="Arial"/>
                        </a:rPr>
                        <a:t>PSADT&gt;10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mo,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no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N1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Placebo/ADT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500" spc="-40">
                          <a:latin typeface="Arial"/>
                          <a:cs typeface="Arial"/>
                        </a:rPr>
                        <a:t>nmCRPC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500" spc="-70">
                          <a:latin typeface="Arial"/>
                          <a:cs typeface="Arial"/>
                        </a:rPr>
                        <a:t>36.6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0"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14.7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06070" marR="163830" indent="-135890">
                        <a:lnSpc>
                          <a:spcPct val="100000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2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0.29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500" spc="-85">
                          <a:latin typeface="Arial"/>
                          <a:cs typeface="Arial"/>
                        </a:rPr>
                        <a:t>67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56.3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mo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 marL="378460" marR="371475" indent="1270">
                        <a:lnSpc>
                          <a:spcPct val="100000"/>
                        </a:lnSpc>
                      </a:pPr>
                      <a:r>
                        <a:rPr dirty="0" sz="1500" spc="-22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35">
                          <a:latin typeface="Arial"/>
                          <a:cs typeface="Arial"/>
                        </a:rPr>
                        <a:t>0.73 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p=0.001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77240">
                <a:tc>
                  <a:txBody>
                    <a:bodyPr/>
                    <a:lstStyle/>
                    <a:p>
                      <a:pPr marL="565150" marR="80010" indent="-180340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500" spc="-100" b="1">
                          <a:latin typeface="Arial"/>
                          <a:cs typeface="Arial"/>
                        </a:rPr>
                        <a:t>Apalutamide </a:t>
                      </a:r>
                      <a:r>
                        <a:rPr dirty="0" sz="1500" spc="-190" b="1">
                          <a:latin typeface="Arial"/>
                          <a:cs typeface="Arial"/>
                        </a:rPr>
                        <a:t>(SPARTAN)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473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1207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500" spc="-175">
                          <a:latin typeface="Arial"/>
                          <a:cs typeface="Arial"/>
                        </a:rPr>
                        <a:t>PSADT&gt;10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mo,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N1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50">
                          <a:latin typeface="Arial"/>
                          <a:cs typeface="Arial"/>
                        </a:rPr>
                        <a:t>allowed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4">
                          <a:latin typeface="Arial"/>
                          <a:cs typeface="Arial"/>
                        </a:rPr>
                        <a:t>&lt;2</a:t>
                      </a:r>
                      <a:r>
                        <a:rPr dirty="0" sz="15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cm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Placebo/ADT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500" spc="-40">
                          <a:latin typeface="Arial"/>
                          <a:cs typeface="Arial"/>
                        </a:rPr>
                        <a:t>nmCRPC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500" spc="-70">
                          <a:latin typeface="Arial"/>
                          <a:cs typeface="Arial"/>
                        </a:rPr>
                        <a:t>40.5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16.2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06070" marR="163830" indent="-135890">
                        <a:lnSpc>
                          <a:spcPct val="100000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2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0.28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500" spc="-70">
                          <a:latin typeface="Arial"/>
                          <a:cs typeface="Arial"/>
                        </a:rPr>
                        <a:t>73.9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10">
                          <a:latin typeface="Arial"/>
                          <a:cs typeface="Arial"/>
                        </a:rPr>
                        <a:t>vs.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59.9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78460" marR="187960" indent="-181610">
                        <a:lnSpc>
                          <a:spcPct val="100000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mo,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2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0.76;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p=0.016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85519">
                <a:tc>
                  <a:txBody>
                    <a:bodyPr/>
                    <a:lstStyle/>
                    <a:p>
                      <a:pPr marL="641350" marR="81280" indent="-32639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500" spc="-95" b="1">
                          <a:latin typeface="Arial"/>
                          <a:cs typeface="Arial"/>
                        </a:rPr>
                        <a:t>Darolutamide </a:t>
                      </a:r>
                      <a:r>
                        <a:rPr dirty="0" sz="1500" spc="-125" b="1">
                          <a:latin typeface="Arial"/>
                          <a:cs typeface="Arial"/>
                        </a:rPr>
                        <a:t>(ARAMIS)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500" spc="-20">
                          <a:latin typeface="Arial"/>
                          <a:cs typeface="Arial"/>
                        </a:rPr>
                        <a:t>1509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500" spc="-175">
                          <a:latin typeface="Arial"/>
                          <a:cs typeface="Arial"/>
                        </a:rPr>
                        <a:t>PSADT&gt;10</a:t>
                      </a:r>
                      <a:r>
                        <a:rPr dirty="0" sz="15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mo,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05">
                          <a:latin typeface="Arial"/>
                          <a:cs typeface="Arial"/>
                        </a:rPr>
                        <a:t>N1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&lt;2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00" spc="-25">
                          <a:latin typeface="Arial"/>
                          <a:cs typeface="Arial"/>
                        </a:rPr>
                        <a:t>cm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10">
                          <a:latin typeface="Arial"/>
                          <a:cs typeface="Arial"/>
                        </a:rPr>
                        <a:t>Placebo/ADT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dirty="0" sz="1500" spc="-40">
                          <a:latin typeface="Arial"/>
                          <a:cs typeface="Arial"/>
                        </a:rPr>
                        <a:t>nmCRPC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500" spc="-70">
                          <a:latin typeface="Arial"/>
                          <a:cs typeface="Arial"/>
                        </a:rPr>
                        <a:t>40.4</a:t>
                      </a:r>
                      <a:r>
                        <a:rPr dirty="0" sz="15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5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">
                          <a:latin typeface="Arial"/>
                          <a:cs typeface="Arial"/>
                        </a:rPr>
                        <a:t>18.4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306070" marR="163830" indent="-135890">
                        <a:lnSpc>
                          <a:spcPct val="100000"/>
                        </a:lnSpc>
                      </a:pPr>
                      <a:r>
                        <a:rPr dirty="0" sz="1500" spc="-60">
                          <a:latin typeface="Arial"/>
                          <a:cs typeface="Arial"/>
                        </a:rPr>
                        <a:t>mo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20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80">
                          <a:latin typeface="Arial"/>
                          <a:cs typeface="Arial"/>
                        </a:rPr>
                        <a:t>0.41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p&lt;0.001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dirty="0" sz="1500" spc="-200">
                          <a:latin typeface="Arial"/>
                          <a:cs typeface="Arial"/>
                        </a:rPr>
                        <a:t>NR</a:t>
                      </a:r>
                      <a:r>
                        <a:rPr dirty="0" sz="15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130">
                          <a:latin typeface="Arial"/>
                          <a:cs typeface="Arial"/>
                        </a:rPr>
                        <a:t>vs</a:t>
                      </a:r>
                      <a:r>
                        <a:rPr dirty="0" sz="15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00">
                          <a:latin typeface="Arial"/>
                          <a:cs typeface="Arial"/>
                        </a:rPr>
                        <a:t>NR</a:t>
                      </a:r>
                      <a:r>
                        <a:rPr dirty="0" sz="15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25">
                          <a:latin typeface="Arial"/>
                          <a:cs typeface="Arial"/>
                        </a:rPr>
                        <a:t>HR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dirty="0" sz="1500" spc="-70">
                          <a:latin typeface="Arial"/>
                          <a:cs typeface="Arial"/>
                        </a:rPr>
                        <a:t>0.69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p=0.003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137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10052294" y="2469460"/>
            <a:ext cx="1866900" cy="9880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Hussain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et</a:t>
            </a:r>
            <a:r>
              <a:rPr dirty="0" sz="1050" spc="-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al</a:t>
            </a:r>
            <a:r>
              <a:rPr dirty="0" sz="1050" spc="-1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NEJM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2018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Sternberg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CN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et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al NEJM</a:t>
            </a:r>
            <a:r>
              <a:rPr dirty="0" sz="1050" spc="-3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2020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Smith</a:t>
            </a:r>
            <a:r>
              <a:rPr dirty="0" sz="1050" spc="-3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MR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et</a:t>
            </a:r>
            <a:r>
              <a:rPr dirty="0" sz="1050" spc="-1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al NEJM</a:t>
            </a:r>
            <a:r>
              <a:rPr dirty="0" sz="1050" spc="-3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2018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Smith</a:t>
            </a:r>
            <a:r>
              <a:rPr dirty="0" sz="1050" spc="-3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MR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Eur</a:t>
            </a:r>
            <a:r>
              <a:rPr dirty="0" sz="1050" spc="-1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Urol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2021</a:t>
            </a:r>
            <a:endParaRPr sz="1050">
              <a:latin typeface="Arial"/>
              <a:cs typeface="Arial"/>
            </a:endParaRPr>
          </a:p>
          <a:p>
            <a:pPr marL="12700" marR="347980">
              <a:lnSpc>
                <a:spcPct val="100000"/>
              </a:lnSpc>
              <a:spcBef>
                <a:spcPts val="10"/>
              </a:spcBef>
            </a:pP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Fizazi</a:t>
            </a:r>
            <a:r>
              <a:rPr dirty="0" sz="1050" spc="-1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K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et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al</a:t>
            </a:r>
            <a:r>
              <a:rPr dirty="0" sz="1050" spc="-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NEJM</a:t>
            </a:r>
            <a:r>
              <a:rPr dirty="0" sz="1050" spc="-3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2019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Fizazi</a:t>
            </a:r>
            <a:r>
              <a:rPr dirty="0" sz="1050" spc="-1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K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et</a:t>
            </a:r>
            <a:r>
              <a:rPr dirty="0" sz="1050" spc="-1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al</a:t>
            </a:r>
            <a:r>
              <a:rPr dirty="0" sz="1050" spc="-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375F92"/>
                </a:solidFill>
                <a:latin typeface="Arial"/>
                <a:cs typeface="Arial"/>
              </a:rPr>
              <a:t>NEJM</a:t>
            </a:r>
            <a:r>
              <a:rPr dirty="0" sz="1050" spc="-35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dirty="0" sz="1050" spc="-20">
                <a:solidFill>
                  <a:srgbClr val="375F92"/>
                </a:solidFill>
                <a:latin typeface="Arial"/>
                <a:cs typeface="Arial"/>
              </a:rPr>
              <a:t>2020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Duke Medicine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Andrew Armstrong, M.D.</dc:creator>
  <dc:title>PowerPoint Presentation</dc:title>
  <dcterms:created xsi:type="dcterms:W3CDTF">2023-10-30T23:52:01Z</dcterms:created>
  <dcterms:modified xsi:type="dcterms:W3CDTF">2023-10-30T23:52:01Z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2023-10-30T00:00:00Z</vt:filetime>
  </property>
  <property fmtid="{D5CDD505-2E9C-101B-9397-08002B2CF9AE}" pid="5" name="Producer">
    <vt:lpwstr>Adobe PDF Library 23.3.60</vt:lpwstr>
  </property>
</Properties>
</file>