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FAF8F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AF8F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246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769" y="1091857"/>
            <a:ext cx="11762485" cy="50768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24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0179" y="-39243"/>
            <a:ext cx="11572697" cy="13761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97066" y="1730120"/>
            <a:ext cx="6094730" cy="3379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FAF8F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jpg"/><Relationship Id="rId8" Type="http://schemas.openxmlformats.org/officeDocument/2006/relationships/image" Target="../media/image24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helancet.com/journals/lancet/issue/vol404no10459/PIIS0140-6736(24)X0039-2" TargetMode="External"/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40.jpg"/><Relationship Id="rId6" Type="http://schemas.openxmlformats.org/officeDocument/2006/relationships/hyperlink" Target="https://www.thelancet.com/journals/lancet/issue/vol404no10459/PIIS0140-6736(24)X0039-2" TargetMode="Externa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41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png"/><Relationship Id="rId3" Type="http://schemas.openxmlformats.org/officeDocument/2006/relationships/image" Target="../media/image45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Relationship Id="rId4" Type="http://schemas.openxmlformats.org/officeDocument/2006/relationships/image" Target="../media/image48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Relationship Id="rId4" Type="http://schemas.openxmlformats.org/officeDocument/2006/relationships/image" Target="../media/image51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jpg"/><Relationship Id="rId7" Type="http://schemas.openxmlformats.org/officeDocument/2006/relationships/image" Target="../media/image57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Relationship Id="rId3" Type="http://schemas.openxmlformats.org/officeDocument/2006/relationships/image" Target="../media/image58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jpg"/><Relationship Id="rId3" Type="http://schemas.openxmlformats.org/officeDocument/2006/relationships/image" Target="../media/image59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g"/><Relationship Id="rId3" Type="http://schemas.openxmlformats.org/officeDocument/2006/relationships/image" Target="../media/image61.jpg"/><Relationship Id="rId4" Type="http://schemas.openxmlformats.org/officeDocument/2006/relationships/image" Target="../media/image62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ns.org/nuclear/radiation/" TargetMode="External"/><Relationship Id="rId3" Type="http://schemas.openxmlformats.org/officeDocument/2006/relationships/image" Target="../media/image13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9363" y="6486855"/>
            <a:ext cx="337312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©</a:t>
            </a:r>
            <a:r>
              <a:rPr dirty="0" sz="800" spc="-3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2023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Memorial</a:t>
            </a:r>
            <a:r>
              <a:rPr dirty="0" sz="800" spc="-3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Sloan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Kettering</a:t>
            </a:r>
            <a:r>
              <a:rPr dirty="0" sz="800" spc="-2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Cancer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Center,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et</a:t>
            </a:r>
            <a:r>
              <a:rPr dirty="0" sz="800" spc="-2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al.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All</a:t>
            </a:r>
            <a:r>
              <a:rPr dirty="0" sz="800" spc="-3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rights</a:t>
            </a:r>
            <a:r>
              <a:rPr dirty="0" sz="800" spc="-2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BEBEBE"/>
                </a:solidFill>
                <a:latin typeface="Arial"/>
                <a:cs typeface="Arial"/>
              </a:rPr>
              <a:t>reserved.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6428740" y="495300"/>
            <a:ext cx="5763260" cy="6362700"/>
          </a:xfrm>
          <a:custGeom>
            <a:avLst/>
            <a:gdLst/>
            <a:ahLst/>
            <a:cxnLst/>
            <a:rect l="l" t="t" r="r" b="b"/>
            <a:pathLst>
              <a:path w="5763259" h="6362700">
                <a:moveTo>
                  <a:pt x="4430238" y="63500"/>
                </a:moveTo>
                <a:lnTo>
                  <a:pt x="2678892" y="63500"/>
                </a:lnTo>
                <a:lnTo>
                  <a:pt x="2429311" y="127000"/>
                </a:lnTo>
                <a:lnTo>
                  <a:pt x="2099431" y="215900"/>
                </a:lnTo>
                <a:lnTo>
                  <a:pt x="2054177" y="241300"/>
                </a:lnTo>
                <a:lnTo>
                  <a:pt x="1965081" y="266700"/>
                </a:lnTo>
                <a:lnTo>
                  <a:pt x="1921239" y="292100"/>
                </a:lnTo>
                <a:lnTo>
                  <a:pt x="1877870" y="304800"/>
                </a:lnTo>
                <a:lnTo>
                  <a:pt x="1834973" y="330200"/>
                </a:lnTo>
                <a:lnTo>
                  <a:pt x="1792550" y="342900"/>
                </a:lnTo>
                <a:lnTo>
                  <a:pt x="1709127" y="393700"/>
                </a:lnTo>
                <a:lnTo>
                  <a:pt x="1668128" y="406400"/>
                </a:lnTo>
                <a:lnTo>
                  <a:pt x="1627606" y="431800"/>
                </a:lnTo>
                <a:lnTo>
                  <a:pt x="1547993" y="482600"/>
                </a:lnTo>
                <a:lnTo>
                  <a:pt x="1470293" y="533400"/>
                </a:lnTo>
                <a:lnTo>
                  <a:pt x="1432162" y="546100"/>
                </a:lnTo>
                <a:lnTo>
                  <a:pt x="1394511" y="584200"/>
                </a:lnTo>
                <a:lnTo>
                  <a:pt x="1357341" y="609600"/>
                </a:lnTo>
                <a:lnTo>
                  <a:pt x="1284448" y="660400"/>
                </a:lnTo>
                <a:lnTo>
                  <a:pt x="1213487" y="711200"/>
                </a:lnTo>
                <a:lnTo>
                  <a:pt x="1178733" y="749300"/>
                </a:lnTo>
                <a:lnTo>
                  <a:pt x="1144463" y="774700"/>
                </a:lnTo>
                <a:lnTo>
                  <a:pt x="1110680" y="800100"/>
                </a:lnTo>
                <a:lnTo>
                  <a:pt x="1077383" y="838200"/>
                </a:lnTo>
                <a:lnTo>
                  <a:pt x="1044573" y="863600"/>
                </a:lnTo>
                <a:lnTo>
                  <a:pt x="1012252" y="901700"/>
                </a:lnTo>
                <a:lnTo>
                  <a:pt x="980418" y="927100"/>
                </a:lnTo>
                <a:lnTo>
                  <a:pt x="949074" y="965200"/>
                </a:lnTo>
                <a:lnTo>
                  <a:pt x="918220" y="990600"/>
                </a:lnTo>
                <a:lnTo>
                  <a:pt x="887857" y="1028700"/>
                </a:lnTo>
                <a:lnTo>
                  <a:pt x="860021" y="1066800"/>
                </a:lnTo>
                <a:lnTo>
                  <a:pt x="832625" y="1092200"/>
                </a:lnTo>
                <a:lnTo>
                  <a:pt x="805669" y="1130300"/>
                </a:lnTo>
                <a:lnTo>
                  <a:pt x="779152" y="1155700"/>
                </a:lnTo>
                <a:lnTo>
                  <a:pt x="753075" y="1193800"/>
                </a:lnTo>
                <a:lnTo>
                  <a:pt x="727438" y="1231900"/>
                </a:lnTo>
                <a:lnTo>
                  <a:pt x="702241" y="1270000"/>
                </a:lnTo>
                <a:lnTo>
                  <a:pt x="677485" y="1295400"/>
                </a:lnTo>
                <a:lnTo>
                  <a:pt x="653169" y="1333500"/>
                </a:lnTo>
                <a:lnTo>
                  <a:pt x="629294" y="1371600"/>
                </a:lnTo>
                <a:lnTo>
                  <a:pt x="605861" y="1409700"/>
                </a:lnTo>
                <a:lnTo>
                  <a:pt x="582868" y="1447800"/>
                </a:lnTo>
                <a:lnTo>
                  <a:pt x="560317" y="1485900"/>
                </a:lnTo>
                <a:lnTo>
                  <a:pt x="538208" y="1524000"/>
                </a:lnTo>
                <a:lnTo>
                  <a:pt x="516540" y="1562100"/>
                </a:lnTo>
                <a:lnTo>
                  <a:pt x="495315" y="1600200"/>
                </a:lnTo>
                <a:lnTo>
                  <a:pt x="474532" y="1638300"/>
                </a:lnTo>
                <a:lnTo>
                  <a:pt x="454191" y="1689100"/>
                </a:lnTo>
                <a:lnTo>
                  <a:pt x="434293" y="1727200"/>
                </a:lnTo>
                <a:lnTo>
                  <a:pt x="414838" y="1765300"/>
                </a:lnTo>
                <a:lnTo>
                  <a:pt x="395826" y="1803400"/>
                </a:lnTo>
                <a:lnTo>
                  <a:pt x="377257" y="1854200"/>
                </a:lnTo>
                <a:lnTo>
                  <a:pt x="359131" y="1892300"/>
                </a:lnTo>
                <a:lnTo>
                  <a:pt x="341449" y="1930400"/>
                </a:lnTo>
                <a:lnTo>
                  <a:pt x="324211" y="1981200"/>
                </a:lnTo>
                <a:lnTo>
                  <a:pt x="307417" y="2019300"/>
                </a:lnTo>
                <a:lnTo>
                  <a:pt x="291067" y="2070100"/>
                </a:lnTo>
                <a:lnTo>
                  <a:pt x="275162" y="2108200"/>
                </a:lnTo>
                <a:lnTo>
                  <a:pt x="259701" y="2159000"/>
                </a:lnTo>
                <a:lnTo>
                  <a:pt x="244685" y="2209800"/>
                </a:lnTo>
                <a:lnTo>
                  <a:pt x="230114" y="2247900"/>
                </a:lnTo>
                <a:lnTo>
                  <a:pt x="215988" y="2298700"/>
                </a:lnTo>
                <a:lnTo>
                  <a:pt x="202308" y="2349500"/>
                </a:lnTo>
                <a:lnTo>
                  <a:pt x="189073" y="2400300"/>
                </a:lnTo>
                <a:lnTo>
                  <a:pt x="176285" y="2438400"/>
                </a:lnTo>
                <a:lnTo>
                  <a:pt x="163942" y="2489200"/>
                </a:lnTo>
                <a:lnTo>
                  <a:pt x="152045" y="2540000"/>
                </a:lnTo>
                <a:lnTo>
                  <a:pt x="140595" y="2590800"/>
                </a:lnTo>
                <a:lnTo>
                  <a:pt x="129591" y="2641600"/>
                </a:lnTo>
                <a:lnTo>
                  <a:pt x="119034" y="2692400"/>
                </a:lnTo>
                <a:lnTo>
                  <a:pt x="108924" y="2743200"/>
                </a:lnTo>
                <a:lnTo>
                  <a:pt x="99262" y="2794000"/>
                </a:lnTo>
                <a:lnTo>
                  <a:pt x="90047" y="2844800"/>
                </a:lnTo>
                <a:lnTo>
                  <a:pt x="81279" y="2895600"/>
                </a:lnTo>
                <a:lnTo>
                  <a:pt x="72959" y="2959100"/>
                </a:lnTo>
                <a:lnTo>
                  <a:pt x="65087" y="3009900"/>
                </a:lnTo>
                <a:lnTo>
                  <a:pt x="57663" y="3060700"/>
                </a:lnTo>
                <a:lnTo>
                  <a:pt x="50688" y="3111500"/>
                </a:lnTo>
                <a:lnTo>
                  <a:pt x="44161" y="3175000"/>
                </a:lnTo>
                <a:lnTo>
                  <a:pt x="38083" y="3225800"/>
                </a:lnTo>
                <a:lnTo>
                  <a:pt x="32454" y="3276600"/>
                </a:lnTo>
                <a:lnTo>
                  <a:pt x="27275" y="3340100"/>
                </a:lnTo>
                <a:lnTo>
                  <a:pt x="22544" y="3390900"/>
                </a:lnTo>
                <a:lnTo>
                  <a:pt x="18263" y="3454400"/>
                </a:lnTo>
                <a:lnTo>
                  <a:pt x="14432" y="3505200"/>
                </a:lnTo>
                <a:lnTo>
                  <a:pt x="11051" y="3568700"/>
                </a:lnTo>
                <a:lnTo>
                  <a:pt x="8120" y="3632200"/>
                </a:lnTo>
                <a:lnTo>
                  <a:pt x="5640" y="3683000"/>
                </a:lnTo>
                <a:lnTo>
                  <a:pt x="3610" y="3746500"/>
                </a:lnTo>
                <a:lnTo>
                  <a:pt x="2031" y="3810000"/>
                </a:lnTo>
                <a:lnTo>
                  <a:pt x="902" y="3860800"/>
                </a:lnTo>
                <a:lnTo>
                  <a:pt x="225" y="3924300"/>
                </a:lnTo>
                <a:lnTo>
                  <a:pt x="0" y="3987800"/>
                </a:lnTo>
                <a:lnTo>
                  <a:pt x="198" y="4051300"/>
                </a:lnTo>
                <a:lnTo>
                  <a:pt x="793" y="4102100"/>
                </a:lnTo>
                <a:lnTo>
                  <a:pt x="1785" y="4165600"/>
                </a:lnTo>
                <a:lnTo>
                  <a:pt x="3174" y="4216400"/>
                </a:lnTo>
                <a:lnTo>
                  <a:pt x="4958" y="4267200"/>
                </a:lnTo>
                <a:lnTo>
                  <a:pt x="7139" y="4330700"/>
                </a:lnTo>
                <a:lnTo>
                  <a:pt x="9716" y="4381500"/>
                </a:lnTo>
                <a:lnTo>
                  <a:pt x="12689" y="4432300"/>
                </a:lnTo>
                <a:lnTo>
                  <a:pt x="16057" y="4495800"/>
                </a:lnTo>
                <a:lnTo>
                  <a:pt x="19821" y="4546600"/>
                </a:lnTo>
                <a:lnTo>
                  <a:pt x="23980" y="4597400"/>
                </a:lnTo>
                <a:lnTo>
                  <a:pt x="28535" y="4648200"/>
                </a:lnTo>
                <a:lnTo>
                  <a:pt x="33484" y="4711700"/>
                </a:lnTo>
                <a:lnTo>
                  <a:pt x="38829" y="4762500"/>
                </a:lnTo>
                <a:lnTo>
                  <a:pt x="44568" y="4813300"/>
                </a:lnTo>
                <a:lnTo>
                  <a:pt x="50701" y="4864100"/>
                </a:lnTo>
                <a:lnTo>
                  <a:pt x="57229" y="4914900"/>
                </a:lnTo>
                <a:lnTo>
                  <a:pt x="64151" y="4965700"/>
                </a:lnTo>
                <a:lnTo>
                  <a:pt x="71467" y="5016500"/>
                </a:lnTo>
                <a:lnTo>
                  <a:pt x="79177" y="5067300"/>
                </a:lnTo>
                <a:lnTo>
                  <a:pt x="87280" y="5118100"/>
                </a:lnTo>
                <a:lnTo>
                  <a:pt x="95777" y="5156200"/>
                </a:lnTo>
                <a:lnTo>
                  <a:pt x="104668" y="5207000"/>
                </a:lnTo>
                <a:lnTo>
                  <a:pt x="113951" y="5257800"/>
                </a:lnTo>
                <a:lnTo>
                  <a:pt x="123628" y="5308600"/>
                </a:lnTo>
                <a:lnTo>
                  <a:pt x="133698" y="5359400"/>
                </a:lnTo>
                <a:lnTo>
                  <a:pt x="144160" y="5397500"/>
                </a:lnTo>
                <a:lnTo>
                  <a:pt x="155015" y="5448300"/>
                </a:lnTo>
                <a:lnTo>
                  <a:pt x="166262" y="5499100"/>
                </a:lnTo>
                <a:lnTo>
                  <a:pt x="177901" y="5537200"/>
                </a:lnTo>
                <a:lnTo>
                  <a:pt x="189933" y="5588000"/>
                </a:lnTo>
                <a:lnTo>
                  <a:pt x="202356" y="5626100"/>
                </a:lnTo>
                <a:lnTo>
                  <a:pt x="215171" y="5676900"/>
                </a:lnTo>
                <a:lnTo>
                  <a:pt x="228378" y="5715000"/>
                </a:lnTo>
                <a:lnTo>
                  <a:pt x="241976" y="5765800"/>
                </a:lnTo>
                <a:lnTo>
                  <a:pt x="255965" y="5803900"/>
                </a:lnTo>
                <a:lnTo>
                  <a:pt x="270345" y="5854700"/>
                </a:lnTo>
                <a:lnTo>
                  <a:pt x="285116" y="5892800"/>
                </a:lnTo>
                <a:lnTo>
                  <a:pt x="300278" y="5930900"/>
                </a:lnTo>
                <a:lnTo>
                  <a:pt x="315831" y="5981700"/>
                </a:lnTo>
                <a:lnTo>
                  <a:pt x="331773" y="6019800"/>
                </a:lnTo>
                <a:lnTo>
                  <a:pt x="348107" y="6057900"/>
                </a:lnTo>
                <a:lnTo>
                  <a:pt x="493140" y="6362700"/>
                </a:lnTo>
                <a:lnTo>
                  <a:pt x="1033271" y="6362700"/>
                </a:lnTo>
                <a:lnTo>
                  <a:pt x="897382" y="6146800"/>
                </a:lnTo>
                <a:lnTo>
                  <a:pt x="877846" y="6108700"/>
                </a:lnTo>
                <a:lnTo>
                  <a:pt x="858760" y="6070600"/>
                </a:lnTo>
                <a:lnTo>
                  <a:pt x="840122" y="6032500"/>
                </a:lnTo>
                <a:lnTo>
                  <a:pt x="821934" y="5981700"/>
                </a:lnTo>
                <a:lnTo>
                  <a:pt x="804195" y="5943600"/>
                </a:lnTo>
                <a:lnTo>
                  <a:pt x="786905" y="5905500"/>
                </a:lnTo>
                <a:lnTo>
                  <a:pt x="770064" y="5867400"/>
                </a:lnTo>
                <a:lnTo>
                  <a:pt x="753672" y="5829300"/>
                </a:lnTo>
                <a:lnTo>
                  <a:pt x="737729" y="5778500"/>
                </a:lnTo>
                <a:lnTo>
                  <a:pt x="722236" y="5740400"/>
                </a:lnTo>
                <a:lnTo>
                  <a:pt x="707191" y="5702300"/>
                </a:lnTo>
                <a:lnTo>
                  <a:pt x="692596" y="5651500"/>
                </a:lnTo>
                <a:lnTo>
                  <a:pt x="678449" y="5613400"/>
                </a:lnTo>
                <a:lnTo>
                  <a:pt x="664752" y="5562600"/>
                </a:lnTo>
                <a:lnTo>
                  <a:pt x="651504" y="5524500"/>
                </a:lnTo>
                <a:lnTo>
                  <a:pt x="638705" y="5473700"/>
                </a:lnTo>
                <a:lnTo>
                  <a:pt x="626355" y="5422900"/>
                </a:lnTo>
                <a:lnTo>
                  <a:pt x="614454" y="5384800"/>
                </a:lnTo>
                <a:lnTo>
                  <a:pt x="603002" y="5334000"/>
                </a:lnTo>
                <a:lnTo>
                  <a:pt x="591999" y="5283200"/>
                </a:lnTo>
                <a:lnTo>
                  <a:pt x="581445" y="5232400"/>
                </a:lnTo>
                <a:lnTo>
                  <a:pt x="571341" y="5194300"/>
                </a:lnTo>
                <a:lnTo>
                  <a:pt x="561685" y="5143500"/>
                </a:lnTo>
                <a:lnTo>
                  <a:pt x="552479" y="5092700"/>
                </a:lnTo>
                <a:lnTo>
                  <a:pt x="543722" y="5041900"/>
                </a:lnTo>
                <a:lnTo>
                  <a:pt x="535413" y="4991100"/>
                </a:lnTo>
                <a:lnTo>
                  <a:pt x="527554" y="4940300"/>
                </a:lnTo>
                <a:lnTo>
                  <a:pt x="520144" y="4889500"/>
                </a:lnTo>
                <a:lnTo>
                  <a:pt x="513183" y="4838700"/>
                </a:lnTo>
                <a:lnTo>
                  <a:pt x="506672" y="4787900"/>
                </a:lnTo>
                <a:lnTo>
                  <a:pt x="500609" y="4724400"/>
                </a:lnTo>
                <a:lnTo>
                  <a:pt x="494995" y="4673600"/>
                </a:lnTo>
                <a:lnTo>
                  <a:pt x="489831" y="4622800"/>
                </a:lnTo>
                <a:lnTo>
                  <a:pt x="485115" y="4559300"/>
                </a:lnTo>
                <a:lnTo>
                  <a:pt x="480849" y="4508500"/>
                </a:lnTo>
                <a:lnTo>
                  <a:pt x="477031" y="4457700"/>
                </a:lnTo>
                <a:lnTo>
                  <a:pt x="473663" y="4394200"/>
                </a:lnTo>
                <a:lnTo>
                  <a:pt x="470744" y="4343400"/>
                </a:lnTo>
                <a:lnTo>
                  <a:pt x="468274" y="4279900"/>
                </a:lnTo>
                <a:lnTo>
                  <a:pt x="466253" y="4229100"/>
                </a:lnTo>
                <a:lnTo>
                  <a:pt x="464681" y="4165600"/>
                </a:lnTo>
                <a:lnTo>
                  <a:pt x="463559" y="4102100"/>
                </a:lnTo>
                <a:lnTo>
                  <a:pt x="462885" y="4051300"/>
                </a:lnTo>
                <a:lnTo>
                  <a:pt x="462661" y="3987800"/>
                </a:lnTo>
                <a:lnTo>
                  <a:pt x="462883" y="3924300"/>
                </a:lnTo>
                <a:lnTo>
                  <a:pt x="463549" y="3873500"/>
                </a:lnTo>
                <a:lnTo>
                  <a:pt x="464659" y="3810000"/>
                </a:lnTo>
                <a:lnTo>
                  <a:pt x="466213" y="3759200"/>
                </a:lnTo>
                <a:lnTo>
                  <a:pt x="468212" y="3695700"/>
                </a:lnTo>
                <a:lnTo>
                  <a:pt x="470654" y="3644900"/>
                </a:lnTo>
                <a:lnTo>
                  <a:pt x="473541" y="3581400"/>
                </a:lnTo>
                <a:lnTo>
                  <a:pt x="476872" y="3530600"/>
                </a:lnTo>
                <a:lnTo>
                  <a:pt x="480647" y="3467100"/>
                </a:lnTo>
                <a:lnTo>
                  <a:pt x="484866" y="3416300"/>
                </a:lnTo>
                <a:lnTo>
                  <a:pt x="489529" y="3365500"/>
                </a:lnTo>
                <a:lnTo>
                  <a:pt x="494636" y="3302000"/>
                </a:lnTo>
                <a:lnTo>
                  <a:pt x="500187" y="3251200"/>
                </a:lnTo>
                <a:lnTo>
                  <a:pt x="506182" y="3200400"/>
                </a:lnTo>
                <a:lnTo>
                  <a:pt x="512622" y="3149600"/>
                </a:lnTo>
                <a:lnTo>
                  <a:pt x="519505" y="3098800"/>
                </a:lnTo>
                <a:lnTo>
                  <a:pt x="526833" y="3048000"/>
                </a:lnTo>
                <a:lnTo>
                  <a:pt x="534605" y="2997200"/>
                </a:lnTo>
                <a:lnTo>
                  <a:pt x="542821" y="2946400"/>
                </a:lnTo>
                <a:lnTo>
                  <a:pt x="551481" y="2895600"/>
                </a:lnTo>
                <a:lnTo>
                  <a:pt x="560585" y="2844800"/>
                </a:lnTo>
                <a:lnTo>
                  <a:pt x="570133" y="2794000"/>
                </a:lnTo>
                <a:lnTo>
                  <a:pt x="580126" y="2743200"/>
                </a:lnTo>
                <a:lnTo>
                  <a:pt x="590562" y="2692400"/>
                </a:lnTo>
                <a:lnTo>
                  <a:pt x="601443" y="2654300"/>
                </a:lnTo>
                <a:lnTo>
                  <a:pt x="612767" y="2603500"/>
                </a:lnTo>
                <a:lnTo>
                  <a:pt x="624536" y="2552700"/>
                </a:lnTo>
                <a:lnTo>
                  <a:pt x="636749" y="2514600"/>
                </a:lnTo>
                <a:lnTo>
                  <a:pt x="649406" y="2463800"/>
                </a:lnTo>
                <a:lnTo>
                  <a:pt x="662507" y="2425700"/>
                </a:lnTo>
                <a:lnTo>
                  <a:pt x="676052" y="2374900"/>
                </a:lnTo>
                <a:lnTo>
                  <a:pt x="690042" y="2336800"/>
                </a:lnTo>
                <a:lnTo>
                  <a:pt x="704475" y="2286000"/>
                </a:lnTo>
                <a:lnTo>
                  <a:pt x="719353" y="2247900"/>
                </a:lnTo>
                <a:lnTo>
                  <a:pt x="734674" y="2209800"/>
                </a:lnTo>
                <a:lnTo>
                  <a:pt x="750440" y="2159000"/>
                </a:lnTo>
                <a:lnTo>
                  <a:pt x="766650" y="2120900"/>
                </a:lnTo>
                <a:lnTo>
                  <a:pt x="783304" y="2082800"/>
                </a:lnTo>
                <a:lnTo>
                  <a:pt x="800402" y="2044700"/>
                </a:lnTo>
                <a:lnTo>
                  <a:pt x="817944" y="1993900"/>
                </a:lnTo>
                <a:lnTo>
                  <a:pt x="835931" y="1955800"/>
                </a:lnTo>
                <a:lnTo>
                  <a:pt x="854361" y="1917700"/>
                </a:lnTo>
                <a:lnTo>
                  <a:pt x="873236" y="1879600"/>
                </a:lnTo>
                <a:lnTo>
                  <a:pt x="892555" y="1841500"/>
                </a:lnTo>
                <a:lnTo>
                  <a:pt x="912317" y="1803400"/>
                </a:lnTo>
                <a:lnTo>
                  <a:pt x="932524" y="1765300"/>
                </a:lnTo>
                <a:lnTo>
                  <a:pt x="953176" y="1739900"/>
                </a:lnTo>
                <a:lnTo>
                  <a:pt x="974271" y="1701800"/>
                </a:lnTo>
                <a:lnTo>
                  <a:pt x="995810" y="1663700"/>
                </a:lnTo>
                <a:lnTo>
                  <a:pt x="1017794" y="1625600"/>
                </a:lnTo>
                <a:lnTo>
                  <a:pt x="1040221" y="1600200"/>
                </a:lnTo>
                <a:lnTo>
                  <a:pt x="1063093" y="1562100"/>
                </a:lnTo>
                <a:lnTo>
                  <a:pt x="1086409" y="1524000"/>
                </a:lnTo>
                <a:lnTo>
                  <a:pt x="1110169" y="1498600"/>
                </a:lnTo>
                <a:lnTo>
                  <a:pt x="1134373" y="1460500"/>
                </a:lnTo>
                <a:lnTo>
                  <a:pt x="1159021" y="1435100"/>
                </a:lnTo>
                <a:lnTo>
                  <a:pt x="1184113" y="1397000"/>
                </a:lnTo>
                <a:lnTo>
                  <a:pt x="1209650" y="1371600"/>
                </a:lnTo>
                <a:lnTo>
                  <a:pt x="1235630" y="1333500"/>
                </a:lnTo>
                <a:lnTo>
                  <a:pt x="1262055" y="1308100"/>
                </a:lnTo>
                <a:lnTo>
                  <a:pt x="1288924" y="1282700"/>
                </a:lnTo>
                <a:lnTo>
                  <a:pt x="1316237" y="1257300"/>
                </a:lnTo>
                <a:lnTo>
                  <a:pt x="1343994" y="1219200"/>
                </a:lnTo>
                <a:lnTo>
                  <a:pt x="1400840" y="1168400"/>
                </a:lnTo>
                <a:lnTo>
                  <a:pt x="1429930" y="1143000"/>
                </a:lnTo>
                <a:lnTo>
                  <a:pt x="1459463" y="1117600"/>
                </a:lnTo>
                <a:lnTo>
                  <a:pt x="1489441" y="1092200"/>
                </a:lnTo>
                <a:lnTo>
                  <a:pt x="1519863" y="1066800"/>
                </a:lnTo>
                <a:lnTo>
                  <a:pt x="1550729" y="1041400"/>
                </a:lnTo>
                <a:lnTo>
                  <a:pt x="1582039" y="1016000"/>
                </a:lnTo>
                <a:lnTo>
                  <a:pt x="1613793" y="990600"/>
                </a:lnTo>
                <a:lnTo>
                  <a:pt x="1645991" y="965200"/>
                </a:lnTo>
                <a:lnTo>
                  <a:pt x="1678634" y="952500"/>
                </a:lnTo>
                <a:lnTo>
                  <a:pt x="1711721" y="927100"/>
                </a:lnTo>
                <a:lnTo>
                  <a:pt x="1779226" y="876300"/>
                </a:lnTo>
                <a:lnTo>
                  <a:pt x="1813645" y="863600"/>
                </a:lnTo>
                <a:lnTo>
                  <a:pt x="1848509" y="838200"/>
                </a:lnTo>
                <a:lnTo>
                  <a:pt x="1883816" y="825500"/>
                </a:lnTo>
                <a:lnTo>
                  <a:pt x="1919567" y="800100"/>
                </a:lnTo>
                <a:lnTo>
                  <a:pt x="1955763" y="787400"/>
                </a:lnTo>
                <a:lnTo>
                  <a:pt x="1992403" y="762000"/>
                </a:lnTo>
                <a:lnTo>
                  <a:pt x="2067014" y="736600"/>
                </a:lnTo>
                <a:lnTo>
                  <a:pt x="2104987" y="711200"/>
                </a:lnTo>
                <a:lnTo>
                  <a:pt x="2261316" y="660400"/>
                </a:lnTo>
                <a:lnTo>
                  <a:pt x="2301509" y="635000"/>
                </a:lnTo>
                <a:lnTo>
                  <a:pt x="2466722" y="584200"/>
                </a:lnTo>
                <a:lnTo>
                  <a:pt x="2509136" y="584200"/>
                </a:lnTo>
                <a:lnTo>
                  <a:pt x="2683231" y="533400"/>
                </a:lnTo>
                <a:lnTo>
                  <a:pt x="2727865" y="533400"/>
                </a:lnTo>
                <a:lnTo>
                  <a:pt x="2818466" y="508000"/>
                </a:lnTo>
                <a:lnTo>
                  <a:pt x="2864433" y="508000"/>
                </a:lnTo>
                <a:lnTo>
                  <a:pt x="2910844" y="495300"/>
                </a:lnTo>
                <a:lnTo>
                  <a:pt x="2957699" y="495300"/>
                </a:lnTo>
                <a:lnTo>
                  <a:pt x="3004998" y="482600"/>
                </a:lnTo>
                <a:lnTo>
                  <a:pt x="3052741" y="482600"/>
                </a:lnTo>
                <a:lnTo>
                  <a:pt x="3100929" y="469900"/>
                </a:lnTo>
                <a:lnTo>
                  <a:pt x="3248156" y="469900"/>
                </a:lnTo>
                <a:lnTo>
                  <a:pt x="3298120" y="457200"/>
                </a:lnTo>
                <a:lnTo>
                  <a:pt x="5521584" y="457200"/>
                </a:lnTo>
                <a:lnTo>
                  <a:pt x="5441019" y="406400"/>
                </a:lnTo>
                <a:lnTo>
                  <a:pt x="5400021" y="393700"/>
                </a:lnTo>
                <a:lnTo>
                  <a:pt x="5316598" y="342900"/>
                </a:lnTo>
                <a:lnTo>
                  <a:pt x="5274175" y="330200"/>
                </a:lnTo>
                <a:lnTo>
                  <a:pt x="5231277" y="304800"/>
                </a:lnTo>
                <a:lnTo>
                  <a:pt x="5187907" y="292100"/>
                </a:lnTo>
                <a:lnTo>
                  <a:pt x="5144065" y="266700"/>
                </a:lnTo>
                <a:lnTo>
                  <a:pt x="5054965" y="241300"/>
                </a:lnTo>
                <a:lnTo>
                  <a:pt x="5009710" y="215900"/>
                </a:lnTo>
                <a:lnTo>
                  <a:pt x="4679820" y="127000"/>
                </a:lnTo>
                <a:lnTo>
                  <a:pt x="4430238" y="63500"/>
                </a:lnTo>
                <a:close/>
              </a:path>
              <a:path w="5763259" h="6362700">
                <a:moveTo>
                  <a:pt x="3785235" y="5702300"/>
                </a:moveTo>
                <a:lnTo>
                  <a:pt x="3323970" y="5702300"/>
                </a:lnTo>
                <a:lnTo>
                  <a:pt x="3323970" y="6362700"/>
                </a:lnTo>
                <a:lnTo>
                  <a:pt x="3785235" y="6362700"/>
                </a:lnTo>
                <a:lnTo>
                  <a:pt x="3785235" y="5702300"/>
                </a:lnTo>
                <a:close/>
              </a:path>
              <a:path w="5763259" h="6362700">
                <a:moveTo>
                  <a:pt x="4797679" y="5245100"/>
                </a:moveTo>
                <a:lnTo>
                  <a:pt x="2311400" y="5245100"/>
                </a:lnTo>
                <a:lnTo>
                  <a:pt x="2311400" y="5702300"/>
                </a:lnTo>
                <a:lnTo>
                  <a:pt x="4797679" y="5702300"/>
                </a:lnTo>
                <a:lnTo>
                  <a:pt x="4797679" y="5245100"/>
                </a:lnTo>
                <a:close/>
              </a:path>
              <a:path w="5763259" h="6362700">
                <a:moveTo>
                  <a:pt x="3785235" y="4876800"/>
                </a:moveTo>
                <a:lnTo>
                  <a:pt x="3323970" y="4876800"/>
                </a:lnTo>
                <a:lnTo>
                  <a:pt x="3323970" y="5245100"/>
                </a:lnTo>
                <a:lnTo>
                  <a:pt x="3785235" y="5245100"/>
                </a:lnTo>
                <a:lnTo>
                  <a:pt x="3785235" y="4876800"/>
                </a:lnTo>
                <a:close/>
              </a:path>
              <a:path w="5763259" h="6362700">
                <a:moveTo>
                  <a:pt x="4797679" y="4419600"/>
                </a:moveTo>
                <a:lnTo>
                  <a:pt x="2311400" y="4419600"/>
                </a:lnTo>
                <a:lnTo>
                  <a:pt x="2311400" y="4876800"/>
                </a:lnTo>
                <a:lnTo>
                  <a:pt x="4797679" y="4876800"/>
                </a:lnTo>
                <a:lnTo>
                  <a:pt x="4797679" y="4419600"/>
                </a:lnTo>
                <a:close/>
              </a:path>
              <a:path w="5763259" h="6362700">
                <a:moveTo>
                  <a:pt x="3785235" y="4064000"/>
                </a:moveTo>
                <a:lnTo>
                  <a:pt x="3323970" y="4064000"/>
                </a:lnTo>
                <a:lnTo>
                  <a:pt x="3323970" y="4419600"/>
                </a:lnTo>
                <a:lnTo>
                  <a:pt x="3785235" y="4419600"/>
                </a:lnTo>
                <a:lnTo>
                  <a:pt x="3785235" y="4064000"/>
                </a:lnTo>
                <a:close/>
              </a:path>
              <a:path w="5763259" h="6362700">
                <a:moveTo>
                  <a:pt x="4797679" y="3606800"/>
                </a:moveTo>
                <a:lnTo>
                  <a:pt x="2311400" y="3606800"/>
                </a:lnTo>
                <a:lnTo>
                  <a:pt x="2311400" y="4064000"/>
                </a:lnTo>
                <a:lnTo>
                  <a:pt x="4797679" y="4064000"/>
                </a:lnTo>
                <a:lnTo>
                  <a:pt x="4797679" y="3606800"/>
                </a:lnTo>
                <a:close/>
              </a:path>
              <a:path w="5763259" h="6362700">
                <a:moveTo>
                  <a:pt x="3785235" y="2159000"/>
                </a:moveTo>
                <a:lnTo>
                  <a:pt x="3323970" y="2159000"/>
                </a:lnTo>
                <a:lnTo>
                  <a:pt x="3323970" y="3606800"/>
                </a:lnTo>
                <a:lnTo>
                  <a:pt x="3785235" y="3606800"/>
                </a:lnTo>
                <a:lnTo>
                  <a:pt x="3785235" y="2159000"/>
                </a:lnTo>
                <a:close/>
              </a:path>
              <a:path w="5763259" h="6362700">
                <a:moveTo>
                  <a:pt x="3554603" y="1270000"/>
                </a:moveTo>
                <a:lnTo>
                  <a:pt x="2143887" y="2679700"/>
                </a:lnTo>
                <a:lnTo>
                  <a:pt x="2470150" y="3009900"/>
                </a:lnTo>
                <a:lnTo>
                  <a:pt x="3323970" y="2159000"/>
                </a:lnTo>
                <a:lnTo>
                  <a:pt x="4444243" y="2159000"/>
                </a:lnTo>
                <a:lnTo>
                  <a:pt x="3554603" y="1270000"/>
                </a:lnTo>
                <a:close/>
              </a:path>
              <a:path w="5763259" h="6362700">
                <a:moveTo>
                  <a:pt x="4444243" y="2159000"/>
                </a:moveTo>
                <a:lnTo>
                  <a:pt x="3785235" y="2159000"/>
                </a:lnTo>
                <a:lnTo>
                  <a:pt x="4639056" y="3009900"/>
                </a:lnTo>
                <a:lnTo>
                  <a:pt x="4965319" y="2679700"/>
                </a:lnTo>
                <a:lnTo>
                  <a:pt x="4444243" y="2159000"/>
                </a:lnTo>
                <a:close/>
              </a:path>
              <a:path w="5763259" h="6362700">
                <a:moveTo>
                  <a:pt x="5521584" y="457200"/>
                </a:moveTo>
                <a:lnTo>
                  <a:pt x="3841649" y="457200"/>
                </a:lnTo>
                <a:lnTo>
                  <a:pt x="3897381" y="469900"/>
                </a:lnTo>
                <a:lnTo>
                  <a:pt x="4007169" y="469900"/>
                </a:lnTo>
                <a:lnTo>
                  <a:pt x="4061224" y="482600"/>
                </a:lnTo>
                <a:lnTo>
                  <a:pt x="4114720" y="482600"/>
                </a:lnTo>
                <a:lnTo>
                  <a:pt x="4167658" y="495300"/>
                </a:lnTo>
                <a:lnTo>
                  <a:pt x="4220036" y="495300"/>
                </a:lnTo>
                <a:lnTo>
                  <a:pt x="4373816" y="533400"/>
                </a:lnTo>
                <a:lnTo>
                  <a:pt x="4423957" y="533400"/>
                </a:lnTo>
                <a:lnTo>
                  <a:pt x="4522564" y="558800"/>
                </a:lnTo>
                <a:lnTo>
                  <a:pt x="4804961" y="635000"/>
                </a:lnTo>
                <a:lnTo>
                  <a:pt x="4850070" y="660400"/>
                </a:lnTo>
                <a:lnTo>
                  <a:pt x="4938610" y="685800"/>
                </a:lnTo>
                <a:lnTo>
                  <a:pt x="4982041" y="711200"/>
                </a:lnTo>
                <a:lnTo>
                  <a:pt x="5024912" y="723900"/>
                </a:lnTo>
                <a:lnTo>
                  <a:pt x="5067224" y="749300"/>
                </a:lnTo>
                <a:lnTo>
                  <a:pt x="5108977" y="762000"/>
                </a:lnTo>
                <a:lnTo>
                  <a:pt x="5150171" y="787400"/>
                </a:lnTo>
                <a:lnTo>
                  <a:pt x="5190805" y="800100"/>
                </a:lnTo>
                <a:lnTo>
                  <a:pt x="5270395" y="850900"/>
                </a:lnTo>
                <a:lnTo>
                  <a:pt x="5309351" y="863600"/>
                </a:lnTo>
                <a:lnTo>
                  <a:pt x="5385584" y="914400"/>
                </a:lnTo>
                <a:lnTo>
                  <a:pt x="5422862" y="939800"/>
                </a:lnTo>
                <a:lnTo>
                  <a:pt x="5459580" y="965200"/>
                </a:lnTo>
                <a:lnTo>
                  <a:pt x="5495738" y="990600"/>
                </a:lnTo>
                <a:lnTo>
                  <a:pt x="5531337" y="1016000"/>
                </a:lnTo>
                <a:lnTo>
                  <a:pt x="5566376" y="1041400"/>
                </a:lnTo>
                <a:lnTo>
                  <a:pt x="5600856" y="1079500"/>
                </a:lnTo>
                <a:lnTo>
                  <a:pt x="5634776" y="1104900"/>
                </a:lnTo>
                <a:lnTo>
                  <a:pt x="5668137" y="1130300"/>
                </a:lnTo>
                <a:lnTo>
                  <a:pt x="5763260" y="1231900"/>
                </a:lnTo>
                <a:lnTo>
                  <a:pt x="5763260" y="609600"/>
                </a:lnTo>
                <a:lnTo>
                  <a:pt x="5714619" y="584200"/>
                </a:lnTo>
                <a:lnTo>
                  <a:pt x="5676972" y="546100"/>
                </a:lnTo>
                <a:lnTo>
                  <a:pt x="5638845" y="533400"/>
                </a:lnTo>
                <a:lnTo>
                  <a:pt x="5561150" y="482600"/>
                </a:lnTo>
                <a:lnTo>
                  <a:pt x="5521584" y="457200"/>
                </a:lnTo>
                <a:close/>
              </a:path>
              <a:path w="5763259" h="6362700">
                <a:moveTo>
                  <a:pt x="4274953" y="38100"/>
                </a:moveTo>
                <a:lnTo>
                  <a:pt x="2834179" y="38100"/>
                </a:lnTo>
                <a:lnTo>
                  <a:pt x="2730194" y="63500"/>
                </a:lnTo>
                <a:lnTo>
                  <a:pt x="4378936" y="63500"/>
                </a:lnTo>
                <a:lnTo>
                  <a:pt x="4274953" y="38100"/>
                </a:lnTo>
                <a:close/>
              </a:path>
              <a:path w="5763259" h="6362700">
                <a:moveTo>
                  <a:pt x="4169135" y="25400"/>
                </a:moveTo>
                <a:lnTo>
                  <a:pt x="2940001" y="25400"/>
                </a:lnTo>
                <a:lnTo>
                  <a:pt x="2886861" y="38100"/>
                </a:lnTo>
                <a:lnTo>
                  <a:pt x="4222273" y="38100"/>
                </a:lnTo>
                <a:lnTo>
                  <a:pt x="4169135" y="25400"/>
                </a:lnTo>
                <a:close/>
              </a:path>
              <a:path w="5763259" h="6362700">
                <a:moveTo>
                  <a:pt x="4061489" y="12700"/>
                </a:moveTo>
                <a:lnTo>
                  <a:pt x="3047654" y="12700"/>
                </a:lnTo>
                <a:lnTo>
                  <a:pt x="2993599" y="25400"/>
                </a:lnTo>
                <a:lnTo>
                  <a:pt x="4115540" y="25400"/>
                </a:lnTo>
                <a:lnTo>
                  <a:pt x="4061489" y="12700"/>
                </a:lnTo>
                <a:close/>
              </a:path>
              <a:path w="5763259" h="6362700">
                <a:moveTo>
                  <a:pt x="3896603" y="0"/>
                </a:moveTo>
                <a:lnTo>
                  <a:pt x="3212554" y="0"/>
                </a:lnTo>
                <a:lnTo>
                  <a:pt x="3157132" y="12700"/>
                </a:lnTo>
                <a:lnTo>
                  <a:pt x="3952019" y="12700"/>
                </a:lnTo>
                <a:lnTo>
                  <a:pt x="3896603" y="0"/>
                </a:lnTo>
                <a:close/>
              </a:path>
            </a:pathLst>
          </a:custGeom>
          <a:solidFill>
            <a:srgbClr val="0073DF">
              <a:alpha val="2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1628246" y="6486855"/>
            <a:ext cx="8255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solidFill>
                  <a:srgbClr val="BEBEBE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3313" y="1918208"/>
            <a:ext cx="5937250" cy="2073910"/>
          </a:xfrm>
          <a:prstGeom prst="rect"/>
        </p:spPr>
        <p:txBody>
          <a:bodyPr wrap="square" lIns="0" tIns="85725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675"/>
              </a:spcBef>
            </a:pPr>
            <a:r>
              <a:rPr dirty="0" sz="4800" spc="-50"/>
              <a:t>PSMA</a:t>
            </a:r>
            <a:r>
              <a:rPr dirty="0" sz="4800" spc="-290"/>
              <a:t> </a:t>
            </a:r>
            <a:r>
              <a:rPr dirty="0" sz="4800"/>
              <a:t>PET</a:t>
            </a:r>
            <a:r>
              <a:rPr dirty="0" sz="4800" spc="-200"/>
              <a:t> </a:t>
            </a:r>
            <a:r>
              <a:rPr dirty="0" sz="4800" spc="-25"/>
              <a:t>and </a:t>
            </a:r>
            <a:r>
              <a:rPr dirty="0" sz="4800" spc="-60"/>
              <a:t>Theranostics:</a:t>
            </a:r>
            <a:r>
              <a:rPr dirty="0" sz="4800" spc="-210"/>
              <a:t> </a:t>
            </a:r>
            <a:r>
              <a:rPr dirty="0" sz="4800" spc="-25"/>
              <a:t>The </a:t>
            </a:r>
            <a:r>
              <a:rPr dirty="0" sz="4800" spc="-30"/>
              <a:t>Current</a:t>
            </a:r>
            <a:r>
              <a:rPr dirty="0" sz="4800" spc="-270"/>
              <a:t> </a:t>
            </a:r>
            <a:r>
              <a:rPr dirty="0" sz="4800" spc="-10"/>
              <a:t>State</a:t>
            </a:r>
            <a:r>
              <a:rPr dirty="0" sz="4800" spc="-254"/>
              <a:t> </a:t>
            </a:r>
            <a:r>
              <a:rPr dirty="0" sz="4800"/>
              <a:t>of</a:t>
            </a:r>
            <a:r>
              <a:rPr dirty="0" sz="4800" spc="-260"/>
              <a:t> </a:t>
            </a:r>
            <a:r>
              <a:rPr dirty="0" sz="4800" spc="-20"/>
              <a:t>Play</a:t>
            </a:r>
            <a:endParaRPr sz="4800"/>
          </a:p>
        </p:txBody>
      </p:sp>
      <p:sp>
        <p:nvSpPr>
          <p:cNvPr id="6" name="object 6" descr=""/>
          <p:cNvSpPr txBox="1"/>
          <p:nvPr/>
        </p:nvSpPr>
        <p:spPr>
          <a:xfrm>
            <a:off x="591413" y="4723118"/>
            <a:ext cx="3455035" cy="1549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dirty="0" sz="2000">
                <a:solidFill>
                  <a:srgbClr val="FAF8F7"/>
                </a:solidFill>
                <a:latin typeface="Arial"/>
                <a:cs typeface="Arial"/>
              </a:rPr>
              <a:t>Michael</a:t>
            </a:r>
            <a:r>
              <a:rPr dirty="0" sz="2000" spc="-30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AF8F7"/>
                </a:solidFill>
                <a:latin typeface="Arial"/>
                <a:cs typeface="Arial"/>
              </a:rPr>
              <a:t>J.</a:t>
            </a:r>
            <a:r>
              <a:rPr dirty="0" sz="2000" spc="-25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AF8F7"/>
                </a:solidFill>
                <a:latin typeface="Arial"/>
                <a:cs typeface="Arial"/>
              </a:rPr>
              <a:t>Morris,</a:t>
            </a:r>
            <a:r>
              <a:rPr dirty="0" sz="2000" spc="-55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AF8F7"/>
                </a:solidFill>
                <a:latin typeface="Arial"/>
                <a:cs typeface="Arial"/>
              </a:rPr>
              <a:t>MD</a:t>
            </a:r>
            <a:r>
              <a:rPr dirty="0" sz="2000" spc="500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AF8F7"/>
                </a:solidFill>
                <a:latin typeface="Arial"/>
                <a:cs typeface="Arial"/>
              </a:rPr>
              <a:t>Prostate</a:t>
            </a:r>
            <a:r>
              <a:rPr dirty="0" sz="2000" spc="-50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AF8F7"/>
                </a:solidFill>
                <a:latin typeface="Arial"/>
                <a:cs typeface="Arial"/>
              </a:rPr>
              <a:t>Cancer</a:t>
            </a:r>
            <a:r>
              <a:rPr dirty="0" sz="2000" spc="-55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AF8F7"/>
                </a:solidFill>
                <a:latin typeface="Arial"/>
                <a:cs typeface="Arial"/>
              </a:rPr>
              <a:t>Section</a:t>
            </a:r>
            <a:r>
              <a:rPr dirty="0" sz="2000" spc="-35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AF8F7"/>
                </a:solidFill>
                <a:latin typeface="Arial"/>
                <a:cs typeface="Arial"/>
              </a:rPr>
              <a:t>Head </a:t>
            </a:r>
            <a:r>
              <a:rPr dirty="0" sz="2000">
                <a:solidFill>
                  <a:srgbClr val="FAF8F7"/>
                </a:solidFill>
                <a:latin typeface="Arial"/>
                <a:cs typeface="Arial"/>
              </a:rPr>
              <a:t>Member</a:t>
            </a:r>
            <a:r>
              <a:rPr dirty="0" sz="2000" spc="-45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AF8F7"/>
                </a:solidFill>
                <a:latin typeface="Arial"/>
                <a:cs typeface="Arial"/>
              </a:rPr>
              <a:t>and</a:t>
            </a:r>
            <a:r>
              <a:rPr dirty="0" sz="2000" spc="-120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AF8F7"/>
                </a:solidFill>
                <a:latin typeface="Arial"/>
                <a:cs typeface="Arial"/>
              </a:rPr>
              <a:t>Attending MSKCC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9363" y="6486855"/>
            <a:ext cx="337312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©</a:t>
            </a:r>
            <a:r>
              <a:rPr dirty="0" sz="800" spc="-3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2023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Memorial</a:t>
            </a:r>
            <a:r>
              <a:rPr dirty="0" sz="800" spc="-3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Sloan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Kettering</a:t>
            </a:r>
            <a:r>
              <a:rPr dirty="0" sz="800" spc="-2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Cancer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Center,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et</a:t>
            </a:r>
            <a:r>
              <a:rPr dirty="0" sz="800" spc="-2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al.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All</a:t>
            </a:r>
            <a:r>
              <a:rPr dirty="0" sz="800" spc="-3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rights</a:t>
            </a:r>
            <a:r>
              <a:rPr dirty="0" sz="800" spc="-2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BEBEBE"/>
                </a:solidFill>
                <a:latin typeface="Arial"/>
                <a:cs typeface="Arial"/>
              </a:rPr>
              <a:t>reserved.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61544" y="925067"/>
            <a:ext cx="5385435" cy="5764530"/>
            <a:chOff x="161544" y="925067"/>
            <a:chExt cx="5385435" cy="576453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356" y="925067"/>
              <a:ext cx="5365242" cy="3010661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08038" y="1051432"/>
              <a:ext cx="5069840" cy="2714625"/>
            </a:xfrm>
            <a:custGeom>
              <a:avLst/>
              <a:gdLst/>
              <a:ahLst/>
              <a:cxnLst/>
              <a:rect l="l" t="t" r="r" b="b"/>
              <a:pathLst>
                <a:path w="5069840" h="2714625">
                  <a:moveTo>
                    <a:pt x="5069586" y="0"/>
                  </a:moveTo>
                  <a:lnTo>
                    <a:pt x="0" y="0"/>
                  </a:lnTo>
                  <a:lnTo>
                    <a:pt x="0" y="2714625"/>
                  </a:lnTo>
                  <a:lnTo>
                    <a:pt x="5069586" y="2714625"/>
                  </a:lnTo>
                  <a:lnTo>
                    <a:pt x="50695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18490" y="1051432"/>
              <a:ext cx="0" cy="2714625"/>
            </a:xfrm>
            <a:custGeom>
              <a:avLst/>
              <a:gdLst/>
              <a:ahLst/>
              <a:cxnLst/>
              <a:rect l="l" t="t" r="r" b="b"/>
              <a:pathLst>
                <a:path w="0" h="2714625">
                  <a:moveTo>
                    <a:pt x="0" y="0"/>
                  </a:moveTo>
                  <a:lnTo>
                    <a:pt x="0" y="2714624"/>
                  </a:lnTo>
                </a:path>
              </a:pathLst>
            </a:custGeom>
            <a:ln w="50800">
              <a:solidFill>
                <a:srgbClr val="0073D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544" y="3834345"/>
              <a:ext cx="5385054" cy="285521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323557" y="3960723"/>
              <a:ext cx="5054600" cy="2559685"/>
            </a:xfrm>
            <a:custGeom>
              <a:avLst/>
              <a:gdLst/>
              <a:ahLst/>
              <a:cxnLst/>
              <a:rect l="l" t="t" r="r" b="b"/>
              <a:pathLst>
                <a:path w="5054600" h="2559684">
                  <a:moveTo>
                    <a:pt x="0" y="2559685"/>
                  </a:moveTo>
                  <a:lnTo>
                    <a:pt x="5054015" y="2559685"/>
                  </a:lnTo>
                  <a:lnTo>
                    <a:pt x="5054015" y="0"/>
                  </a:lnTo>
                  <a:lnTo>
                    <a:pt x="0" y="0"/>
                  </a:lnTo>
                  <a:lnTo>
                    <a:pt x="0" y="25596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98145" y="3960748"/>
              <a:ext cx="635" cy="2559685"/>
            </a:xfrm>
            <a:custGeom>
              <a:avLst/>
              <a:gdLst/>
              <a:ahLst/>
              <a:cxnLst/>
              <a:rect l="l" t="t" r="r" b="b"/>
              <a:pathLst>
                <a:path w="635" h="2559684">
                  <a:moveTo>
                    <a:pt x="0" y="0"/>
                  </a:moveTo>
                  <a:lnTo>
                    <a:pt x="12" y="2559659"/>
                  </a:lnTo>
                </a:path>
              </a:pathLst>
            </a:custGeom>
            <a:ln w="50800">
              <a:solidFill>
                <a:srgbClr val="0073D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0285" y="1371599"/>
              <a:ext cx="3777615" cy="2357628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6263640" y="897636"/>
            <a:ext cx="4803140" cy="3013710"/>
            <a:chOff x="6263640" y="897636"/>
            <a:chExt cx="4803140" cy="3013710"/>
          </a:xfrm>
        </p:grpSpPr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63640" y="897636"/>
              <a:ext cx="4802886" cy="3013710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6390894" y="1024001"/>
              <a:ext cx="4505960" cy="2718435"/>
            </a:xfrm>
            <a:custGeom>
              <a:avLst/>
              <a:gdLst/>
              <a:ahLst/>
              <a:cxnLst/>
              <a:rect l="l" t="t" r="r" b="b"/>
              <a:pathLst>
                <a:path w="4505959" h="2718435">
                  <a:moveTo>
                    <a:pt x="4505833" y="0"/>
                  </a:moveTo>
                  <a:lnTo>
                    <a:pt x="0" y="0"/>
                  </a:lnTo>
                  <a:lnTo>
                    <a:pt x="0" y="2718435"/>
                  </a:lnTo>
                  <a:lnTo>
                    <a:pt x="4505833" y="2718435"/>
                  </a:lnTo>
                  <a:lnTo>
                    <a:pt x="45058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400165" y="1024001"/>
              <a:ext cx="0" cy="2718435"/>
            </a:xfrm>
            <a:custGeom>
              <a:avLst/>
              <a:gdLst/>
              <a:ahLst/>
              <a:cxnLst/>
              <a:rect l="l" t="t" r="r" b="b"/>
              <a:pathLst>
                <a:path w="0" h="2718435">
                  <a:moveTo>
                    <a:pt x="0" y="0"/>
                  </a:moveTo>
                  <a:lnTo>
                    <a:pt x="0" y="2718435"/>
                  </a:lnTo>
                </a:path>
              </a:pathLst>
            </a:custGeom>
            <a:ln w="50800">
              <a:solidFill>
                <a:srgbClr val="0073D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24014" y="1562354"/>
              <a:ext cx="3481070" cy="2172589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343890" y="1118057"/>
            <a:ext cx="503428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2985E1"/>
                </a:solidFill>
                <a:latin typeface="Arial"/>
                <a:cs typeface="Arial"/>
              </a:rPr>
              <a:t>38%</a:t>
            </a:r>
            <a:r>
              <a:rPr dirty="0" sz="1800" spc="-30" b="1">
                <a:solidFill>
                  <a:srgbClr val="2985E1"/>
                </a:solidFill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improvement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0623" y="4147629"/>
            <a:ext cx="4406773" cy="2110613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323557" y="3990847"/>
            <a:ext cx="5054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3083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2985E1"/>
                </a:solidFill>
                <a:latin typeface="Arial"/>
                <a:cs typeface="Arial"/>
              </a:rPr>
              <a:t>50%</a:t>
            </a:r>
            <a:r>
              <a:rPr dirty="0" sz="1800" spc="-15" b="1">
                <a:solidFill>
                  <a:srgbClr val="2985E1"/>
                </a:solidFill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improvement in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risk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SSE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425565" y="1082166"/>
            <a:ext cx="44716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7244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2985E1"/>
                </a:solidFill>
                <a:latin typeface="Arial"/>
                <a:cs typeface="Arial"/>
              </a:rPr>
              <a:t>60%</a:t>
            </a:r>
            <a:r>
              <a:rPr dirty="0" sz="1800" spc="-30" b="1">
                <a:solidFill>
                  <a:srgbClr val="2985E1"/>
                </a:solidFill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improvement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rPFS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8739" y="6660591"/>
            <a:ext cx="50857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Morris</a:t>
            </a:r>
            <a:r>
              <a:rPr dirty="0" sz="9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MJ,</a:t>
            </a:r>
            <a:r>
              <a:rPr dirty="0" sz="9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al.</a:t>
            </a:r>
            <a:r>
              <a:rPr dirty="0" sz="9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dirty="0" sz="900" spc="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FFFFFF"/>
                </a:solidFill>
                <a:latin typeface="Arial"/>
                <a:cs typeface="Arial"/>
              </a:rPr>
              <a:t>Clin</a:t>
            </a:r>
            <a:r>
              <a:rPr dirty="0" sz="9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FFFFFF"/>
                </a:solidFill>
                <a:latin typeface="Arial"/>
                <a:cs typeface="Arial"/>
              </a:rPr>
              <a:t>Oncol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2021;39(18_suppl):LBA4-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LBA4.</a:t>
            </a:r>
            <a:r>
              <a:rPr dirty="0" sz="9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Sartor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O,</a:t>
            </a:r>
            <a:r>
              <a:rPr dirty="0" sz="9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al.</a:t>
            </a:r>
            <a:r>
              <a:rPr dirty="0" sz="9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dirty="0" sz="900" spc="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FFFFFF"/>
                </a:solidFill>
                <a:latin typeface="Arial"/>
                <a:cs typeface="Arial"/>
              </a:rPr>
              <a:t>Engl</a:t>
            </a:r>
            <a:r>
              <a:rPr dirty="0" sz="9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dirty="0" sz="900" spc="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 i="1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900" spc="-20">
                <a:solidFill>
                  <a:srgbClr val="002469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1920219" y="6660591"/>
            <a:ext cx="1657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solidFill>
                  <a:srgbClr val="272423"/>
                </a:solidFill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001572" y="-39243"/>
            <a:ext cx="9152255" cy="857250"/>
          </a:xfrm>
          <a:prstGeom prst="rect"/>
        </p:spPr>
        <p:txBody>
          <a:bodyPr wrap="square" lIns="0" tIns="43815" rIns="0" bIns="0" rtlCol="0" vert="horz">
            <a:spAutoFit/>
          </a:bodyPr>
          <a:lstStyle/>
          <a:p>
            <a:pPr marL="38100" marR="30480">
              <a:lnSpc>
                <a:spcPts val="3190"/>
              </a:lnSpc>
              <a:spcBef>
                <a:spcPts val="345"/>
              </a:spcBef>
            </a:pPr>
            <a:r>
              <a:rPr dirty="0" sz="2800" spc="-25"/>
              <a:t>Lu-</a:t>
            </a:r>
            <a:r>
              <a:rPr dirty="0" sz="2800"/>
              <a:t>177</a:t>
            </a:r>
            <a:r>
              <a:rPr dirty="0" sz="2800" spc="-70"/>
              <a:t> </a:t>
            </a:r>
            <a:r>
              <a:rPr dirty="0" sz="2800" spc="-20"/>
              <a:t>PSMA-</a:t>
            </a:r>
            <a:r>
              <a:rPr dirty="0" sz="2800"/>
              <a:t>617</a:t>
            </a:r>
            <a:r>
              <a:rPr dirty="0" sz="2800" spc="-65"/>
              <a:t> </a:t>
            </a:r>
            <a:r>
              <a:rPr dirty="0" sz="2800"/>
              <a:t>Radioligand</a:t>
            </a:r>
            <a:r>
              <a:rPr dirty="0" sz="2800" spc="-60"/>
              <a:t> </a:t>
            </a:r>
            <a:r>
              <a:rPr dirty="0" sz="2800"/>
              <a:t>Therapy</a:t>
            </a:r>
            <a:r>
              <a:rPr dirty="0" sz="2800" spc="-70"/>
              <a:t> </a:t>
            </a:r>
            <a:r>
              <a:rPr dirty="0" sz="2800"/>
              <a:t>Prolongs</a:t>
            </a:r>
            <a:r>
              <a:rPr dirty="0" sz="2800" spc="-70"/>
              <a:t> </a:t>
            </a:r>
            <a:r>
              <a:rPr dirty="0" sz="2800" spc="-10"/>
              <a:t>Life, </a:t>
            </a:r>
            <a:r>
              <a:rPr dirty="0" sz="2800"/>
              <a:t>Delays</a:t>
            </a:r>
            <a:r>
              <a:rPr dirty="0" sz="2800" spc="-80"/>
              <a:t> </a:t>
            </a:r>
            <a:r>
              <a:rPr dirty="0" sz="2800"/>
              <a:t>Progression</a:t>
            </a:r>
            <a:r>
              <a:rPr dirty="0" sz="2800" spc="-105"/>
              <a:t> </a:t>
            </a:r>
            <a:r>
              <a:rPr dirty="0" sz="2800"/>
              <a:t>and</a:t>
            </a:r>
            <a:r>
              <a:rPr dirty="0" sz="2800" spc="-114"/>
              <a:t> </a:t>
            </a:r>
            <a:r>
              <a:rPr dirty="0" sz="2800"/>
              <a:t>Delays</a:t>
            </a:r>
            <a:r>
              <a:rPr dirty="0" sz="2800" spc="-75"/>
              <a:t> </a:t>
            </a:r>
            <a:r>
              <a:rPr dirty="0" sz="2800" spc="-10"/>
              <a:t>SSEs</a:t>
            </a:r>
            <a:r>
              <a:rPr dirty="0" baseline="25525" sz="2775" spc="-15"/>
              <a:t>1,2</a:t>
            </a:r>
            <a:endParaRPr baseline="25525" sz="2775"/>
          </a:p>
        </p:txBody>
      </p:sp>
      <p:pic>
        <p:nvPicPr>
          <p:cNvPr id="23" name="object 2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00927" y="3823093"/>
            <a:ext cx="4495800" cy="2874137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6400165" y="3802011"/>
            <a:ext cx="2255520" cy="245745"/>
          </a:xfrm>
          <a:prstGeom prst="rect">
            <a:avLst/>
          </a:prstGeom>
          <a:solidFill>
            <a:srgbClr val="0073DF"/>
          </a:solidFill>
        </p:spPr>
        <p:txBody>
          <a:bodyPr wrap="square" lIns="0" tIns="222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dirty="0" sz="700" spc="-10" b="1">
                <a:solidFill>
                  <a:srgbClr val="FFFFFF"/>
                </a:solidFill>
                <a:latin typeface="Arial"/>
                <a:cs typeface="Arial"/>
              </a:rPr>
              <a:t>FACT-</a:t>
            </a:r>
            <a:r>
              <a:rPr dirty="0" sz="70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7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b="1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dirty="0" sz="7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-10" b="1">
                <a:solidFill>
                  <a:srgbClr val="FFFFFF"/>
                </a:solidFill>
                <a:latin typeface="Arial"/>
                <a:cs typeface="Arial"/>
              </a:rPr>
              <a:t>score</a:t>
            </a:r>
            <a:endParaRPr sz="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dirty="0" sz="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600" spc="-10" b="1">
                <a:solidFill>
                  <a:srgbClr val="FFFFFF"/>
                </a:solidFill>
                <a:latin typeface="Arial"/>
                <a:cs typeface="Arial"/>
              </a:rPr>
              <a:t> worsening</a:t>
            </a:r>
            <a:r>
              <a:rPr dirty="0" sz="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favored</a:t>
            </a:r>
            <a:r>
              <a:rPr dirty="0" sz="6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baseline="27777" sz="600" spc="-15" b="1">
                <a:solidFill>
                  <a:srgbClr val="FFFFFF"/>
                </a:solidFill>
                <a:latin typeface="Arial"/>
                <a:cs typeface="Arial"/>
              </a:rPr>
              <a:t>177</a:t>
            </a:r>
            <a:r>
              <a:rPr dirty="0" sz="600" spc="-10" b="1">
                <a:solidFill>
                  <a:srgbClr val="FFFFFF"/>
                </a:solidFill>
                <a:latin typeface="Arial"/>
                <a:cs typeface="Arial"/>
              </a:rPr>
              <a:t>Lu-PSMA-</a:t>
            </a:r>
            <a:r>
              <a:rPr dirty="0" sz="600" b="1">
                <a:solidFill>
                  <a:srgbClr val="FFFFFF"/>
                </a:solidFill>
                <a:latin typeface="Arial"/>
                <a:cs typeface="Arial"/>
              </a:rPr>
              <a:t>617</a:t>
            </a:r>
            <a:r>
              <a:rPr dirty="0" sz="600" spc="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 b="1">
                <a:solidFill>
                  <a:srgbClr val="FFFFFF"/>
                </a:solidFill>
                <a:latin typeface="Arial"/>
                <a:cs typeface="Arial"/>
              </a:rPr>
              <a:t>arm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36372" rIns="0" bIns="0" rtlCol="0" vert="horz">
            <a:spAutoFit/>
          </a:bodyPr>
          <a:lstStyle/>
          <a:p>
            <a:pPr marL="341630">
              <a:lnSpc>
                <a:spcPct val="100000"/>
              </a:lnSpc>
              <a:spcBef>
                <a:spcPts val="105"/>
              </a:spcBef>
            </a:pPr>
            <a:r>
              <a:rPr dirty="0" spc="-35"/>
              <a:t>Other</a:t>
            </a:r>
            <a:r>
              <a:rPr dirty="0" spc="-190"/>
              <a:t> </a:t>
            </a:r>
            <a:r>
              <a:rPr dirty="0" spc="-25"/>
              <a:t>drug</a:t>
            </a:r>
            <a:r>
              <a:rPr dirty="0" spc="-195"/>
              <a:t> </a:t>
            </a:r>
            <a:r>
              <a:rPr dirty="0" spc="-45"/>
              <a:t>activity</a:t>
            </a:r>
            <a:r>
              <a:rPr dirty="0" spc="-180"/>
              <a:t> </a:t>
            </a:r>
            <a:r>
              <a:rPr dirty="0"/>
              <a:t>and</a:t>
            </a:r>
            <a:r>
              <a:rPr dirty="0" spc="-165"/>
              <a:t> </a:t>
            </a:r>
            <a:r>
              <a:rPr dirty="0" spc="-25"/>
              <a:t>side</a:t>
            </a:r>
            <a:r>
              <a:rPr dirty="0" spc="-185"/>
              <a:t> </a:t>
            </a:r>
            <a:r>
              <a:rPr dirty="0" spc="-10"/>
              <a:t>effects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1587098" y="6360667"/>
            <a:ext cx="123189" cy="1409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50" spc="-25" b="1">
                <a:solidFill>
                  <a:srgbClr val="272423"/>
                </a:solidFill>
                <a:latin typeface="Arial"/>
                <a:cs typeface="Arial"/>
              </a:rPr>
              <a:t>11</a:t>
            </a:r>
            <a:endParaRPr sz="7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12063" y="6135847"/>
            <a:ext cx="3947160" cy="236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90"/>
              </a:lnSpc>
            </a:pP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Morris</a:t>
            </a:r>
            <a:r>
              <a:rPr dirty="0" sz="80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MJ,</a:t>
            </a:r>
            <a:r>
              <a:rPr dirty="0" sz="80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et al.</a:t>
            </a:r>
            <a:r>
              <a:rPr dirty="0" sz="800" spc="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J</a:t>
            </a:r>
            <a:r>
              <a:rPr dirty="0" sz="80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Clin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Oncol.</a:t>
            </a:r>
            <a:r>
              <a:rPr dirty="0" sz="800" spc="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BEBEBE"/>
                </a:solidFill>
                <a:latin typeface="Arial"/>
                <a:cs typeface="Arial"/>
              </a:rPr>
              <a:t>2021;39(18_suppl):LBA4-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LBA4.</a:t>
            </a:r>
            <a:r>
              <a:rPr dirty="0" sz="800" spc="4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2. Sartor</a:t>
            </a:r>
            <a:r>
              <a:rPr dirty="0" sz="8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O, et al.</a:t>
            </a:r>
            <a:r>
              <a:rPr dirty="0" sz="800" spc="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BEBEBE"/>
                </a:solidFill>
                <a:latin typeface="Arial"/>
                <a:cs typeface="Arial"/>
              </a:rPr>
              <a:t>NEJM.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800" spc="-10">
                <a:solidFill>
                  <a:srgbClr val="BEBEBE"/>
                </a:solidFill>
                <a:latin typeface="Arial"/>
                <a:cs typeface="Arial"/>
              </a:rPr>
              <a:t>2021;(NEJMoa2107322).</a:t>
            </a:r>
            <a:r>
              <a:rPr dirty="0" sz="800" spc="12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BEBEBE"/>
                </a:solidFill>
                <a:latin typeface="Arial"/>
                <a:cs typeface="Arial"/>
              </a:rPr>
              <a:t>doi:10.1056/NEJMoa2107322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60019" y="6474663"/>
            <a:ext cx="34378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30864" sz="1350" spc="-975">
                <a:solidFill>
                  <a:srgbClr val="002469"/>
                </a:solidFill>
                <a:latin typeface="Arial"/>
                <a:cs typeface="Arial"/>
              </a:rPr>
              <a:t>m</a:t>
            </a:r>
            <a:r>
              <a:rPr dirty="0" sz="800" spc="50">
                <a:solidFill>
                  <a:srgbClr val="BEBEBE"/>
                </a:solidFill>
                <a:latin typeface="Arial"/>
                <a:cs typeface="Arial"/>
              </a:rPr>
              <a:t>©</a:t>
            </a:r>
            <a:r>
              <a:rPr dirty="0" baseline="-30864" sz="1350" spc="-502">
                <a:solidFill>
                  <a:srgbClr val="002469"/>
                </a:solidFill>
                <a:latin typeface="Arial"/>
                <a:cs typeface="Arial"/>
              </a:rPr>
              <a:t>p</a:t>
            </a:r>
            <a:r>
              <a:rPr dirty="0" sz="800" spc="-120">
                <a:solidFill>
                  <a:srgbClr val="BEBEBE"/>
                </a:solidFill>
                <a:latin typeface="Arial"/>
                <a:cs typeface="Arial"/>
              </a:rPr>
              <a:t>2</a:t>
            </a:r>
            <a:r>
              <a:rPr dirty="0" baseline="-30864" sz="1350" spc="-209">
                <a:solidFill>
                  <a:srgbClr val="002469"/>
                </a:solidFill>
                <a:latin typeface="Arial"/>
                <a:cs typeface="Arial"/>
              </a:rPr>
              <a:t>t</a:t>
            </a:r>
            <a:r>
              <a:rPr dirty="0" sz="800" spc="-315">
                <a:solidFill>
                  <a:srgbClr val="BEBEBE"/>
                </a:solidFill>
                <a:latin typeface="Arial"/>
                <a:cs typeface="Arial"/>
              </a:rPr>
              <a:t>0</a:t>
            </a:r>
            <a:r>
              <a:rPr dirty="0" baseline="-30864" sz="1350" spc="-300">
                <a:solidFill>
                  <a:srgbClr val="002469"/>
                </a:solidFill>
                <a:latin typeface="Arial"/>
                <a:cs typeface="Arial"/>
              </a:rPr>
              <a:t>o</a:t>
            </a:r>
            <a:r>
              <a:rPr dirty="0" sz="800" spc="-254">
                <a:solidFill>
                  <a:srgbClr val="BEBEBE"/>
                </a:solidFill>
                <a:latin typeface="Arial"/>
                <a:cs typeface="Arial"/>
              </a:rPr>
              <a:t>2</a:t>
            </a:r>
            <a:r>
              <a:rPr dirty="0" baseline="-30864" sz="1350" spc="-780">
                <a:solidFill>
                  <a:srgbClr val="002469"/>
                </a:solidFill>
                <a:latin typeface="Arial"/>
                <a:cs typeface="Arial"/>
              </a:rPr>
              <a:t>m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3</a:t>
            </a:r>
            <a:r>
              <a:rPr dirty="0" sz="800" spc="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 spc="-195">
                <a:solidFill>
                  <a:srgbClr val="BEBEBE"/>
                </a:solidFill>
                <a:latin typeface="Arial"/>
                <a:cs typeface="Arial"/>
              </a:rPr>
              <a:t>M</a:t>
            </a:r>
            <a:r>
              <a:rPr dirty="0" baseline="-30864" sz="1350" spc="-292">
                <a:solidFill>
                  <a:srgbClr val="002469"/>
                </a:solidFill>
                <a:latin typeface="Arial"/>
                <a:cs typeface="Arial"/>
              </a:rPr>
              <a:t>ti</a:t>
            </a:r>
            <a:r>
              <a:rPr dirty="0" sz="800" spc="-195">
                <a:solidFill>
                  <a:srgbClr val="BEBEBE"/>
                </a:solidFill>
                <a:latin typeface="Arial"/>
                <a:cs typeface="Arial"/>
              </a:rPr>
              <a:t>e</a:t>
            </a:r>
            <a:r>
              <a:rPr dirty="0" baseline="-30864" sz="1350" spc="-292">
                <a:solidFill>
                  <a:srgbClr val="002469"/>
                </a:solidFill>
                <a:latin typeface="Arial"/>
                <a:cs typeface="Arial"/>
              </a:rPr>
              <a:t>c</a:t>
            </a:r>
            <a:r>
              <a:rPr dirty="0" sz="800" spc="-195">
                <a:solidFill>
                  <a:srgbClr val="BEBEBE"/>
                </a:solidFill>
                <a:latin typeface="Arial"/>
                <a:cs typeface="Arial"/>
              </a:rPr>
              <a:t>m</a:t>
            </a:r>
            <a:r>
              <a:rPr dirty="0" baseline="-30864" sz="1350" spc="-292">
                <a:solidFill>
                  <a:srgbClr val="002469"/>
                </a:solidFill>
                <a:latin typeface="Arial"/>
                <a:cs typeface="Arial"/>
              </a:rPr>
              <a:t>s</a:t>
            </a:r>
            <a:r>
              <a:rPr dirty="0" sz="800" spc="-195">
                <a:solidFill>
                  <a:srgbClr val="BEBEBE"/>
                </a:solidFill>
                <a:latin typeface="Arial"/>
                <a:cs typeface="Arial"/>
              </a:rPr>
              <a:t>o</a:t>
            </a:r>
            <a:r>
              <a:rPr dirty="0" baseline="-30864" sz="1350" spc="-292">
                <a:solidFill>
                  <a:srgbClr val="002469"/>
                </a:solidFill>
                <a:latin typeface="Arial"/>
                <a:cs typeface="Arial"/>
              </a:rPr>
              <a:t>k</a:t>
            </a:r>
            <a:r>
              <a:rPr dirty="0" sz="800" spc="-195">
                <a:solidFill>
                  <a:srgbClr val="BEBEBE"/>
                </a:solidFill>
                <a:latin typeface="Arial"/>
                <a:cs typeface="Arial"/>
              </a:rPr>
              <a:t>r</a:t>
            </a:r>
            <a:r>
              <a:rPr dirty="0" baseline="-30864" sz="1350" spc="-292">
                <a:solidFill>
                  <a:srgbClr val="002469"/>
                </a:solidFill>
                <a:latin typeface="Arial"/>
                <a:cs typeface="Arial"/>
              </a:rPr>
              <a:t>e</a:t>
            </a:r>
            <a:r>
              <a:rPr dirty="0" sz="800" spc="-195">
                <a:solidFill>
                  <a:srgbClr val="BEBEBE"/>
                </a:solidFill>
                <a:latin typeface="Arial"/>
                <a:cs typeface="Arial"/>
              </a:rPr>
              <a:t>ia</a:t>
            </a:r>
            <a:r>
              <a:rPr dirty="0" baseline="-30864" sz="1350" spc="-292">
                <a:solidFill>
                  <a:srgbClr val="002469"/>
                </a:solidFill>
                <a:latin typeface="Arial"/>
                <a:cs typeface="Arial"/>
              </a:rPr>
              <a:t>le</a:t>
            </a:r>
            <a:r>
              <a:rPr dirty="0" sz="800" spc="-195">
                <a:solidFill>
                  <a:srgbClr val="BEBEBE"/>
                </a:solidFill>
                <a:latin typeface="Arial"/>
                <a:cs typeface="Arial"/>
              </a:rPr>
              <a:t>l</a:t>
            </a:r>
            <a:r>
              <a:rPr dirty="0" sz="8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 spc="-195">
                <a:solidFill>
                  <a:srgbClr val="BEBEBE"/>
                </a:solidFill>
                <a:latin typeface="Arial"/>
                <a:cs typeface="Arial"/>
              </a:rPr>
              <a:t>S</a:t>
            </a:r>
            <a:r>
              <a:rPr dirty="0" baseline="-30864" sz="1350" spc="-292">
                <a:solidFill>
                  <a:srgbClr val="002469"/>
                </a:solidFill>
                <a:latin typeface="Arial"/>
                <a:cs typeface="Arial"/>
              </a:rPr>
              <a:t>ta</a:t>
            </a:r>
            <a:r>
              <a:rPr dirty="0" sz="800" spc="-195">
                <a:solidFill>
                  <a:srgbClr val="BEBEBE"/>
                </a:solidFill>
                <a:latin typeface="Arial"/>
                <a:cs typeface="Arial"/>
              </a:rPr>
              <a:t>lo</a:t>
            </a:r>
            <a:r>
              <a:rPr dirty="0" baseline="-30864" sz="1350" spc="-292">
                <a:solidFill>
                  <a:srgbClr val="002469"/>
                </a:solidFill>
                <a:latin typeface="Arial"/>
                <a:cs typeface="Arial"/>
              </a:rPr>
              <a:t>l</a:t>
            </a:r>
            <a:r>
              <a:rPr dirty="0" baseline="-30864" sz="1350" spc="-135">
                <a:solidFill>
                  <a:srgbClr val="002469"/>
                </a:solidFill>
                <a:latin typeface="Arial"/>
                <a:cs typeface="Arial"/>
              </a:rPr>
              <a:t> </a:t>
            </a:r>
            <a:r>
              <a:rPr dirty="0" sz="800" spc="-140">
                <a:solidFill>
                  <a:srgbClr val="BEBEBE"/>
                </a:solidFill>
                <a:latin typeface="Arial"/>
                <a:cs typeface="Arial"/>
              </a:rPr>
              <a:t>a</a:t>
            </a:r>
            <a:r>
              <a:rPr dirty="0" baseline="-30864" sz="1350" spc="-209">
                <a:solidFill>
                  <a:srgbClr val="002469"/>
                </a:solidFill>
                <a:latin typeface="Arial"/>
                <a:cs typeface="Arial"/>
              </a:rPr>
              <a:t>e</a:t>
            </a:r>
            <a:r>
              <a:rPr dirty="0" sz="800" spc="-140">
                <a:solidFill>
                  <a:srgbClr val="BEBEBE"/>
                </a:solidFill>
                <a:latin typeface="Arial"/>
                <a:cs typeface="Arial"/>
              </a:rPr>
              <a:t>n</a:t>
            </a:r>
            <a:r>
              <a:rPr dirty="0" baseline="-30864" sz="1350" spc="-209">
                <a:solidFill>
                  <a:srgbClr val="002469"/>
                </a:solidFill>
                <a:latin typeface="Arial"/>
                <a:cs typeface="Arial"/>
              </a:rPr>
              <a:t>ve</a:t>
            </a:r>
            <a:r>
              <a:rPr dirty="0" sz="800" spc="-140">
                <a:solidFill>
                  <a:srgbClr val="BEBEBE"/>
                </a:solidFill>
                <a:latin typeface="Arial"/>
                <a:cs typeface="Arial"/>
              </a:rPr>
              <a:t>K</a:t>
            </a:r>
            <a:r>
              <a:rPr dirty="0" baseline="-30864" sz="1350" spc="-209">
                <a:solidFill>
                  <a:srgbClr val="002469"/>
                </a:solidFill>
                <a:latin typeface="Arial"/>
                <a:cs typeface="Arial"/>
              </a:rPr>
              <a:t>n</a:t>
            </a:r>
            <a:r>
              <a:rPr dirty="0" sz="800" spc="-140">
                <a:solidFill>
                  <a:srgbClr val="BEBEBE"/>
                </a:solidFill>
                <a:latin typeface="Arial"/>
                <a:cs typeface="Arial"/>
              </a:rPr>
              <a:t>e</a:t>
            </a:r>
            <a:r>
              <a:rPr dirty="0" baseline="-30864" sz="1350" spc="-209">
                <a:solidFill>
                  <a:srgbClr val="002469"/>
                </a:solidFill>
                <a:latin typeface="Arial"/>
                <a:cs typeface="Arial"/>
              </a:rPr>
              <a:t>t</a:t>
            </a:r>
            <a:r>
              <a:rPr dirty="0" sz="800" spc="-140">
                <a:solidFill>
                  <a:srgbClr val="BEBEBE"/>
                </a:solidFill>
                <a:latin typeface="Arial"/>
                <a:cs typeface="Arial"/>
              </a:rPr>
              <a:t>t</a:t>
            </a:r>
            <a:r>
              <a:rPr dirty="0" baseline="-30864" sz="1350" spc="-209">
                <a:solidFill>
                  <a:srgbClr val="002469"/>
                </a:solidFill>
                <a:latin typeface="Arial"/>
                <a:cs typeface="Arial"/>
              </a:rPr>
              <a:t>.</a:t>
            </a:r>
            <a:r>
              <a:rPr dirty="0" sz="800" spc="-140">
                <a:solidFill>
                  <a:srgbClr val="BEBEBE"/>
                </a:solidFill>
                <a:latin typeface="Arial"/>
                <a:cs typeface="Arial"/>
              </a:rPr>
              <a:t>tering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 Cancer</a:t>
            </a:r>
            <a:r>
              <a:rPr dirty="0" sz="800" spc="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Center,</a:t>
            </a:r>
            <a:r>
              <a:rPr dirty="0" sz="800" spc="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et</a:t>
            </a:r>
            <a:r>
              <a:rPr dirty="0" sz="800" spc="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al.</a:t>
            </a:r>
            <a:r>
              <a:rPr dirty="0" sz="800" spc="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All</a:t>
            </a:r>
            <a:r>
              <a:rPr dirty="0" sz="8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rights</a:t>
            </a:r>
            <a:r>
              <a:rPr dirty="0" sz="8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BEBEBE"/>
                </a:solidFill>
                <a:latin typeface="Arial"/>
                <a:cs typeface="Arial"/>
              </a:rPr>
              <a:t>reserved.</a:t>
            </a:r>
            <a:endParaRPr sz="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0902" y="1491233"/>
            <a:ext cx="5800598" cy="274053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449" y="1592199"/>
            <a:ext cx="5586857" cy="237731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856" y="4332630"/>
            <a:ext cx="5797169" cy="205028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12559" y="4300448"/>
            <a:ext cx="5030851" cy="214655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050747" y="4328286"/>
            <a:ext cx="14535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2469"/>
                </a:solidFill>
                <a:latin typeface="Arial"/>
                <a:cs typeface="Arial"/>
              </a:rPr>
              <a:t>50%</a:t>
            </a:r>
            <a:r>
              <a:rPr dirty="0" sz="1800" spc="-10">
                <a:solidFill>
                  <a:srgbClr val="00246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469"/>
                </a:solidFill>
                <a:latin typeface="Arial"/>
                <a:cs typeface="Arial"/>
              </a:rPr>
              <a:t>CR</a:t>
            </a:r>
            <a:r>
              <a:rPr dirty="0" sz="1800" spc="-20">
                <a:solidFill>
                  <a:srgbClr val="00246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469"/>
                </a:solidFill>
                <a:latin typeface="Arial"/>
                <a:cs typeface="Arial"/>
              </a:rPr>
              <a:t>+</a:t>
            </a:r>
            <a:r>
              <a:rPr dirty="0" sz="1800" spc="-20">
                <a:solidFill>
                  <a:srgbClr val="002469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2469"/>
                </a:solidFill>
                <a:latin typeface="Arial"/>
                <a:cs typeface="Arial"/>
              </a:rPr>
              <a:t>PR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9363" y="6486855"/>
            <a:ext cx="337312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©</a:t>
            </a:r>
            <a:r>
              <a:rPr dirty="0" sz="800" spc="-3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2023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Memorial</a:t>
            </a:r>
            <a:r>
              <a:rPr dirty="0" sz="800" spc="-3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Sloan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Kettering</a:t>
            </a:r>
            <a:r>
              <a:rPr dirty="0" sz="800" spc="-2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Cancer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Center,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et</a:t>
            </a:r>
            <a:r>
              <a:rPr dirty="0" sz="800" spc="-2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al.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All</a:t>
            </a:r>
            <a:r>
              <a:rPr dirty="0" sz="800" spc="-3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rights</a:t>
            </a:r>
            <a:r>
              <a:rPr dirty="0" sz="800" spc="-2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BEBEBE"/>
                </a:solidFill>
                <a:latin typeface="Arial"/>
                <a:cs typeface="Arial"/>
              </a:rPr>
              <a:t>reserved.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1804670" y="3762247"/>
            <a:ext cx="310515" cy="114300"/>
          </a:xfrm>
          <a:custGeom>
            <a:avLst/>
            <a:gdLst/>
            <a:ahLst/>
            <a:cxnLst/>
            <a:rect l="l" t="t" r="r" b="b"/>
            <a:pathLst>
              <a:path w="310514" h="114300">
                <a:moveTo>
                  <a:pt x="197231" y="0"/>
                </a:moveTo>
                <a:lnTo>
                  <a:pt x="196552" y="38142"/>
                </a:lnTo>
                <a:lnTo>
                  <a:pt x="215646" y="38481"/>
                </a:lnTo>
                <a:lnTo>
                  <a:pt x="214884" y="76581"/>
                </a:lnTo>
                <a:lnTo>
                  <a:pt x="195869" y="76581"/>
                </a:lnTo>
                <a:lnTo>
                  <a:pt x="195199" y="114300"/>
                </a:lnTo>
                <a:lnTo>
                  <a:pt x="274113" y="76581"/>
                </a:lnTo>
                <a:lnTo>
                  <a:pt x="214884" y="76581"/>
                </a:lnTo>
                <a:lnTo>
                  <a:pt x="195875" y="76243"/>
                </a:lnTo>
                <a:lnTo>
                  <a:pt x="274818" y="76243"/>
                </a:lnTo>
                <a:lnTo>
                  <a:pt x="310515" y="59181"/>
                </a:lnTo>
                <a:lnTo>
                  <a:pt x="197231" y="0"/>
                </a:lnTo>
                <a:close/>
              </a:path>
              <a:path w="310514" h="114300">
                <a:moveTo>
                  <a:pt x="196552" y="38142"/>
                </a:moveTo>
                <a:lnTo>
                  <a:pt x="195875" y="76243"/>
                </a:lnTo>
                <a:lnTo>
                  <a:pt x="214884" y="76581"/>
                </a:lnTo>
                <a:lnTo>
                  <a:pt x="215646" y="38481"/>
                </a:lnTo>
                <a:lnTo>
                  <a:pt x="196552" y="38142"/>
                </a:lnTo>
                <a:close/>
              </a:path>
              <a:path w="310514" h="114300">
                <a:moveTo>
                  <a:pt x="635" y="34670"/>
                </a:moveTo>
                <a:lnTo>
                  <a:pt x="0" y="72770"/>
                </a:lnTo>
                <a:lnTo>
                  <a:pt x="195875" y="76243"/>
                </a:lnTo>
                <a:lnTo>
                  <a:pt x="196552" y="38142"/>
                </a:lnTo>
                <a:lnTo>
                  <a:pt x="635" y="3467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36778" y="3039364"/>
            <a:ext cx="1294130" cy="1564640"/>
          </a:xfrm>
          <a:prstGeom prst="rect">
            <a:avLst/>
          </a:prstGeom>
          <a:solidFill>
            <a:srgbClr val="AFC9E3"/>
          </a:solidFill>
          <a:ln w="19050">
            <a:solidFill>
              <a:srgbClr val="0000C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1400">
              <a:latin typeface="Times New Roman"/>
              <a:cs typeface="Times New Roman"/>
            </a:endParaRPr>
          </a:p>
          <a:p>
            <a:pPr algn="just" marL="67945" marR="463550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Clinically Localized Disease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3369817" y="4091178"/>
            <a:ext cx="473075" cy="643890"/>
          </a:xfrm>
          <a:custGeom>
            <a:avLst/>
            <a:gdLst/>
            <a:ahLst/>
            <a:cxnLst/>
            <a:rect l="l" t="t" r="r" b="b"/>
            <a:pathLst>
              <a:path w="473075" h="643889">
                <a:moveTo>
                  <a:pt x="390413" y="562164"/>
                </a:moveTo>
                <a:lnTo>
                  <a:pt x="359537" y="584454"/>
                </a:lnTo>
                <a:lnTo>
                  <a:pt x="472948" y="643636"/>
                </a:lnTo>
                <a:lnTo>
                  <a:pt x="462107" y="577596"/>
                </a:lnTo>
                <a:lnTo>
                  <a:pt x="401574" y="577596"/>
                </a:lnTo>
                <a:lnTo>
                  <a:pt x="390413" y="562164"/>
                </a:lnTo>
                <a:close/>
              </a:path>
              <a:path w="473075" h="643889">
                <a:moveTo>
                  <a:pt x="421389" y="539801"/>
                </a:moveTo>
                <a:lnTo>
                  <a:pt x="390413" y="562164"/>
                </a:lnTo>
                <a:lnTo>
                  <a:pt x="401574" y="577596"/>
                </a:lnTo>
                <a:lnTo>
                  <a:pt x="432562" y="555244"/>
                </a:lnTo>
                <a:lnTo>
                  <a:pt x="421389" y="539801"/>
                </a:lnTo>
                <a:close/>
              </a:path>
              <a:path w="473075" h="643889">
                <a:moveTo>
                  <a:pt x="452247" y="517525"/>
                </a:moveTo>
                <a:lnTo>
                  <a:pt x="421389" y="539801"/>
                </a:lnTo>
                <a:lnTo>
                  <a:pt x="432562" y="555244"/>
                </a:lnTo>
                <a:lnTo>
                  <a:pt x="401574" y="577596"/>
                </a:lnTo>
                <a:lnTo>
                  <a:pt x="462107" y="577596"/>
                </a:lnTo>
                <a:lnTo>
                  <a:pt x="452247" y="517525"/>
                </a:lnTo>
                <a:close/>
              </a:path>
              <a:path w="473075" h="643889">
                <a:moveTo>
                  <a:pt x="30861" y="0"/>
                </a:moveTo>
                <a:lnTo>
                  <a:pt x="0" y="22352"/>
                </a:lnTo>
                <a:lnTo>
                  <a:pt x="390413" y="562164"/>
                </a:lnTo>
                <a:lnTo>
                  <a:pt x="421389" y="539801"/>
                </a:lnTo>
                <a:lnTo>
                  <a:pt x="3086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5010403" y="3272916"/>
            <a:ext cx="426720" cy="660400"/>
          </a:xfrm>
          <a:custGeom>
            <a:avLst/>
            <a:gdLst/>
            <a:ahLst/>
            <a:cxnLst/>
            <a:rect l="l" t="t" r="r" b="b"/>
            <a:pathLst>
              <a:path w="426720" h="660400">
                <a:moveTo>
                  <a:pt x="349260" y="573583"/>
                </a:moveTo>
                <a:lnTo>
                  <a:pt x="316992" y="593979"/>
                </a:lnTo>
                <a:lnTo>
                  <a:pt x="426338" y="660146"/>
                </a:lnTo>
                <a:lnTo>
                  <a:pt x="419304" y="589661"/>
                </a:lnTo>
                <a:lnTo>
                  <a:pt x="359410" y="589661"/>
                </a:lnTo>
                <a:lnTo>
                  <a:pt x="349260" y="573583"/>
                </a:lnTo>
                <a:close/>
              </a:path>
              <a:path w="426720" h="660400">
                <a:moveTo>
                  <a:pt x="381484" y="553215"/>
                </a:moveTo>
                <a:lnTo>
                  <a:pt x="349260" y="573583"/>
                </a:lnTo>
                <a:lnTo>
                  <a:pt x="359410" y="589661"/>
                </a:lnTo>
                <a:lnTo>
                  <a:pt x="391668" y="569341"/>
                </a:lnTo>
                <a:lnTo>
                  <a:pt x="381484" y="553215"/>
                </a:lnTo>
                <a:close/>
              </a:path>
              <a:path w="426720" h="660400">
                <a:moveTo>
                  <a:pt x="413638" y="532892"/>
                </a:moveTo>
                <a:lnTo>
                  <a:pt x="381484" y="553215"/>
                </a:lnTo>
                <a:lnTo>
                  <a:pt x="391668" y="569341"/>
                </a:lnTo>
                <a:lnTo>
                  <a:pt x="359410" y="589661"/>
                </a:lnTo>
                <a:lnTo>
                  <a:pt x="419304" y="589661"/>
                </a:lnTo>
                <a:lnTo>
                  <a:pt x="413638" y="532892"/>
                </a:lnTo>
                <a:close/>
              </a:path>
              <a:path w="426720" h="660400">
                <a:moveTo>
                  <a:pt x="32131" y="0"/>
                </a:moveTo>
                <a:lnTo>
                  <a:pt x="0" y="20320"/>
                </a:lnTo>
                <a:lnTo>
                  <a:pt x="349260" y="573583"/>
                </a:lnTo>
                <a:lnTo>
                  <a:pt x="381484" y="553215"/>
                </a:lnTo>
                <a:lnTo>
                  <a:pt x="321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3654805" y="2590926"/>
            <a:ext cx="1390015" cy="1372870"/>
          </a:xfrm>
          <a:prstGeom prst="rect">
            <a:avLst/>
          </a:prstGeom>
          <a:solidFill>
            <a:srgbClr val="AFC9E3"/>
          </a:solidFill>
          <a:ln w="19050">
            <a:solidFill>
              <a:srgbClr val="0000CC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95"/>
              </a:spcBef>
            </a:pPr>
            <a:endParaRPr sz="1400">
              <a:latin typeface="Times New Roman"/>
              <a:cs typeface="Times New Roman"/>
            </a:endParaRPr>
          </a:p>
          <a:p>
            <a:pPr marL="69215" marR="352425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Clinical Metastases: </a:t>
            </a:r>
            <a:r>
              <a:rPr dirty="0" sz="1400">
                <a:latin typeface="Arial"/>
                <a:cs typeface="Arial"/>
              </a:rPr>
              <a:t>Sensitive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to ADT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3356483" y="3260725"/>
            <a:ext cx="299720" cy="566420"/>
          </a:xfrm>
          <a:custGeom>
            <a:avLst/>
            <a:gdLst/>
            <a:ahLst/>
            <a:cxnLst/>
            <a:rect l="l" t="t" r="r" b="b"/>
            <a:pathLst>
              <a:path w="299720" h="566420">
                <a:moveTo>
                  <a:pt x="231055" y="93281"/>
                </a:moveTo>
                <a:lnTo>
                  <a:pt x="0" y="549148"/>
                </a:lnTo>
                <a:lnTo>
                  <a:pt x="34036" y="566293"/>
                </a:lnTo>
                <a:lnTo>
                  <a:pt x="265098" y="110535"/>
                </a:lnTo>
                <a:lnTo>
                  <a:pt x="231055" y="93281"/>
                </a:lnTo>
                <a:close/>
              </a:path>
              <a:path w="299720" h="566420">
                <a:moveTo>
                  <a:pt x="299340" y="76326"/>
                </a:moveTo>
                <a:lnTo>
                  <a:pt x="239649" y="76326"/>
                </a:lnTo>
                <a:lnTo>
                  <a:pt x="273684" y="93599"/>
                </a:lnTo>
                <a:lnTo>
                  <a:pt x="265098" y="110535"/>
                </a:lnTo>
                <a:lnTo>
                  <a:pt x="299084" y="127762"/>
                </a:lnTo>
                <a:lnTo>
                  <a:pt x="299340" y="76326"/>
                </a:lnTo>
                <a:close/>
              </a:path>
              <a:path w="299720" h="566420">
                <a:moveTo>
                  <a:pt x="239649" y="76326"/>
                </a:moveTo>
                <a:lnTo>
                  <a:pt x="231055" y="93281"/>
                </a:lnTo>
                <a:lnTo>
                  <a:pt x="265098" y="110535"/>
                </a:lnTo>
                <a:lnTo>
                  <a:pt x="273684" y="93599"/>
                </a:lnTo>
                <a:lnTo>
                  <a:pt x="239649" y="76326"/>
                </a:lnTo>
                <a:close/>
              </a:path>
              <a:path w="299720" h="566420">
                <a:moveTo>
                  <a:pt x="299719" y="0"/>
                </a:moveTo>
                <a:lnTo>
                  <a:pt x="197103" y="76073"/>
                </a:lnTo>
                <a:lnTo>
                  <a:pt x="231055" y="93281"/>
                </a:lnTo>
                <a:lnTo>
                  <a:pt x="239649" y="76326"/>
                </a:lnTo>
                <a:lnTo>
                  <a:pt x="299340" y="76326"/>
                </a:lnTo>
                <a:lnTo>
                  <a:pt x="29971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7040626" y="3036823"/>
            <a:ext cx="1335405" cy="1807845"/>
          </a:xfrm>
          <a:prstGeom prst="rect">
            <a:avLst/>
          </a:prstGeom>
          <a:solidFill>
            <a:srgbClr val="B6DF88"/>
          </a:solidFill>
          <a:ln w="38100">
            <a:solidFill>
              <a:srgbClr val="00AF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1400">
              <a:latin typeface="Times New Roman"/>
              <a:cs typeface="Times New Roman"/>
            </a:endParaRPr>
          </a:p>
          <a:p>
            <a:pPr marL="69215" marR="403225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Metastatic Disease Treatment: </a:t>
            </a:r>
            <a:r>
              <a:rPr dirty="0" sz="1400">
                <a:latin typeface="Arial"/>
                <a:cs typeface="Arial"/>
              </a:rPr>
              <a:t>2</a:t>
            </a:r>
            <a:r>
              <a:rPr dirty="0" baseline="24691" sz="1350">
                <a:latin typeface="Arial"/>
                <a:cs typeface="Arial"/>
              </a:rPr>
              <a:t>nd</a:t>
            </a:r>
            <a:r>
              <a:rPr dirty="0" baseline="24691" sz="1350" spc="254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Line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228580" y="3036823"/>
            <a:ext cx="1335405" cy="1807845"/>
          </a:xfrm>
          <a:prstGeom prst="rect">
            <a:avLst/>
          </a:prstGeom>
          <a:solidFill>
            <a:srgbClr val="B6DF88"/>
          </a:solidFill>
          <a:ln w="38100">
            <a:solidFill>
              <a:srgbClr val="00AF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1400">
              <a:latin typeface="Times New Roman"/>
              <a:cs typeface="Times New Roman"/>
            </a:endParaRPr>
          </a:p>
          <a:p>
            <a:pPr marL="69850" marR="402590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Metastatic Disease Treatment: </a:t>
            </a:r>
            <a:r>
              <a:rPr dirty="0" sz="1400">
                <a:latin typeface="Arial"/>
                <a:cs typeface="Arial"/>
              </a:rPr>
              <a:t>4th</a:t>
            </a:r>
            <a:r>
              <a:rPr dirty="0" sz="1400" spc="-20">
                <a:latin typeface="Arial"/>
                <a:cs typeface="Arial"/>
              </a:rPr>
              <a:t> Line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643493" y="3036823"/>
            <a:ext cx="1335405" cy="1807845"/>
          </a:xfrm>
          <a:prstGeom prst="rect">
            <a:avLst/>
          </a:prstGeom>
          <a:solidFill>
            <a:srgbClr val="B6DF88"/>
          </a:solidFill>
          <a:ln w="38100">
            <a:solidFill>
              <a:srgbClr val="00AF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1400">
              <a:latin typeface="Times New Roman"/>
              <a:cs typeface="Times New Roman"/>
            </a:endParaRPr>
          </a:p>
          <a:p>
            <a:pPr marL="69850" marR="403225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Metastatic Disease Treatment: </a:t>
            </a:r>
            <a:r>
              <a:rPr dirty="0" sz="1400">
                <a:latin typeface="Arial"/>
                <a:cs typeface="Arial"/>
              </a:rPr>
              <a:t>3rd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Line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5170932" y="4349115"/>
            <a:ext cx="273685" cy="455295"/>
          </a:xfrm>
          <a:custGeom>
            <a:avLst/>
            <a:gdLst/>
            <a:ahLst/>
            <a:cxnLst/>
            <a:rect l="l" t="t" r="r" b="b"/>
            <a:pathLst>
              <a:path w="273685" h="455295">
                <a:moveTo>
                  <a:pt x="199649" y="89538"/>
                </a:moveTo>
                <a:lnTo>
                  <a:pt x="0" y="435864"/>
                </a:lnTo>
                <a:lnTo>
                  <a:pt x="33019" y="454914"/>
                </a:lnTo>
                <a:lnTo>
                  <a:pt x="232669" y="108588"/>
                </a:lnTo>
                <a:lnTo>
                  <a:pt x="199649" y="89538"/>
                </a:lnTo>
                <a:close/>
              </a:path>
              <a:path w="273685" h="455295">
                <a:moveTo>
                  <a:pt x="268944" y="73025"/>
                </a:moveTo>
                <a:lnTo>
                  <a:pt x="209168" y="73025"/>
                </a:lnTo>
                <a:lnTo>
                  <a:pt x="242188" y="92075"/>
                </a:lnTo>
                <a:lnTo>
                  <a:pt x="232669" y="108588"/>
                </a:lnTo>
                <a:lnTo>
                  <a:pt x="265683" y="127635"/>
                </a:lnTo>
                <a:lnTo>
                  <a:pt x="268944" y="73025"/>
                </a:lnTo>
                <a:close/>
              </a:path>
              <a:path w="273685" h="455295">
                <a:moveTo>
                  <a:pt x="209168" y="73025"/>
                </a:moveTo>
                <a:lnTo>
                  <a:pt x="199649" y="89538"/>
                </a:lnTo>
                <a:lnTo>
                  <a:pt x="232669" y="108588"/>
                </a:lnTo>
                <a:lnTo>
                  <a:pt x="242188" y="92075"/>
                </a:lnTo>
                <a:lnTo>
                  <a:pt x="209168" y="73025"/>
                </a:lnTo>
                <a:close/>
              </a:path>
              <a:path w="273685" h="455295">
                <a:moveTo>
                  <a:pt x="273303" y="0"/>
                </a:moveTo>
                <a:lnTo>
                  <a:pt x="166623" y="70485"/>
                </a:lnTo>
                <a:lnTo>
                  <a:pt x="199649" y="89538"/>
                </a:lnTo>
                <a:lnTo>
                  <a:pt x="209168" y="73025"/>
                </a:lnTo>
                <a:lnTo>
                  <a:pt x="268944" y="73025"/>
                </a:lnTo>
                <a:lnTo>
                  <a:pt x="2733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2105532" y="3057398"/>
            <a:ext cx="1273175" cy="1531620"/>
          </a:xfrm>
          <a:prstGeom prst="rect">
            <a:avLst/>
          </a:prstGeom>
          <a:solidFill>
            <a:srgbClr val="AFC9E3"/>
          </a:solidFill>
          <a:ln w="19050">
            <a:solidFill>
              <a:srgbClr val="0000C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90"/>
              </a:spcBef>
            </a:pPr>
            <a:endParaRPr sz="1400">
              <a:latin typeface="Times New Roman"/>
              <a:cs typeface="Times New Roman"/>
            </a:endParaRPr>
          </a:p>
          <a:p>
            <a:pPr marL="68580" marR="700405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Rising </a:t>
            </a:r>
            <a:r>
              <a:rPr dirty="0" sz="1400" spc="-25">
                <a:latin typeface="Arial"/>
                <a:cs typeface="Arial"/>
              </a:rPr>
              <a:t>PSA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870452" y="4203801"/>
            <a:ext cx="1317625" cy="1527175"/>
          </a:xfrm>
          <a:prstGeom prst="rect">
            <a:avLst/>
          </a:prstGeom>
          <a:solidFill>
            <a:srgbClr val="B6DF88"/>
          </a:solidFill>
          <a:ln w="38100">
            <a:solidFill>
              <a:srgbClr val="00AF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75"/>
              </a:spcBef>
            </a:pPr>
            <a:endParaRPr sz="1400">
              <a:latin typeface="Times New Roman"/>
              <a:cs typeface="Times New Roman"/>
            </a:endParaRPr>
          </a:p>
          <a:p>
            <a:pPr marL="68580" marR="427355">
              <a:lnSpc>
                <a:spcPct val="100000"/>
              </a:lnSpc>
            </a:pPr>
            <a:r>
              <a:rPr dirty="0" sz="1400" spc="-20">
                <a:latin typeface="Arial"/>
                <a:cs typeface="Arial"/>
              </a:rPr>
              <a:t>Non- </a:t>
            </a:r>
            <a:r>
              <a:rPr dirty="0" sz="1400" spc="-10">
                <a:latin typeface="Arial"/>
                <a:cs typeface="Arial"/>
              </a:rPr>
              <a:t>Metastatic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9198" y="3883278"/>
            <a:ext cx="225805" cy="114300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01177" y="3883278"/>
            <a:ext cx="225678" cy="114300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03028" y="3883278"/>
            <a:ext cx="225805" cy="114300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5471286" y="3036823"/>
            <a:ext cx="1335405" cy="1807845"/>
          </a:xfrm>
          <a:prstGeom prst="rect">
            <a:avLst/>
          </a:prstGeom>
          <a:solidFill>
            <a:srgbClr val="B6DF88"/>
          </a:solidFill>
          <a:ln w="38100">
            <a:solidFill>
              <a:srgbClr val="00AF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1400">
              <a:latin typeface="Times New Roman"/>
              <a:cs typeface="Times New Roman"/>
            </a:endParaRPr>
          </a:p>
          <a:p>
            <a:pPr marL="69215" marR="403225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Metastatic Disease Treatment: </a:t>
            </a:r>
            <a:r>
              <a:rPr dirty="0" sz="1400">
                <a:latin typeface="Arial"/>
                <a:cs typeface="Arial"/>
              </a:rPr>
              <a:t>1</a:t>
            </a:r>
            <a:r>
              <a:rPr dirty="0" baseline="24691" sz="1350">
                <a:latin typeface="Arial"/>
                <a:cs typeface="Arial"/>
              </a:rPr>
              <a:t>st</a:t>
            </a:r>
            <a:r>
              <a:rPr dirty="0" baseline="24691" sz="1350" spc="217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Line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-1727" y="6546291"/>
            <a:ext cx="186055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Scher,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Morris,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JCO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2016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90982" rIns="0" bIns="0" rtlCol="0" vert="horz">
            <a:spAutoFit/>
          </a:bodyPr>
          <a:lstStyle/>
          <a:p>
            <a:pPr marL="341630" marR="5080">
              <a:lnSpc>
                <a:spcPts val="3460"/>
              </a:lnSpc>
              <a:spcBef>
                <a:spcPts val="535"/>
              </a:spcBef>
            </a:pPr>
            <a:r>
              <a:rPr dirty="0" spc="-30">
                <a:solidFill>
                  <a:srgbClr val="FAF8F7"/>
                </a:solidFill>
              </a:rPr>
              <a:t>What</a:t>
            </a:r>
            <a:r>
              <a:rPr dirty="0" spc="-195">
                <a:solidFill>
                  <a:srgbClr val="FAF8F7"/>
                </a:solidFill>
              </a:rPr>
              <a:t> </a:t>
            </a:r>
            <a:r>
              <a:rPr dirty="0" spc="-30">
                <a:solidFill>
                  <a:srgbClr val="FAF8F7"/>
                </a:solidFill>
              </a:rPr>
              <a:t>about</a:t>
            </a:r>
            <a:r>
              <a:rPr dirty="0" spc="-180">
                <a:solidFill>
                  <a:srgbClr val="FAF8F7"/>
                </a:solidFill>
              </a:rPr>
              <a:t> </a:t>
            </a:r>
            <a:r>
              <a:rPr dirty="0" spc="-45">
                <a:solidFill>
                  <a:srgbClr val="FAF8F7"/>
                </a:solidFill>
              </a:rPr>
              <a:t>patients</a:t>
            </a:r>
            <a:r>
              <a:rPr dirty="0" spc="-175">
                <a:solidFill>
                  <a:srgbClr val="FAF8F7"/>
                </a:solidFill>
              </a:rPr>
              <a:t> </a:t>
            </a:r>
            <a:r>
              <a:rPr dirty="0" spc="-20">
                <a:solidFill>
                  <a:srgbClr val="FAF8F7"/>
                </a:solidFill>
              </a:rPr>
              <a:t>with</a:t>
            </a:r>
            <a:r>
              <a:rPr dirty="0" spc="-165">
                <a:solidFill>
                  <a:srgbClr val="FAF8F7"/>
                </a:solidFill>
              </a:rPr>
              <a:t> </a:t>
            </a:r>
            <a:r>
              <a:rPr dirty="0" spc="-45">
                <a:solidFill>
                  <a:srgbClr val="FAF8F7"/>
                </a:solidFill>
              </a:rPr>
              <a:t>earlier</a:t>
            </a:r>
            <a:r>
              <a:rPr dirty="0" spc="-165">
                <a:solidFill>
                  <a:srgbClr val="FAF8F7"/>
                </a:solidFill>
              </a:rPr>
              <a:t> </a:t>
            </a:r>
            <a:r>
              <a:rPr dirty="0" spc="-40">
                <a:solidFill>
                  <a:srgbClr val="FAF8F7"/>
                </a:solidFill>
              </a:rPr>
              <a:t>disease</a:t>
            </a:r>
            <a:r>
              <a:rPr dirty="0" spc="-175">
                <a:solidFill>
                  <a:srgbClr val="FAF8F7"/>
                </a:solidFill>
              </a:rPr>
              <a:t> </a:t>
            </a:r>
            <a:r>
              <a:rPr dirty="0" spc="-20">
                <a:solidFill>
                  <a:srgbClr val="FAF8F7"/>
                </a:solidFill>
              </a:rPr>
              <a:t>than</a:t>
            </a:r>
            <a:r>
              <a:rPr dirty="0" spc="-165">
                <a:solidFill>
                  <a:srgbClr val="FAF8F7"/>
                </a:solidFill>
              </a:rPr>
              <a:t> </a:t>
            </a:r>
            <a:r>
              <a:rPr dirty="0" spc="-40">
                <a:solidFill>
                  <a:srgbClr val="FAF8F7"/>
                </a:solidFill>
              </a:rPr>
              <a:t>those</a:t>
            </a:r>
            <a:r>
              <a:rPr dirty="0" spc="-185">
                <a:solidFill>
                  <a:srgbClr val="FAF8F7"/>
                </a:solidFill>
              </a:rPr>
              <a:t> </a:t>
            </a:r>
            <a:r>
              <a:rPr dirty="0" spc="-25">
                <a:solidFill>
                  <a:srgbClr val="FAF8F7"/>
                </a:solidFill>
              </a:rPr>
              <a:t>in </a:t>
            </a:r>
            <a:r>
              <a:rPr dirty="0" spc="-10">
                <a:solidFill>
                  <a:srgbClr val="FAF8F7"/>
                </a:solidFill>
              </a:rPr>
              <a:t>VISION?</a:t>
            </a:r>
          </a:p>
        </p:txBody>
      </p:sp>
      <p:grpSp>
        <p:nvGrpSpPr>
          <p:cNvPr id="21" name="object 21" descr=""/>
          <p:cNvGrpSpPr/>
          <p:nvPr/>
        </p:nvGrpSpPr>
        <p:grpSpPr>
          <a:xfrm>
            <a:off x="5939409" y="1447164"/>
            <a:ext cx="3557270" cy="1043305"/>
            <a:chOff x="5939409" y="1447164"/>
            <a:chExt cx="3557270" cy="1043305"/>
          </a:xfrm>
        </p:grpSpPr>
        <p:pic>
          <p:nvPicPr>
            <p:cNvPr id="22" name="object 2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42584" y="1450339"/>
              <a:ext cx="3550666" cy="1036574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5942584" y="1450339"/>
              <a:ext cx="3550920" cy="1036955"/>
            </a:xfrm>
            <a:custGeom>
              <a:avLst/>
              <a:gdLst/>
              <a:ahLst/>
              <a:cxnLst/>
              <a:rect l="l" t="t" r="r" b="b"/>
              <a:pathLst>
                <a:path w="3550920" h="1036955">
                  <a:moveTo>
                    <a:pt x="1944115" y="0"/>
                  </a:moveTo>
                  <a:lnTo>
                    <a:pt x="1886483" y="661"/>
                  </a:lnTo>
                  <a:lnTo>
                    <a:pt x="1829275" y="2630"/>
                  </a:lnTo>
                  <a:lnTo>
                    <a:pt x="1772533" y="5889"/>
                  </a:lnTo>
                  <a:lnTo>
                    <a:pt x="1716295" y="10417"/>
                  </a:lnTo>
                  <a:lnTo>
                    <a:pt x="1660601" y="16194"/>
                  </a:lnTo>
                  <a:lnTo>
                    <a:pt x="1605492" y="23201"/>
                  </a:lnTo>
                  <a:lnTo>
                    <a:pt x="1551006" y="31416"/>
                  </a:lnTo>
                  <a:lnTo>
                    <a:pt x="1497185" y="40821"/>
                  </a:lnTo>
                  <a:lnTo>
                    <a:pt x="1444067" y="51396"/>
                  </a:lnTo>
                  <a:lnTo>
                    <a:pt x="1391692" y="63120"/>
                  </a:lnTo>
                  <a:lnTo>
                    <a:pt x="1340101" y="75974"/>
                  </a:lnTo>
                  <a:lnTo>
                    <a:pt x="1289332" y="89938"/>
                  </a:lnTo>
                  <a:lnTo>
                    <a:pt x="1239427" y="104992"/>
                  </a:lnTo>
                  <a:lnTo>
                    <a:pt x="1190424" y="121116"/>
                  </a:lnTo>
                  <a:lnTo>
                    <a:pt x="1142363" y="138290"/>
                  </a:lnTo>
                  <a:lnTo>
                    <a:pt x="1095285" y="156495"/>
                  </a:lnTo>
                  <a:lnTo>
                    <a:pt x="1049229" y="175709"/>
                  </a:lnTo>
                  <a:lnTo>
                    <a:pt x="1004235" y="195914"/>
                  </a:lnTo>
                  <a:lnTo>
                    <a:pt x="960342" y="217090"/>
                  </a:lnTo>
                  <a:lnTo>
                    <a:pt x="917590" y="239216"/>
                  </a:lnTo>
                  <a:lnTo>
                    <a:pt x="876020" y="262274"/>
                  </a:lnTo>
                  <a:lnTo>
                    <a:pt x="835671" y="286242"/>
                  </a:lnTo>
                  <a:lnTo>
                    <a:pt x="796583" y="311100"/>
                  </a:lnTo>
                  <a:lnTo>
                    <a:pt x="758795" y="336830"/>
                  </a:lnTo>
                  <a:lnTo>
                    <a:pt x="722348" y="363411"/>
                  </a:lnTo>
                  <a:lnTo>
                    <a:pt x="687281" y="390824"/>
                  </a:lnTo>
                  <a:lnTo>
                    <a:pt x="653634" y="419048"/>
                  </a:lnTo>
                  <a:lnTo>
                    <a:pt x="621446" y="448063"/>
                  </a:lnTo>
                  <a:lnTo>
                    <a:pt x="590759" y="477849"/>
                  </a:lnTo>
                  <a:lnTo>
                    <a:pt x="561610" y="508388"/>
                  </a:lnTo>
                  <a:lnTo>
                    <a:pt x="534041" y="539658"/>
                  </a:lnTo>
                  <a:lnTo>
                    <a:pt x="508091" y="571640"/>
                  </a:lnTo>
                  <a:lnTo>
                    <a:pt x="483800" y="604314"/>
                  </a:lnTo>
                  <a:lnTo>
                    <a:pt x="461208" y="637660"/>
                  </a:lnTo>
                  <a:lnTo>
                    <a:pt x="440353" y="671658"/>
                  </a:lnTo>
                  <a:lnTo>
                    <a:pt x="421278" y="706289"/>
                  </a:lnTo>
                  <a:lnTo>
                    <a:pt x="404020" y="741531"/>
                  </a:lnTo>
                  <a:lnTo>
                    <a:pt x="388619" y="777367"/>
                  </a:lnTo>
                  <a:lnTo>
                    <a:pt x="518160" y="777367"/>
                  </a:lnTo>
                  <a:lnTo>
                    <a:pt x="208025" y="1036574"/>
                  </a:lnTo>
                  <a:lnTo>
                    <a:pt x="0" y="777367"/>
                  </a:lnTo>
                  <a:lnTo>
                    <a:pt x="129539" y="777367"/>
                  </a:lnTo>
                  <a:lnTo>
                    <a:pt x="144940" y="741531"/>
                  </a:lnTo>
                  <a:lnTo>
                    <a:pt x="162198" y="706289"/>
                  </a:lnTo>
                  <a:lnTo>
                    <a:pt x="181273" y="671658"/>
                  </a:lnTo>
                  <a:lnTo>
                    <a:pt x="202128" y="637660"/>
                  </a:lnTo>
                  <a:lnTo>
                    <a:pt x="224720" y="604314"/>
                  </a:lnTo>
                  <a:lnTo>
                    <a:pt x="249011" y="571640"/>
                  </a:lnTo>
                  <a:lnTo>
                    <a:pt x="274961" y="539658"/>
                  </a:lnTo>
                  <a:lnTo>
                    <a:pt x="302530" y="508388"/>
                  </a:lnTo>
                  <a:lnTo>
                    <a:pt x="331679" y="477849"/>
                  </a:lnTo>
                  <a:lnTo>
                    <a:pt x="362366" y="448063"/>
                  </a:lnTo>
                  <a:lnTo>
                    <a:pt x="394554" y="419048"/>
                  </a:lnTo>
                  <a:lnTo>
                    <a:pt x="428201" y="390824"/>
                  </a:lnTo>
                  <a:lnTo>
                    <a:pt x="463268" y="363411"/>
                  </a:lnTo>
                  <a:lnTo>
                    <a:pt x="499715" y="336830"/>
                  </a:lnTo>
                  <a:lnTo>
                    <a:pt x="537503" y="311100"/>
                  </a:lnTo>
                  <a:lnTo>
                    <a:pt x="576591" y="286242"/>
                  </a:lnTo>
                  <a:lnTo>
                    <a:pt x="616940" y="262274"/>
                  </a:lnTo>
                  <a:lnTo>
                    <a:pt x="658510" y="239216"/>
                  </a:lnTo>
                  <a:lnTo>
                    <a:pt x="701262" y="217090"/>
                  </a:lnTo>
                  <a:lnTo>
                    <a:pt x="745155" y="195914"/>
                  </a:lnTo>
                  <a:lnTo>
                    <a:pt x="790149" y="175709"/>
                  </a:lnTo>
                  <a:lnTo>
                    <a:pt x="836205" y="156495"/>
                  </a:lnTo>
                  <a:lnTo>
                    <a:pt x="883283" y="138290"/>
                  </a:lnTo>
                  <a:lnTo>
                    <a:pt x="931344" y="121116"/>
                  </a:lnTo>
                  <a:lnTo>
                    <a:pt x="980347" y="104992"/>
                  </a:lnTo>
                  <a:lnTo>
                    <a:pt x="1030252" y="89938"/>
                  </a:lnTo>
                  <a:lnTo>
                    <a:pt x="1081021" y="75974"/>
                  </a:lnTo>
                  <a:lnTo>
                    <a:pt x="1132612" y="63120"/>
                  </a:lnTo>
                  <a:lnTo>
                    <a:pt x="1184987" y="51396"/>
                  </a:lnTo>
                  <a:lnTo>
                    <a:pt x="1238105" y="40821"/>
                  </a:lnTo>
                  <a:lnTo>
                    <a:pt x="1291926" y="31416"/>
                  </a:lnTo>
                  <a:lnTo>
                    <a:pt x="1346412" y="23201"/>
                  </a:lnTo>
                  <a:lnTo>
                    <a:pt x="1401521" y="16194"/>
                  </a:lnTo>
                  <a:lnTo>
                    <a:pt x="1457215" y="10417"/>
                  </a:lnTo>
                  <a:lnTo>
                    <a:pt x="1513453" y="5889"/>
                  </a:lnTo>
                  <a:lnTo>
                    <a:pt x="1570195" y="2630"/>
                  </a:lnTo>
                  <a:lnTo>
                    <a:pt x="1627403" y="661"/>
                  </a:lnTo>
                  <a:lnTo>
                    <a:pt x="1685036" y="0"/>
                  </a:lnTo>
                  <a:lnTo>
                    <a:pt x="1944115" y="0"/>
                  </a:lnTo>
                  <a:lnTo>
                    <a:pt x="2001742" y="654"/>
                  </a:lnTo>
                  <a:lnTo>
                    <a:pt x="2058858" y="2602"/>
                  </a:lnTo>
                  <a:lnTo>
                    <a:pt x="2115429" y="5822"/>
                  </a:lnTo>
                  <a:lnTo>
                    <a:pt x="2171421" y="10293"/>
                  </a:lnTo>
                  <a:lnTo>
                    <a:pt x="2226801" y="15991"/>
                  </a:lnTo>
                  <a:lnTo>
                    <a:pt x="2281534" y="22896"/>
                  </a:lnTo>
                  <a:lnTo>
                    <a:pt x="2335586" y="30985"/>
                  </a:lnTo>
                  <a:lnTo>
                    <a:pt x="2388924" y="40236"/>
                  </a:lnTo>
                  <a:lnTo>
                    <a:pt x="2441514" y="50628"/>
                  </a:lnTo>
                  <a:lnTo>
                    <a:pt x="2493321" y="62139"/>
                  </a:lnTo>
                  <a:lnTo>
                    <a:pt x="2544311" y="74746"/>
                  </a:lnTo>
                  <a:lnTo>
                    <a:pt x="2594451" y="88428"/>
                  </a:lnTo>
                  <a:lnTo>
                    <a:pt x="2643706" y="103163"/>
                  </a:lnTo>
                  <a:lnTo>
                    <a:pt x="2692044" y="118929"/>
                  </a:lnTo>
                  <a:lnTo>
                    <a:pt x="2739428" y="135703"/>
                  </a:lnTo>
                  <a:lnTo>
                    <a:pt x="2785827" y="153465"/>
                  </a:lnTo>
                  <a:lnTo>
                    <a:pt x="2831205" y="172192"/>
                  </a:lnTo>
                  <a:lnTo>
                    <a:pt x="2875529" y="191862"/>
                  </a:lnTo>
                  <a:lnTo>
                    <a:pt x="2918765" y="212453"/>
                  </a:lnTo>
                  <a:lnTo>
                    <a:pt x="2960878" y="233944"/>
                  </a:lnTo>
                  <a:lnTo>
                    <a:pt x="3001836" y="256312"/>
                  </a:lnTo>
                  <a:lnTo>
                    <a:pt x="3041603" y="279536"/>
                  </a:lnTo>
                  <a:lnTo>
                    <a:pt x="3080146" y="303593"/>
                  </a:lnTo>
                  <a:lnTo>
                    <a:pt x="3117432" y="328462"/>
                  </a:lnTo>
                  <a:lnTo>
                    <a:pt x="3153425" y="354121"/>
                  </a:lnTo>
                  <a:lnTo>
                    <a:pt x="3188092" y="380547"/>
                  </a:lnTo>
                  <a:lnTo>
                    <a:pt x="3221399" y="407720"/>
                  </a:lnTo>
                  <a:lnTo>
                    <a:pt x="3253312" y="435617"/>
                  </a:lnTo>
                  <a:lnTo>
                    <a:pt x="3283798" y="464215"/>
                  </a:lnTo>
                  <a:lnTo>
                    <a:pt x="3312821" y="493494"/>
                  </a:lnTo>
                  <a:lnTo>
                    <a:pt x="3340349" y="523431"/>
                  </a:lnTo>
                  <a:lnTo>
                    <a:pt x="3366347" y="554005"/>
                  </a:lnTo>
                  <a:lnTo>
                    <a:pt x="3390781" y="585193"/>
                  </a:lnTo>
                  <a:lnTo>
                    <a:pt x="3413617" y="616973"/>
                  </a:lnTo>
                  <a:lnTo>
                    <a:pt x="3434822" y="649324"/>
                  </a:lnTo>
                  <a:lnTo>
                    <a:pt x="3454361" y="682224"/>
                  </a:lnTo>
                  <a:lnTo>
                    <a:pt x="3488306" y="749581"/>
                  </a:lnTo>
                  <a:lnTo>
                    <a:pt x="3515181" y="818870"/>
                  </a:lnTo>
                  <a:lnTo>
                    <a:pt x="3534713" y="889916"/>
                  </a:lnTo>
                  <a:lnTo>
                    <a:pt x="3546632" y="962542"/>
                  </a:lnTo>
                  <a:lnTo>
                    <a:pt x="3550666" y="1036574"/>
                  </a:lnTo>
                  <a:lnTo>
                    <a:pt x="3291586" y="1036574"/>
                  </a:lnTo>
                  <a:lnTo>
                    <a:pt x="3290548" y="999041"/>
                  </a:lnTo>
                  <a:lnTo>
                    <a:pt x="3287459" y="961827"/>
                  </a:lnTo>
                  <a:lnTo>
                    <a:pt x="3275263" y="888447"/>
                  </a:lnTo>
                  <a:lnTo>
                    <a:pt x="3255269" y="816625"/>
                  </a:lnTo>
                  <a:lnTo>
                    <a:pt x="3227748" y="746551"/>
                  </a:lnTo>
                  <a:lnTo>
                    <a:pt x="3192975" y="678415"/>
                  </a:lnTo>
                  <a:lnTo>
                    <a:pt x="3172954" y="645133"/>
                  </a:lnTo>
                  <a:lnTo>
                    <a:pt x="3151221" y="612408"/>
                  </a:lnTo>
                  <a:lnTo>
                    <a:pt x="3127812" y="580262"/>
                  </a:lnTo>
                  <a:lnTo>
                    <a:pt x="3102759" y="548719"/>
                  </a:lnTo>
                  <a:lnTo>
                    <a:pt x="3076097" y="517804"/>
                  </a:lnTo>
                  <a:lnTo>
                    <a:pt x="3047861" y="487540"/>
                  </a:lnTo>
                  <a:lnTo>
                    <a:pt x="3018083" y="457950"/>
                  </a:lnTo>
                  <a:lnTo>
                    <a:pt x="2986799" y="429060"/>
                  </a:lnTo>
                  <a:lnTo>
                    <a:pt x="2954042" y="400891"/>
                  </a:lnTo>
                  <a:lnTo>
                    <a:pt x="2919846" y="373469"/>
                  </a:lnTo>
                  <a:lnTo>
                    <a:pt x="2884245" y="346817"/>
                  </a:lnTo>
                  <a:lnTo>
                    <a:pt x="2847274" y="320959"/>
                  </a:lnTo>
                  <a:lnTo>
                    <a:pt x="2808967" y="295918"/>
                  </a:lnTo>
                  <a:lnTo>
                    <a:pt x="2769357" y="271719"/>
                  </a:lnTo>
                  <a:lnTo>
                    <a:pt x="2728478" y="248385"/>
                  </a:lnTo>
                  <a:lnTo>
                    <a:pt x="2686365" y="225939"/>
                  </a:lnTo>
                  <a:lnTo>
                    <a:pt x="2643052" y="204407"/>
                  </a:lnTo>
                  <a:lnTo>
                    <a:pt x="2598572" y="183811"/>
                  </a:lnTo>
                  <a:lnTo>
                    <a:pt x="2552960" y="164175"/>
                  </a:lnTo>
                  <a:lnTo>
                    <a:pt x="2506250" y="145524"/>
                  </a:lnTo>
                  <a:lnTo>
                    <a:pt x="2458475" y="127880"/>
                  </a:lnTo>
                  <a:lnTo>
                    <a:pt x="2409671" y="111268"/>
                  </a:lnTo>
                  <a:lnTo>
                    <a:pt x="2359871" y="95711"/>
                  </a:lnTo>
                  <a:lnTo>
                    <a:pt x="2309108" y="81234"/>
                  </a:lnTo>
                  <a:lnTo>
                    <a:pt x="2257418" y="67860"/>
                  </a:lnTo>
                  <a:lnTo>
                    <a:pt x="2204834" y="55612"/>
                  </a:lnTo>
                  <a:lnTo>
                    <a:pt x="2151390" y="44515"/>
                  </a:lnTo>
                  <a:lnTo>
                    <a:pt x="2097120" y="34593"/>
                  </a:lnTo>
                  <a:lnTo>
                    <a:pt x="2042058" y="25868"/>
                  </a:lnTo>
                  <a:lnTo>
                    <a:pt x="1986239" y="18366"/>
                  </a:lnTo>
                  <a:lnTo>
                    <a:pt x="1929696" y="12109"/>
                  </a:lnTo>
                  <a:lnTo>
                    <a:pt x="1872463" y="7122"/>
                  </a:lnTo>
                  <a:lnTo>
                    <a:pt x="1814575" y="3429"/>
                  </a:lnTo>
                </a:path>
              </a:pathLst>
            </a:custGeom>
            <a:ln w="6350">
              <a:solidFill>
                <a:srgbClr val="6FBB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9363" y="6486855"/>
            <a:ext cx="3373120" cy="295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819"/>
              </a:lnSpc>
              <a:spcBef>
                <a:spcPts val="100"/>
              </a:spcBef>
            </a:pP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©</a:t>
            </a:r>
            <a:r>
              <a:rPr dirty="0" sz="800" spc="-3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2023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Memorial</a:t>
            </a:r>
            <a:r>
              <a:rPr dirty="0" sz="800" spc="-3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Sloan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Kettering</a:t>
            </a:r>
            <a:r>
              <a:rPr dirty="0" sz="800" spc="-2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Cancer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Center,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et</a:t>
            </a:r>
            <a:r>
              <a:rPr dirty="0" sz="800" spc="-2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al.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All</a:t>
            </a:r>
            <a:r>
              <a:rPr dirty="0" sz="800" spc="-3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rights</a:t>
            </a:r>
            <a:r>
              <a:rPr dirty="0" sz="800" spc="-2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BEBEBE"/>
                </a:solidFill>
                <a:latin typeface="Arial"/>
                <a:cs typeface="Arial"/>
              </a:rPr>
              <a:t>reserved.</a:t>
            </a:r>
            <a:endParaRPr sz="800">
              <a:latin typeface="Arial"/>
              <a:cs typeface="Arial"/>
            </a:endParaRPr>
          </a:p>
          <a:p>
            <a:pPr marL="29845">
              <a:lnSpc>
                <a:spcPts val="1300"/>
              </a:lnSpc>
            </a:pPr>
            <a:r>
              <a:rPr dirty="0" sz="1200" spc="-10">
                <a:latin typeface="Arial"/>
                <a:cs typeface="Arial"/>
              </a:rPr>
              <a:t>Sartor,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Morris,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Chi,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ASCO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GU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2022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abs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TPS211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5217" rIns="0" bIns="0" rtlCol="0" vert="horz">
            <a:spAutoFit/>
          </a:bodyPr>
          <a:lstStyle/>
          <a:p>
            <a:pPr marL="282575">
              <a:lnSpc>
                <a:spcPct val="100000"/>
              </a:lnSpc>
              <a:spcBef>
                <a:spcPts val="100"/>
              </a:spcBef>
            </a:pPr>
            <a:r>
              <a:rPr dirty="0" spc="-55"/>
              <a:t>PSMA</a:t>
            </a:r>
            <a:r>
              <a:rPr dirty="0" spc="-210"/>
              <a:t> </a:t>
            </a:r>
            <a:r>
              <a:rPr dirty="0" spc="-20"/>
              <a:t>Fore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48183" y="6486855"/>
            <a:ext cx="5350510" cy="332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383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©</a:t>
            </a:r>
            <a:r>
              <a:rPr dirty="0" sz="800" spc="-3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2023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Memorial</a:t>
            </a:r>
            <a:r>
              <a:rPr dirty="0" sz="800" spc="-3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Sloan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Kettering</a:t>
            </a:r>
            <a:r>
              <a:rPr dirty="0" sz="800" spc="-2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Cancer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Center,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et</a:t>
            </a:r>
            <a:r>
              <a:rPr dirty="0" sz="800" spc="-2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al.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All</a:t>
            </a:r>
            <a:r>
              <a:rPr dirty="0" sz="800" spc="-3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rights</a:t>
            </a:r>
            <a:r>
              <a:rPr dirty="0" sz="800" spc="-2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BEBEBE"/>
                </a:solidFill>
                <a:latin typeface="Arial"/>
                <a:cs typeface="Arial"/>
              </a:rPr>
              <a:t>reserved.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Morris et al.,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Lancet,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Volume</a:t>
            </a:r>
            <a:r>
              <a:rPr dirty="0" u="sng" sz="1200" spc="-4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404,</a:t>
            </a:r>
            <a:r>
              <a:rPr dirty="0" u="sng" sz="1200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Issue</a:t>
            </a:r>
            <a:r>
              <a:rPr dirty="0" u="sng" sz="12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2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10459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p1227-1239September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28,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3600" y="373125"/>
            <a:ext cx="5408422" cy="290753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0" y="3423881"/>
            <a:ext cx="5150104" cy="330212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9692" y="3551440"/>
            <a:ext cx="5753227" cy="289140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9692" y="565276"/>
            <a:ext cx="5501386" cy="27652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176" rIns="0" bIns="0" rtlCol="0" vert="horz">
            <a:spAutoFit/>
          </a:bodyPr>
          <a:lstStyle/>
          <a:p>
            <a:pPr marL="333375">
              <a:lnSpc>
                <a:spcPct val="100000"/>
              </a:lnSpc>
              <a:spcBef>
                <a:spcPts val="100"/>
              </a:spcBef>
            </a:pPr>
            <a:r>
              <a:rPr dirty="0" spc="-55"/>
              <a:t>PSMA</a:t>
            </a:r>
            <a:r>
              <a:rPr dirty="0" spc="-210"/>
              <a:t> </a:t>
            </a:r>
            <a:r>
              <a:rPr dirty="0" spc="-20"/>
              <a:t>FORE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703" y="624840"/>
            <a:ext cx="5191379" cy="263956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74765" y="649605"/>
            <a:ext cx="5599303" cy="257644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8884" y="3399167"/>
            <a:ext cx="5285740" cy="274688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74765" y="3314026"/>
            <a:ext cx="5441949" cy="289433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57200" y="6421018"/>
            <a:ext cx="5401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spc="-88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baseline="-6944" sz="1200">
                <a:solidFill>
                  <a:srgbClr val="BEBEBE"/>
                </a:solidFill>
                <a:latin typeface="Arial"/>
                <a:cs typeface="Arial"/>
              </a:rPr>
              <a:t>©</a:t>
            </a:r>
            <a:r>
              <a:rPr dirty="0" baseline="-6944" sz="1200" spc="13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baseline="-6944" sz="1200" spc="-359">
                <a:solidFill>
                  <a:srgbClr val="BEBEBE"/>
                </a:solidFill>
                <a:latin typeface="Arial"/>
                <a:cs typeface="Arial"/>
              </a:rPr>
              <a:t>2</a:t>
            </a:r>
            <a:r>
              <a:rPr dirty="0" sz="1200" spc="-24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baseline="-6944" sz="1200" spc="-359">
                <a:solidFill>
                  <a:srgbClr val="BEBEBE"/>
                </a:solidFill>
                <a:latin typeface="Arial"/>
                <a:cs typeface="Arial"/>
              </a:rPr>
              <a:t>0</a:t>
            </a:r>
            <a:r>
              <a:rPr dirty="0" sz="1200" spc="-24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baseline="-6944" sz="1200" spc="-359">
                <a:solidFill>
                  <a:srgbClr val="BEBEBE"/>
                </a:solidFill>
                <a:latin typeface="Arial"/>
                <a:cs typeface="Arial"/>
              </a:rPr>
              <a:t>2</a:t>
            </a:r>
            <a:r>
              <a:rPr dirty="0" sz="1200" spc="-24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baseline="-6944" sz="1200" spc="-359">
                <a:solidFill>
                  <a:srgbClr val="BEBEBE"/>
                </a:solidFill>
                <a:latin typeface="Arial"/>
                <a:cs typeface="Arial"/>
              </a:rPr>
              <a:t>3</a:t>
            </a:r>
            <a:r>
              <a:rPr dirty="0" sz="1200" spc="-24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baseline="-6944" sz="1200" spc="-359">
                <a:solidFill>
                  <a:srgbClr val="BEBEBE"/>
                </a:solidFill>
                <a:latin typeface="Arial"/>
                <a:cs typeface="Arial"/>
              </a:rPr>
              <a:t>Me</a:t>
            </a:r>
            <a:r>
              <a:rPr dirty="0" sz="1200" spc="-24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baseline="-6944" sz="1200" spc="-359">
                <a:solidFill>
                  <a:srgbClr val="BEBEBE"/>
                </a:solidFill>
                <a:latin typeface="Arial"/>
                <a:cs typeface="Arial"/>
              </a:rPr>
              <a:t>m</a:t>
            </a:r>
            <a:r>
              <a:rPr dirty="0" sz="1200" spc="-24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200" spc="-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-6944" sz="1200" spc="-315">
                <a:solidFill>
                  <a:srgbClr val="BEBEBE"/>
                </a:solidFill>
                <a:latin typeface="Arial"/>
                <a:cs typeface="Arial"/>
              </a:rPr>
              <a:t>o</a:t>
            </a:r>
            <a:r>
              <a:rPr dirty="0" sz="1200" spc="-48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baseline="-6944" sz="1200" spc="-15">
                <a:solidFill>
                  <a:srgbClr val="BEBEBE"/>
                </a:solidFill>
                <a:latin typeface="Arial"/>
                <a:cs typeface="Arial"/>
              </a:rPr>
              <a:t>ri</a:t>
            </a:r>
            <a:r>
              <a:rPr dirty="0" baseline="-6944" sz="1200" spc="-637">
                <a:solidFill>
                  <a:srgbClr val="BEBEBE"/>
                </a:solidFill>
                <a:latin typeface="Arial"/>
                <a:cs typeface="Arial"/>
              </a:rPr>
              <a:t>a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200" spc="-20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baseline="-6944" sz="1200" spc="7">
                <a:solidFill>
                  <a:srgbClr val="BEBEBE"/>
                </a:solidFill>
                <a:latin typeface="Arial"/>
                <a:cs typeface="Arial"/>
              </a:rPr>
              <a:t>l</a:t>
            </a:r>
            <a:r>
              <a:rPr dirty="0" sz="1200" spc="-135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baseline="-6944" sz="1200" spc="-150">
                <a:solidFill>
                  <a:srgbClr val="BEBEBE"/>
                </a:solidFill>
                <a:latin typeface="Arial"/>
                <a:cs typeface="Arial"/>
              </a:rPr>
              <a:t>S</a:t>
            </a:r>
            <a:r>
              <a:rPr dirty="0" sz="1200" spc="-58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baseline="-6944" sz="1200" spc="-15">
                <a:solidFill>
                  <a:srgbClr val="BEBEBE"/>
                </a:solidFill>
                <a:latin typeface="Arial"/>
                <a:cs typeface="Arial"/>
              </a:rPr>
              <a:t>l</a:t>
            </a:r>
            <a:r>
              <a:rPr dirty="0" baseline="-6944" sz="1200" spc="-82">
                <a:solidFill>
                  <a:srgbClr val="BEBEBE"/>
                </a:solidFill>
                <a:latin typeface="Arial"/>
                <a:cs typeface="Arial"/>
              </a:rPr>
              <a:t>o</a:t>
            </a:r>
            <a:r>
              <a:rPr dirty="0" sz="1200" spc="-63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baseline="-6944" sz="1200" spc="-22">
                <a:solidFill>
                  <a:srgbClr val="BEBEBE"/>
                </a:solidFill>
                <a:latin typeface="Arial"/>
                <a:cs typeface="Arial"/>
              </a:rPr>
              <a:t>a</a:t>
            </a:r>
            <a:r>
              <a:rPr dirty="0" baseline="-6944" sz="1200" spc="-412">
                <a:solidFill>
                  <a:srgbClr val="BEBEBE"/>
                </a:solidFill>
                <a:latin typeface="Arial"/>
                <a:cs typeface="Arial"/>
              </a:rPr>
              <a:t>n</a:t>
            </a:r>
            <a:r>
              <a:rPr dirty="0" sz="1200" spc="-17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baseline="-6944" sz="1200" spc="-562">
                <a:solidFill>
                  <a:srgbClr val="BEBEBE"/>
                </a:solidFill>
                <a:latin typeface="Arial"/>
                <a:cs typeface="Arial"/>
              </a:rPr>
              <a:t>K</a:t>
            </a:r>
            <a:r>
              <a:rPr dirty="0" sz="1200" spc="-24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baseline="-6944" sz="1200" spc="-345">
                <a:solidFill>
                  <a:srgbClr val="BEBEBE"/>
                </a:solidFill>
                <a:latin typeface="Arial"/>
                <a:cs typeface="Arial"/>
              </a:rPr>
              <a:t>e</a:t>
            </a:r>
            <a:r>
              <a:rPr dirty="0" sz="1200" spc="-46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baseline="-6944" sz="1200" spc="-7">
                <a:solidFill>
                  <a:srgbClr val="BEBEBE"/>
                </a:solidFill>
                <a:latin typeface="Arial"/>
                <a:cs typeface="Arial"/>
              </a:rPr>
              <a:t>tt</a:t>
            </a:r>
            <a:r>
              <a:rPr dirty="0" sz="1200" spc="-34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baseline="-6944" sz="1200" spc="-187">
                <a:solidFill>
                  <a:srgbClr val="BEBEBE"/>
                </a:solidFill>
                <a:latin typeface="Arial"/>
                <a:cs typeface="Arial"/>
              </a:rPr>
              <a:t>e</a:t>
            </a:r>
            <a:r>
              <a:rPr dirty="0" sz="1200" spc="-24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baseline="-6944" sz="1200" spc="-15">
                <a:solidFill>
                  <a:srgbClr val="BEBEBE"/>
                </a:solidFill>
                <a:latin typeface="Arial"/>
                <a:cs typeface="Arial"/>
              </a:rPr>
              <a:t>ri</a:t>
            </a:r>
            <a:r>
              <a:rPr dirty="0" baseline="-6944" sz="1200" spc="-540">
                <a:solidFill>
                  <a:srgbClr val="BEBEBE"/>
                </a:solidFill>
                <a:latin typeface="Arial"/>
                <a:cs typeface="Arial"/>
              </a:rPr>
              <a:t>n</a:t>
            </a:r>
            <a:r>
              <a:rPr dirty="0" u="sng" sz="1200" spc="-45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V</a:t>
            </a:r>
            <a:r>
              <a:rPr dirty="0" u="sng" baseline="-6944" sz="1200" spc="-89">
                <a:solidFill>
                  <a:srgbClr val="BEBEBE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g</a:t>
            </a:r>
            <a:r>
              <a:rPr dirty="0" u="sng" sz="1200" spc="-40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o</a:t>
            </a:r>
            <a:r>
              <a:rPr dirty="0" u="sng" baseline="-6944" sz="1200" spc="-284">
                <a:solidFill>
                  <a:srgbClr val="BEBEBE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C</a:t>
            </a:r>
            <a:r>
              <a:rPr dirty="0" u="sng" sz="1200" spc="-9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l</a:t>
            </a:r>
            <a:r>
              <a:rPr dirty="0" u="sng" baseline="-6944" sz="1200" spc="-555">
                <a:solidFill>
                  <a:srgbClr val="BEBEBE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a</a:t>
            </a:r>
            <a:r>
              <a:rPr dirty="0" u="sng" sz="1200" spc="-3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u</a:t>
            </a:r>
            <a:r>
              <a:rPr dirty="0" u="sng" baseline="-6944" sz="1200" spc="-217">
                <a:solidFill>
                  <a:srgbClr val="BEBEBE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n</a:t>
            </a:r>
            <a:r>
              <a:rPr dirty="0" u="sng" sz="1200" spc="-88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m</a:t>
            </a:r>
            <a:r>
              <a:rPr dirty="0" u="sng" baseline="-6944" sz="1200" spc="-7">
                <a:solidFill>
                  <a:srgbClr val="BEBEBE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c</a:t>
            </a:r>
            <a:r>
              <a:rPr dirty="0" u="sng" baseline="-6944" sz="1200" spc="-22">
                <a:solidFill>
                  <a:srgbClr val="BEBEBE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e</a:t>
            </a:r>
            <a:r>
              <a:rPr dirty="0" u="sng" baseline="-6944" sz="1200" spc="-367">
                <a:solidFill>
                  <a:srgbClr val="BEBEBE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r</a:t>
            </a:r>
            <a:r>
              <a:rPr dirty="0" u="sng" sz="1200" spc="-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e</a:t>
            </a:r>
            <a:r>
              <a:rPr dirty="0" u="sng" baseline="-6944" sz="1200" spc="-157">
                <a:solidFill>
                  <a:srgbClr val="BEBEBE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C</a:t>
            </a:r>
            <a:r>
              <a:rPr dirty="0" u="sng" sz="1200" spc="-58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4</a:t>
            </a:r>
            <a:r>
              <a:rPr dirty="0" u="sng" baseline="-6944" sz="1200" spc="-22">
                <a:solidFill>
                  <a:srgbClr val="BEBEBE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e</a:t>
            </a:r>
            <a:r>
              <a:rPr dirty="0" u="sng" baseline="-6944" sz="1200" spc="-487">
                <a:solidFill>
                  <a:srgbClr val="BEBEBE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n</a:t>
            </a:r>
            <a:r>
              <a:rPr dirty="0" u="sng" sz="1200" spc="-36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0</a:t>
            </a:r>
            <a:r>
              <a:rPr dirty="0" u="sng" baseline="-6944" sz="1200" spc="-7">
                <a:solidFill>
                  <a:srgbClr val="BEBEBE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t</a:t>
            </a:r>
            <a:r>
              <a:rPr dirty="0" u="sng" baseline="-6944" sz="1200" spc="-487">
                <a:solidFill>
                  <a:srgbClr val="BEBEBE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e</a:t>
            </a:r>
            <a:r>
              <a:rPr dirty="0" u="sng" sz="1200" spc="-36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4</a:t>
            </a:r>
            <a:r>
              <a:rPr dirty="0" u="sng" baseline="-6944" sz="1200" spc="-15">
                <a:solidFill>
                  <a:srgbClr val="BEBEBE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r</a:t>
            </a:r>
            <a:r>
              <a:rPr dirty="0" u="sng" baseline="-6944" sz="1200" spc="-202">
                <a:solidFill>
                  <a:srgbClr val="BEBEBE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,</a:t>
            </a:r>
            <a:r>
              <a:rPr dirty="0" u="sng" sz="1200" spc="1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,</a:t>
            </a:r>
            <a:r>
              <a:rPr dirty="0" u="sng" baseline="-6944" sz="1200" spc="-254">
                <a:solidFill>
                  <a:srgbClr val="BEBEBE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e</a:t>
            </a:r>
            <a:r>
              <a:rPr dirty="0" u="sng" sz="1200" spc="-19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I</a:t>
            </a:r>
            <a:r>
              <a:rPr dirty="0" u="sng" baseline="-6944" sz="1200" spc="-82">
                <a:solidFill>
                  <a:srgbClr val="BEBEBE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t</a:t>
            </a:r>
            <a:r>
              <a:rPr dirty="0" u="sng" sz="1200" spc="-33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s</a:t>
            </a:r>
            <a:r>
              <a:rPr dirty="0" u="sng" baseline="-6944" sz="1200" spc="-202">
                <a:solidFill>
                  <a:srgbClr val="BEBEBE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a</a:t>
            </a:r>
            <a:r>
              <a:rPr dirty="0" u="sng" sz="1200" spc="-49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s</a:t>
            </a:r>
            <a:r>
              <a:rPr dirty="0" u="sng" baseline="-6944" sz="1200" spc="-7">
                <a:solidFill>
                  <a:srgbClr val="BEBEBE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l.</a:t>
            </a:r>
            <a:r>
              <a:rPr dirty="0" u="sng" baseline="-6944" sz="1200" spc="-172">
                <a:solidFill>
                  <a:srgbClr val="BEBEBE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sng" sz="1200" spc="-52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u</a:t>
            </a:r>
            <a:r>
              <a:rPr dirty="0" u="sng" baseline="-6944" sz="1200" spc="-44">
                <a:solidFill>
                  <a:srgbClr val="BEBEBE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A</a:t>
            </a:r>
            <a:r>
              <a:rPr dirty="0" u="sng" baseline="-6944" sz="1200" spc="-254">
                <a:solidFill>
                  <a:srgbClr val="BEBEBE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l</a:t>
            </a:r>
            <a:r>
              <a:rPr dirty="0" u="sng" sz="1200" spc="-49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e</a:t>
            </a:r>
            <a:r>
              <a:rPr dirty="0" u="sng" baseline="-6944" sz="1200" spc="-7">
                <a:solidFill>
                  <a:srgbClr val="BEBEBE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l</a:t>
            </a:r>
            <a:r>
              <a:rPr dirty="0" u="sng" baseline="-6944" sz="1200" spc="135">
                <a:solidFill>
                  <a:srgbClr val="BEBEBE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dirty="0" u="sng" baseline="-6944" sz="1200" spc="-15">
                <a:solidFill>
                  <a:srgbClr val="BEBEBE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r</a:t>
            </a:r>
            <a:r>
              <a:rPr dirty="0" u="sng" baseline="-6944" sz="1200" spc="-75">
                <a:solidFill>
                  <a:srgbClr val="BEBEBE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i</a:t>
            </a:r>
            <a:r>
              <a:rPr dirty="0" u="sng" sz="1200" spc="-63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1</a:t>
            </a:r>
            <a:r>
              <a:rPr dirty="0" u="sng" baseline="-6944" sz="1200" spc="-22">
                <a:solidFill>
                  <a:srgbClr val="BEBEBE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g</a:t>
            </a:r>
            <a:r>
              <a:rPr dirty="0" u="sng" baseline="-6944" sz="1200" spc="-412">
                <a:solidFill>
                  <a:srgbClr val="BEBEBE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h</a:t>
            </a:r>
            <a:r>
              <a:rPr dirty="0" u="sng" sz="1200" spc="-41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0</a:t>
            </a:r>
            <a:r>
              <a:rPr dirty="0" u="sng" baseline="-6944" sz="1200" spc="-7">
                <a:solidFill>
                  <a:srgbClr val="BEBEBE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t</a:t>
            </a:r>
            <a:r>
              <a:rPr dirty="0" u="sng" baseline="-6944" sz="1200" spc="-337">
                <a:solidFill>
                  <a:srgbClr val="BEBEBE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s</a:t>
            </a:r>
            <a:r>
              <a:rPr dirty="0" u="sng" sz="1200" spc="-23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4</a:t>
            </a:r>
            <a:r>
              <a:rPr dirty="0" u="sng" baseline="-6944" sz="1200" spc="-67">
                <a:solidFill>
                  <a:srgbClr val="BEBEBE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r</a:t>
            </a:r>
            <a:r>
              <a:rPr dirty="0" u="sng" sz="1200" spc="-64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5</a:t>
            </a:r>
            <a:r>
              <a:rPr dirty="0" u="sng" baseline="-6944" sz="1200" spc="-22">
                <a:solidFill>
                  <a:srgbClr val="BEBEBE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e</a:t>
            </a:r>
            <a:r>
              <a:rPr dirty="0" u="sng" baseline="-6944" sz="1200" spc="-322">
                <a:solidFill>
                  <a:srgbClr val="BEBEBE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s</a:t>
            </a:r>
            <a:r>
              <a:rPr dirty="0" u="sng" sz="1200" spc="-45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9</a:t>
            </a:r>
            <a:r>
              <a:rPr dirty="0" u="sng" baseline="-6944" sz="1200" spc="-22">
                <a:solidFill>
                  <a:srgbClr val="BEBEBE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e</a:t>
            </a:r>
            <a:r>
              <a:rPr dirty="0" baseline="-6944" sz="1200" spc="-382">
                <a:solidFill>
                  <a:srgbClr val="BEBEBE"/>
                </a:solidFill>
                <a:latin typeface="Arial"/>
                <a:cs typeface="Arial"/>
                <a:hlinkClick r:id="rId6"/>
              </a:rPr>
              <a:t>r</a:t>
            </a:r>
            <a:r>
              <a:rPr dirty="0" sz="1200" spc="-43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baseline="-6944" sz="1200" spc="-22">
                <a:solidFill>
                  <a:srgbClr val="BEBEBE"/>
                </a:solidFill>
                <a:latin typeface="Arial"/>
                <a:cs typeface="Arial"/>
              </a:rPr>
              <a:t>v</a:t>
            </a:r>
            <a:r>
              <a:rPr dirty="0" baseline="-6944" sz="1200" spc="-660">
                <a:solidFill>
                  <a:srgbClr val="BEBEBE"/>
                </a:solidFill>
                <a:latin typeface="Arial"/>
                <a:cs typeface="Arial"/>
              </a:rPr>
              <a:t>e</a:t>
            </a:r>
            <a:r>
              <a:rPr dirty="0" sz="1200" spc="-25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baseline="-6944" sz="1200" spc="-337">
                <a:solidFill>
                  <a:srgbClr val="BEBEBE"/>
                </a:solidFill>
                <a:latin typeface="Arial"/>
                <a:cs typeface="Arial"/>
              </a:rPr>
              <a:t>d</a:t>
            </a:r>
            <a:r>
              <a:rPr dirty="0" sz="1200" spc="-465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baseline="-6944" sz="1200" spc="-7">
                <a:solidFill>
                  <a:srgbClr val="BEBEBE"/>
                </a:solidFill>
                <a:latin typeface="Arial"/>
                <a:cs typeface="Arial"/>
              </a:rPr>
              <a:t>.</a:t>
            </a:r>
            <a:r>
              <a:rPr dirty="0" baseline="-6944" sz="1200" spc="172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27-1239September</a:t>
            </a:r>
            <a:r>
              <a:rPr dirty="0" sz="12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28,</a:t>
            </a:r>
            <a:r>
              <a:rPr dirty="0" sz="12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9363" y="6486855"/>
            <a:ext cx="337312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©</a:t>
            </a:r>
            <a:r>
              <a:rPr dirty="0" sz="800" spc="-3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2023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Memorial</a:t>
            </a:r>
            <a:r>
              <a:rPr dirty="0" sz="800" spc="-3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Sloan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Kettering</a:t>
            </a:r>
            <a:r>
              <a:rPr dirty="0" sz="800" spc="-2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Cancer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Center,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et</a:t>
            </a:r>
            <a:r>
              <a:rPr dirty="0" sz="800" spc="-2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al.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All</a:t>
            </a:r>
            <a:r>
              <a:rPr dirty="0" sz="800" spc="-3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rights</a:t>
            </a:r>
            <a:r>
              <a:rPr dirty="0" sz="800" spc="-2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BEBEBE"/>
                </a:solidFill>
                <a:latin typeface="Arial"/>
                <a:cs typeface="Arial"/>
              </a:rPr>
              <a:t>reserved.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1804670" y="3762247"/>
            <a:ext cx="310515" cy="114300"/>
          </a:xfrm>
          <a:custGeom>
            <a:avLst/>
            <a:gdLst/>
            <a:ahLst/>
            <a:cxnLst/>
            <a:rect l="l" t="t" r="r" b="b"/>
            <a:pathLst>
              <a:path w="310514" h="114300">
                <a:moveTo>
                  <a:pt x="197231" y="0"/>
                </a:moveTo>
                <a:lnTo>
                  <a:pt x="196552" y="38142"/>
                </a:lnTo>
                <a:lnTo>
                  <a:pt x="215646" y="38481"/>
                </a:lnTo>
                <a:lnTo>
                  <a:pt x="214884" y="76581"/>
                </a:lnTo>
                <a:lnTo>
                  <a:pt x="195869" y="76581"/>
                </a:lnTo>
                <a:lnTo>
                  <a:pt x="195199" y="114300"/>
                </a:lnTo>
                <a:lnTo>
                  <a:pt x="274113" y="76581"/>
                </a:lnTo>
                <a:lnTo>
                  <a:pt x="214884" y="76581"/>
                </a:lnTo>
                <a:lnTo>
                  <a:pt x="195875" y="76243"/>
                </a:lnTo>
                <a:lnTo>
                  <a:pt x="274818" y="76243"/>
                </a:lnTo>
                <a:lnTo>
                  <a:pt x="310515" y="59181"/>
                </a:lnTo>
                <a:lnTo>
                  <a:pt x="197231" y="0"/>
                </a:lnTo>
                <a:close/>
              </a:path>
              <a:path w="310514" h="114300">
                <a:moveTo>
                  <a:pt x="196552" y="38142"/>
                </a:moveTo>
                <a:lnTo>
                  <a:pt x="195875" y="76243"/>
                </a:lnTo>
                <a:lnTo>
                  <a:pt x="214884" y="76581"/>
                </a:lnTo>
                <a:lnTo>
                  <a:pt x="215646" y="38481"/>
                </a:lnTo>
                <a:lnTo>
                  <a:pt x="196552" y="38142"/>
                </a:lnTo>
                <a:close/>
              </a:path>
              <a:path w="310514" h="114300">
                <a:moveTo>
                  <a:pt x="635" y="34670"/>
                </a:moveTo>
                <a:lnTo>
                  <a:pt x="0" y="72770"/>
                </a:lnTo>
                <a:lnTo>
                  <a:pt x="195875" y="76243"/>
                </a:lnTo>
                <a:lnTo>
                  <a:pt x="196552" y="38142"/>
                </a:lnTo>
                <a:lnTo>
                  <a:pt x="635" y="3467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36778" y="3039364"/>
            <a:ext cx="1294130" cy="1564640"/>
          </a:xfrm>
          <a:prstGeom prst="rect">
            <a:avLst/>
          </a:prstGeom>
          <a:solidFill>
            <a:srgbClr val="AFC9E3"/>
          </a:solidFill>
          <a:ln w="19050">
            <a:solidFill>
              <a:srgbClr val="0000C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1400">
              <a:latin typeface="Times New Roman"/>
              <a:cs typeface="Times New Roman"/>
            </a:endParaRPr>
          </a:p>
          <a:p>
            <a:pPr algn="just" marL="67945" marR="463550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Clinically Localized Disease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3369817" y="4091178"/>
            <a:ext cx="473075" cy="643890"/>
          </a:xfrm>
          <a:custGeom>
            <a:avLst/>
            <a:gdLst/>
            <a:ahLst/>
            <a:cxnLst/>
            <a:rect l="l" t="t" r="r" b="b"/>
            <a:pathLst>
              <a:path w="473075" h="643889">
                <a:moveTo>
                  <a:pt x="390413" y="562164"/>
                </a:moveTo>
                <a:lnTo>
                  <a:pt x="359537" y="584454"/>
                </a:lnTo>
                <a:lnTo>
                  <a:pt x="472948" y="643636"/>
                </a:lnTo>
                <a:lnTo>
                  <a:pt x="462107" y="577596"/>
                </a:lnTo>
                <a:lnTo>
                  <a:pt x="401574" y="577596"/>
                </a:lnTo>
                <a:lnTo>
                  <a:pt x="390413" y="562164"/>
                </a:lnTo>
                <a:close/>
              </a:path>
              <a:path w="473075" h="643889">
                <a:moveTo>
                  <a:pt x="421389" y="539801"/>
                </a:moveTo>
                <a:lnTo>
                  <a:pt x="390413" y="562164"/>
                </a:lnTo>
                <a:lnTo>
                  <a:pt x="401574" y="577596"/>
                </a:lnTo>
                <a:lnTo>
                  <a:pt x="432562" y="555244"/>
                </a:lnTo>
                <a:lnTo>
                  <a:pt x="421389" y="539801"/>
                </a:lnTo>
                <a:close/>
              </a:path>
              <a:path w="473075" h="643889">
                <a:moveTo>
                  <a:pt x="452247" y="517525"/>
                </a:moveTo>
                <a:lnTo>
                  <a:pt x="421389" y="539801"/>
                </a:lnTo>
                <a:lnTo>
                  <a:pt x="432562" y="555244"/>
                </a:lnTo>
                <a:lnTo>
                  <a:pt x="401574" y="577596"/>
                </a:lnTo>
                <a:lnTo>
                  <a:pt x="462107" y="577596"/>
                </a:lnTo>
                <a:lnTo>
                  <a:pt x="452247" y="517525"/>
                </a:lnTo>
                <a:close/>
              </a:path>
              <a:path w="473075" h="643889">
                <a:moveTo>
                  <a:pt x="30861" y="0"/>
                </a:moveTo>
                <a:lnTo>
                  <a:pt x="0" y="22352"/>
                </a:lnTo>
                <a:lnTo>
                  <a:pt x="390413" y="562164"/>
                </a:lnTo>
                <a:lnTo>
                  <a:pt x="421389" y="539801"/>
                </a:lnTo>
                <a:lnTo>
                  <a:pt x="3086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5010403" y="3272916"/>
            <a:ext cx="426720" cy="660400"/>
          </a:xfrm>
          <a:custGeom>
            <a:avLst/>
            <a:gdLst/>
            <a:ahLst/>
            <a:cxnLst/>
            <a:rect l="l" t="t" r="r" b="b"/>
            <a:pathLst>
              <a:path w="426720" h="660400">
                <a:moveTo>
                  <a:pt x="349260" y="573583"/>
                </a:moveTo>
                <a:lnTo>
                  <a:pt x="316992" y="593979"/>
                </a:lnTo>
                <a:lnTo>
                  <a:pt x="426338" y="660146"/>
                </a:lnTo>
                <a:lnTo>
                  <a:pt x="419304" y="589661"/>
                </a:lnTo>
                <a:lnTo>
                  <a:pt x="359410" y="589661"/>
                </a:lnTo>
                <a:lnTo>
                  <a:pt x="349260" y="573583"/>
                </a:lnTo>
                <a:close/>
              </a:path>
              <a:path w="426720" h="660400">
                <a:moveTo>
                  <a:pt x="381484" y="553215"/>
                </a:moveTo>
                <a:lnTo>
                  <a:pt x="349260" y="573583"/>
                </a:lnTo>
                <a:lnTo>
                  <a:pt x="359410" y="589661"/>
                </a:lnTo>
                <a:lnTo>
                  <a:pt x="391668" y="569341"/>
                </a:lnTo>
                <a:lnTo>
                  <a:pt x="381484" y="553215"/>
                </a:lnTo>
                <a:close/>
              </a:path>
              <a:path w="426720" h="660400">
                <a:moveTo>
                  <a:pt x="413638" y="532892"/>
                </a:moveTo>
                <a:lnTo>
                  <a:pt x="381484" y="553215"/>
                </a:lnTo>
                <a:lnTo>
                  <a:pt x="391668" y="569341"/>
                </a:lnTo>
                <a:lnTo>
                  <a:pt x="359410" y="589661"/>
                </a:lnTo>
                <a:lnTo>
                  <a:pt x="419304" y="589661"/>
                </a:lnTo>
                <a:lnTo>
                  <a:pt x="413638" y="532892"/>
                </a:lnTo>
                <a:close/>
              </a:path>
              <a:path w="426720" h="660400">
                <a:moveTo>
                  <a:pt x="32131" y="0"/>
                </a:moveTo>
                <a:lnTo>
                  <a:pt x="0" y="20320"/>
                </a:lnTo>
                <a:lnTo>
                  <a:pt x="349260" y="573583"/>
                </a:lnTo>
                <a:lnTo>
                  <a:pt x="381484" y="553215"/>
                </a:lnTo>
                <a:lnTo>
                  <a:pt x="321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3654805" y="2590926"/>
            <a:ext cx="1390015" cy="1372870"/>
          </a:xfrm>
          <a:prstGeom prst="rect">
            <a:avLst/>
          </a:prstGeom>
          <a:solidFill>
            <a:srgbClr val="AFC9E3"/>
          </a:solidFill>
          <a:ln w="19050">
            <a:solidFill>
              <a:srgbClr val="0000CC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95"/>
              </a:spcBef>
            </a:pPr>
            <a:endParaRPr sz="1400">
              <a:latin typeface="Times New Roman"/>
              <a:cs typeface="Times New Roman"/>
            </a:endParaRPr>
          </a:p>
          <a:p>
            <a:pPr marL="69215" marR="352425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Clinical Metastases: </a:t>
            </a:r>
            <a:r>
              <a:rPr dirty="0" sz="1400">
                <a:latin typeface="Arial"/>
                <a:cs typeface="Arial"/>
              </a:rPr>
              <a:t>Sensitive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to ADT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3356483" y="3260725"/>
            <a:ext cx="299720" cy="566420"/>
          </a:xfrm>
          <a:custGeom>
            <a:avLst/>
            <a:gdLst/>
            <a:ahLst/>
            <a:cxnLst/>
            <a:rect l="l" t="t" r="r" b="b"/>
            <a:pathLst>
              <a:path w="299720" h="566420">
                <a:moveTo>
                  <a:pt x="231055" y="93281"/>
                </a:moveTo>
                <a:lnTo>
                  <a:pt x="0" y="549148"/>
                </a:lnTo>
                <a:lnTo>
                  <a:pt x="34036" y="566293"/>
                </a:lnTo>
                <a:lnTo>
                  <a:pt x="265098" y="110535"/>
                </a:lnTo>
                <a:lnTo>
                  <a:pt x="231055" y="93281"/>
                </a:lnTo>
                <a:close/>
              </a:path>
              <a:path w="299720" h="566420">
                <a:moveTo>
                  <a:pt x="299340" y="76326"/>
                </a:moveTo>
                <a:lnTo>
                  <a:pt x="239649" y="76326"/>
                </a:lnTo>
                <a:lnTo>
                  <a:pt x="273684" y="93599"/>
                </a:lnTo>
                <a:lnTo>
                  <a:pt x="265098" y="110535"/>
                </a:lnTo>
                <a:lnTo>
                  <a:pt x="299084" y="127762"/>
                </a:lnTo>
                <a:lnTo>
                  <a:pt x="299340" y="76326"/>
                </a:lnTo>
                <a:close/>
              </a:path>
              <a:path w="299720" h="566420">
                <a:moveTo>
                  <a:pt x="239649" y="76326"/>
                </a:moveTo>
                <a:lnTo>
                  <a:pt x="231055" y="93281"/>
                </a:lnTo>
                <a:lnTo>
                  <a:pt x="265098" y="110535"/>
                </a:lnTo>
                <a:lnTo>
                  <a:pt x="273684" y="93599"/>
                </a:lnTo>
                <a:lnTo>
                  <a:pt x="239649" y="76326"/>
                </a:lnTo>
                <a:close/>
              </a:path>
              <a:path w="299720" h="566420">
                <a:moveTo>
                  <a:pt x="299719" y="0"/>
                </a:moveTo>
                <a:lnTo>
                  <a:pt x="197103" y="76073"/>
                </a:lnTo>
                <a:lnTo>
                  <a:pt x="231055" y="93281"/>
                </a:lnTo>
                <a:lnTo>
                  <a:pt x="239649" y="76326"/>
                </a:lnTo>
                <a:lnTo>
                  <a:pt x="299340" y="76326"/>
                </a:lnTo>
                <a:lnTo>
                  <a:pt x="29971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7040626" y="3036823"/>
            <a:ext cx="1335405" cy="1807845"/>
          </a:xfrm>
          <a:prstGeom prst="rect">
            <a:avLst/>
          </a:prstGeom>
          <a:solidFill>
            <a:srgbClr val="B6DF88"/>
          </a:solidFill>
          <a:ln w="38100">
            <a:solidFill>
              <a:srgbClr val="00AF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1400">
              <a:latin typeface="Times New Roman"/>
              <a:cs typeface="Times New Roman"/>
            </a:endParaRPr>
          </a:p>
          <a:p>
            <a:pPr marL="69215" marR="403225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Metastatic Disease Treatment: </a:t>
            </a:r>
            <a:r>
              <a:rPr dirty="0" sz="1400">
                <a:latin typeface="Arial"/>
                <a:cs typeface="Arial"/>
              </a:rPr>
              <a:t>2</a:t>
            </a:r>
            <a:r>
              <a:rPr dirty="0" baseline="24691" sz="1350">
                <a:latin typeface="Arial"/>
                <a:cs typeface="Arial"/>
              </a:rPr>
              <a:t>nd</a:t>
            </a:r>
            <a:r>
              <a:rPr dirty="0" baseline="24691" sz="1350" spc="254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Line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0209530" y="3017773"/>
            <a:ext cx="1373505" cy="1845945"/>
            <a:chOff x="10209530" y="3017773"/>
            <a:chExt cx="1373505" cy="1845945"/>
          </a:xfrm>
        </p:grpSpPr>
        <p:sp>
          <p:nvSpPr>
            <p:cNvPr id="11" name="object 11" descr=""/>
            <p:cNvSpPr/>
            <p:nvPr/>
          </p:nvSpPr>
          <p:spPr>
            <a:xfrm>
              <a:off x="10228580" y="3036823"/>
              <a:ext cx="1335405" cy="1807845"/>
            </a:xfrm>
            <a:custGeom>
              <a:avLst/>
              <a:gdLst/>
              <a:ahLst/>
              <a:cxnLst/>
              <a:rect l="l" t="t" r="r" b="b"/>
              <a:pathLst>
                <a:path w="1335404" h="1807845">
                  <a:moveTo>
                    <a:pt x="1335151" y="0"/>
                  </a:moveTo>
                  <a:lnTo>
                    <a:pt x="0" y="0"/>
                  </a:lnTo>
                  <a:lnTo>
                    <a:pt x="0" y="1807845"/>
                  </a:lnTo>
                  <a:lnTo>
                    <a:pt x="1335151" y="1807845"/>
                  </a:lnTo>
                  <a:lnTo>
                    <a:pt x="1335151" y="0"/>
                  </a:lnTo>
                  <a:close/>
                </a:path>
              </a:pathLst>
            </a:custGeom>
            <a:solidFill>
              <a:srgbClr val="B6DF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228580" y="3036823"/>
              <a:ext cx="1335405" cy="1807845"/>
            </a:xfrm>
            <a:custGeom>
              <a:avLst/>
              <a:gdLst/>
              <a:ahLst/>
              <a:cxnLst/>
              <a:rect l="l" t="t" r="r" b="b"/>
              <a:pathLst>
                <a:path w="1335404" h="1807845">
                  <a:moveTo>
                    <a:pt x="0" y="1807845"/>
                  </a:moveTo>
                  <a:lnTo>
                    <a:pt x="1335151" y="1807845"/>
                  </a:lnTo>
                  <a:lnTo>
                    <a:pt x="1335151" y="0"/>
                  </a:lnTo>
                  <a:lnTo>
                    <a:pt x="0" y="0"/>
                  </a:lnTo>
                  <a:lnTo>
                    <a:pt x="0" y="1807845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0285856" y="3495802"/>
            <a:ext cx="880110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"/>
                <a:cs typeface="Arial"/>
              </a:rPr>
              <a:t>Metastatic Disease Treatment: </a:t>
            </a:r>
            <a:r>
              <a:rPr dirty="0" sz="1400">
                <a:latin typeface="Arial"/>
                <a:cs typeface="Arial"/>
              </a:rPr>
              <a:t>4th</a:t>
            </a:r>
            <a:r>
              <a:rPr dirty="0" sz="1400" spc="-20">
                <a:latin typeface="Arial"/>
                <a:cs typeface="Arial"/>
              </a:rPr>
              <a:t> Line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8624443" y="3017773"/>
            <a:ext cx="1373505" cy="1845945"/>
            <a:chOff x="8624443" y="3017773"/>
            <a:chExt cx="1373505" cy="1845945"/>
          </a:xfrm>
        </p:grpSpPr>
        <p:sp>
          <p:nvSpPr>
            <p:cNvPr id="15" name="object 15" descr=""/>
            <p:cNvSpPr/>
            <p:nvPr/>
          </p:nvSpPr>
          <p:spPr>
            <a:xfrm>
              <a:off x="8643493" y="3036823"/>
              <a:ext cx="1335405" cy="1807845"/>
            </a:xfrm>
            <a:custGeom>
              <a:avLst/>
              <a:gdLst/>
              <a:ahLst/>
              <a:cxnLst/>
              <a:rect l="l" t="t" r="r" b="b"/>
              <a:pathLst>
                <a:path w="1335404" h="1807845">
                  <a:moveTo>
                    <a:pt x="1335151" y="0"/>
                  </a:moveTo>
                  <a:lnTo>
                    <a:pt x="0" y="0"/>
                  </a:lnTo>
                  <a:lnTo>
                    <a:pt x="0" y="1807845"/>
                  </a:lnTo>
                  <a:lnTo>
                    <a:pt x="1335151" y="1807845"/>
                  </a:lnTo>
                  <a:lnTo>
                    <a:pt x="1335151" y="0"/>
                  </a:lnTo>
                  <a:close/>
                </a:path>
              </a:pathLst>
            </a:custGeom>
            <a:solidFill>
              <a:srgbClr val="B6DF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643493" y="3036823"/>
              <a:ext cx="1335405" cy="1807845"/>
            </a:xfrm>
            <a:custGeom>
              <a:avLst/>
              <a:gdLst/>
              <a:ahLst/>
              <a:cxnLst/>
              <a:rect l="l" t="t" r="r" b="b"/>
              <a:pathLst>
                <a:path w="1335404" h="1807845">
                  <a:moveTo>
                    <a:pt x="0" y="1807845"/>
                  </a:moveTo>
                  <a:lnTo>
                    <a:pt x="1335151" y="1807845"/>
                  </a:lnTo>
                  <a:lnTo>
                    <a:pt x="1335151" y="0"/>
                  </a:lnTo>
                  <a:lnTo>
                    <a:pt x="0" y="0"/>
                  </a:lnTo>
                  <a:lnTo>
                    <a:pt x="0" y="1807845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8700643" y="3495802"/>
            <a:ext cx="880110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"/>
                <a:cs typeface="Arial"/>
              </a:rPr>
              <a:t>Metastatic Disease Treatment: </a:t>
            </a:r>
            <a:r>
              <a:rPr dirty="0" sz="1400">
                <a:latin typeface="Arial"/>
                <a:cs typeface="Arial"/>
              </a:rPr>
              <a:t>3rd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Line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5170932" y="4349115"/>
            <a:ext cx="273685" cy="455295"/>
          </a:xfrm>
          <a:custGeom>
            <a:avLst/>
            <a:gdLst/>
            <a:ahLst/>
            <a:cxnLst/>
            <a:rect l="l" t="t" r="r" b="b"/>
            <a:pathLst>
              <a:path w="273685" h="455295">
                <a:moveTo>
                  <a:pt x="199649" y="89538"/>
                </a:moveTo>
                <a:lnTo>
                  <a:pt x="0" y="435864"/>
                </a:lnTo>
                <a:lnTo>
                  <a:pt x="33019" y="454914"/>
                </a:lnTo>
                <a:lnTo>
                  <a:pt x="232669" y="108588"/>
                </a:lnTo>
                <a:lnTo>
                  <a:pt x="199649" y="89538"/>
                </a:lnTo>
                <a:close/>
              </a:path>
              <a:path w="273685" h="455295">
                <a:moveTo>
                  <a:pt x="268944" y="73025"/>
                </a:moveTo>
                <a:lnTo>
                  <a:pt x="209168" y="73025"/>
                </a:lnTo>
                <a:lnTo>
                  <a:pt x="242188" y="92075"/>
                </a:lnTo>
                <a:lnTo>
                  <a:pt x="232669" y="108588"/>
                </a:lnTo>
                <a:lnTo>
                  <a:pt x="265683" y="127635"/>
                </a:lnTo>
                <a:lnTo>
                  <a:pt x="268944" y="73025"/>
                </a:lnTo>
                <a:close/>
              </a:path>
              <a:path w="273685" h="455295">
                <a:moveTo>
                  <a:pt x="209168" y="73025"/>
                </a:moveTo>
                <a:lnTo>
                  <a:pt x="199649" y="89538"/>
                </a:lnTo>
                <a:lnTo>
                  <a:pt x="232669" y="108588"/>
                </a:lnTo>
                <a:lnTo>
                  <a:pt x="242188" y="92075"/>
                </a:lnTo>
                <a:lnTo>
                  <a:pt x="209168" y="73025"/>
                </a:lnTo>
                <a:close/>
              </a:path>
              <a:path w="273685" h="455295">
                <a:moveTo>
                  <a:pt x="273303" y="0"/>
                </a:moveTo>
                <a:lnTo>
                  <a:pt x="166623" y="70485"/>
                </a:lnTo>
                <a:lnTo>
                  <a:pt x="199649" y="89538"/>
                </a:lnTo>
                <a:lnTo>
                  <a:pt x="209168" y="73025"/>
                </a:lnTo>
                <a:lnTo>
                  <a:pt x="268944" y="73025"/>
                </a:lnTo>
                <a:lnTo>
                  <a:pt x="2733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2105532" y="3057398"/>
            <a:ext cx="1273175" cy="1531620"/>
          </a:xfrm>
          <a:prstGeom prst="rect">
            <a:avLst/>
          </a:prstGeom>
          <a:solidFill>
            <a:srgbClr val="AFC9E3"/>
          </a:solidFill>
          <a:ln w="19050">
            <a:solidFill>
              <a:srgbClr val="0000C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90"/>
              </a:spcBef>
            </a:pPr>
            <a:endParaRPr sz="1400">
              <a:latin typeface="Times New Roman"/>
              <a:cs typeface="Times New Roman"/>
            </a:endParaRPr>
          </a:p>
          <a:p>
            <a:pPr marL="68580" marR="700405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Rising </a:t>
            </a:r>
            <a:r>
              <a:rPr dirty="0" sz="1400" spc="-25">
                <a:latin typeface="Arial"/>
                <a:cs typeface="Arial"/>
              </a:rPr>
              <a:t>PSA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870452" y="4203801"/>
            <a:ext cx="1317625" cy="1527175"/>
          </a:xfrm>
          <a:prstGeom prst="rect">
            <a:avLst/>
          </a:prstGeom>
          <a:solidFill>
            <a:srgbClr val="B6DF88"/>
          </a:solidFill>
          <a:ln w="38100">
            <a:solidFill>
              <a:srgbClr val="00AF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75"/>
              </a:spcBef>
            </a:pPr>
            <a:endParaRPr sz="1400">
              <a:latin typeface="Times New Roman"/>
              <a:cs typeface="Times New Roman"/>
            </a:endParaRPr>
          </a:p>
          <a:p>
            <a:pPr marL="68580" marR="427355">
              <a:lnSpc>
                <a:spcPct val="100000"/>
              </a:lnSpc>
            </a:pPr>
            <a:r>
              <a:rPr dirty="0" sz="1400" spc="-20">
                <a:latin typeface="Arial"/>
                <a:cs typeface="Arial"/>
              </a:rPr>
              <a:t>Non- </a:t>
            </a:r>
            <a:r>
              <a:rPr dirty="0" sz="1400" spc="-10">
                <a:latin typeface="Arial"/>
                <a:cs typeface="Arial"/>
              </a:rPr>
              <a:t>Metastatic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9198" y="3883278"/>
            <a:ext cx="225805" cy="114300"/>
          </a:xfrm>
          <a:prstGeom prst="rect">
            <a:avLst/>
          </a:prstGeom>
        </p:spPr>
      </p:pic>
      <p:grpSp>
        <p:nvGrpSpPr>
          <p:cNvPr id="22" name="object 22" descr=""/>
          <p:cNvGrpSpPr/>
          <p:nvPr/>
        </p:nvGrpSpPr>
        <p:grpSpPr>
          <a:xfrm>
            <a:off x="7607172" y="2536570"/>
            <a:ext cx="3408045" cy="1461135"/>
            <a:chOff x="7607172" y="2536570"/>
            <a:chExt cx="3408045" cy="1461135"/>
          </a:xfrm>
        </p:grpSpPr>
        <p:pic>
          <p:nvPicPr>
            <p:cNvPr id="23" name="object 2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01176" y="3883278"/>
              <a:ext cx="225678" cy="11430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03027" y="3883278"/>
              <a:ext cx="225805" cy="114300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7613522" y="2542920"/>
              <a:ext cx="3395345" cy="498475"/>
            </a:xfrm>
            <a:custGeom>
              <a:avLst/>
              <a:gdLst/>
              <a:ahLst/>
              <a:cxnLst/>
              <a:rect l="l" t="t" r="r" b="b"/>
              <a:pathLst>
                <a:path w="3395345" h="498475">
                  <a:moveTo>
                    <a:pt x="0" y="498475"/>
                  </a:moveTo>
                  <a:lnTo>
                    <a:pt x="2124" y="419745"/>
                  </a:lnTo>
                  <a:lnTo>
                    <a:pt x="8034" y="351348"/>
                  </a:lnTo>
                  <a:lnTo>
                    <a:pt x="17035" y="297398"/>
                  </a:lnTo>
                  <a:lnTo>
                    <a:pt x="41528" y="249300"/>
                  </a:lnTo>
                  <a:lnTo>
                    <a:pt x="1656079" y="249300"/>
                  </a:lnTo>
                  <a:lnTo>
                    <a:pt x="1669177" y="236589"/>
                  </a:lnTo>
                  <a:lnTo>
                    <a:pt x="1680573" y="201195"/>
                  </a:lnTo>
                  <a:lnTo>
                    <a:pt x="1689574" y="147226"/>
                  </a:lnTo>
                  <a:lnTo>
                    <a:pt x="1695484" y="78791"/>
                  </a:lnTo>
                  <a:lnTo>
                    <a:pt x="1697608" y="0"/>
                  </a:lnTo>
                  <a:lnTo>
                    <a:pt x="1699721" y="78791"/>
                  </a:lnTo>
                  <a:lnTo>
                    <a:pt x="1705606" y="147226"/>
                  </a:lnTo>
                  <a:lnTo>
                    <a:pt x="1714589" y="201195"/>
                  </a:lnTo>
                  <a:lnTo>
                    <a:pt x="1725991" y="236589"/>
                  </a:lnTo>
                  <a:lnTo>
                    <a:pt x="1739137" y="249300"/>
                  </a:lnTo>
                  <a:lnTo>
                    <a:pt x="3353561" y="249300"/>
                  </a:lnTo>
                  <a:lnTo>
                    <a:pt x="3366708" y="262011"/>
                  </a:lnTo>
                  <a:lnTo>
                    <a:pt x="3378110" y="297398"/>
                  </a:lnTo>
                  <a:lnTo>
                    <a:pt x="3387093" y="351348"/>
                  </a:lnTo>
                  <a:lnTo>
                    <a:pt x="3392978" y="419745"/>
                  </a:lnTo>
                  <a:lnTo>
                    <a:pt x="3395091" y="498475"/>
                  </a:lnTo>
                </a:path>
              </a:pathLst>
            </a:custGeom>
            <a:ln w="12700">
              <a:solidFill>
                <a:srgbClr val="0073D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5471286" y="3036823"/>
            <a:ext cx="1335405" cy="1807845"/>
          </a:xfrm>
          <a:prstGeom prst="rect">
            <a:avLst/>
          </a:prstGeom>
          <a:solidFill>
            <a:srgbClr val="B6DF88"/>
          </a:solidFill>
          <a:ln w="38100">
            <a:solidFill>
              <a:srgbClr val="00AF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1400">
              <a:latin typeface="Times New Roman"/>
              <a:cs typeface="Times New Roman"/>
            </a:endParaRPr>
          </a:p>
          <a:p>
            <a:pPr marL="69215" marR="403225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Metastatic Disease Treatment: </a:t>
            </a:r>
            <a:r>
              <a:rPr dirty="0" sz="1400">
                <a:latin typeface="Arial"/>
                <a:cs typeface="Arial"/>
              </a:rPr>
              <a:t>1</a:t>
            </a:r>
            <a:r>
              <a:rPr dirty="0" baseline="24691" sz="1350">
                <a:latin typeface="Arial"/>
                <a:cs typeface="Arial"/>
              </a:rPr>
              <a:t>st</a:t>
            </a:r>
            <a:r>
              <a:rPr dirty="0" baseline="24691" sz="1350" spc="217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Line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-1727" y="6546291"/>
            <a:ext cx="186055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Scher,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Morris,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JCO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2016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8673" rIns="0" bIns="0" rtlCol="0" vert="horz">
            <a:spAutoFit/>
          </a:bodyPr>
          <a:lstStyle/>
          <a:p>
            <a:pPr marL="341630">
              <a:lnSpc>
                <a:spcPct val="100000"/>
              </a:lnSpc>
              <a:spcBef>
                <a:spcPts val="105"/>
              </a:spcBef>
            </a:pPr>
            <a:r>
              <a:rPr dirty="0" sz="2000" spc="-50">
                <a:solidFill>
                  <a:srgbClr val="FAF8F7"/>
                </a:solidFill>
              </a:rPr>
              <a:t>PSMA</a:t>
            </a:r>
            <a:r>
              <a:rPr dirty="0" sz="2000" spc="-215">
                <a:solidFill>
                  <a:srgbClr val="FAF8F7"/>
                </a:solidFill>
              </a:rPr>
              <a:t> </a:t>
            </a:r>
            <a:r>
              <a:rPr dirty="0" sz="2000" spc="-50">
                <a:solidFill>
                  <a:srgbClr val="FAF8F7"/>
                </a:solidFill>
              </a:rPr>
              <a:t>Addition:</a:t>
            </a:r>
            <a:r>
              <a:rPr dirty="0" sz="2000" spc="-90">
                <a:solidFill>
                  <a:srgbClr val="FAF8F7"/>
                </a:solidFill>
              </a:rPr>
              <a:t> </a:t>
            </a:r>
            <a:r>
              <a:rPr dirty="0" sz="2000" spc="-55">
                <a:solidFill>
                  <a:srgbClr val="FAF8F7"/>
                </a:solidFill>
              </a:rPr>
              <a:t>Completed</a:t>
            </a:r>
            <a:r>
              <a:rPr dirty="0" sz="2000" spc="-80">
                <a:solidFill>
                  <a:srgbClr val="FAF8F7"/>
                </a:solidFill>
              </a:rPr>
              <a:t> </a:t>
            </a:r>
            <a:r>
              <a:rPr dirty="0" sz="2000" spc="-50">
                <a:solidFill>
                  <a:srgbClr val="FAF8F7"/>
                </a:solidFill>
              </a:rPr>
              <a:t>accrual;</a:t>
            </a:r>
            <a:r>
              <a:rPr dirty="0" sz="2000" spc="-85">
                <a:solidFill>
                  <a:srgbClr val="FAF8F7"/>
                </a:solidFill>
              </a:rPr>
              <a:t> </a:t>
            </a:r>
            <a:r>
              <a:rPr dirty="0" sz="2000" spc="-55">
                <a:solidFill>
                  <a:srgbClr val="FAF8F7"/>
                </a:solidFill>
              </a:rPr>
              <a:t>awaiting</a:t>
            </a:r>
            <a:r>
              <a:rPr dirty="0" sz="2000" spc="-85">
                <a:solidFill>
                  <a:srgbClr val="FAF8F7"/>
                </a:solidFill>
              </a:rPr>
              <a:t> </a:t>
            </a:r>
            <a:r>
              <a:rPr dirty="0" sz="2000" spc="-10">
                <a:solidFill>
                  <a:srgbClr val="FAF8F7"/>
                </a:solidFill>
              </a:rPr>
              <a:t>events</a:t>
            </a:r>
            <a:endParaRPr sz="2000"/>
          </a:p>
        </p:txBody>
      </p:sp>
      <p:grpSp>
        <p:nvGrpSpPr>
          <p:cNvPr id="29" name="object 29" descr=""/>
          <p:cNvGrpSpPr/>
          <p:nvPr/>
        </p:nvGrpSpPr>
        <p:grpSpPr>
          <a:xfrm>
            <a:off x="3889247" y="1421764"/>
            <a:ext cx="5607685" cy="1068705"/>
            <a:chOff x="3889247" y="1421764"/>
            <a:chExt cx="5607685" cy="1068705"/>
          </a:xfrm>
        </p:grpSpPr>
        <p:pic>
          <p:nvPicPr>
            <p:cNvPr id="30" name="object 3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92422" y="1424939"/>
              <a:ext cx="5600827" cy="1061974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3892422" y="1424939"/>
              <a:ext cx="5601335" cy="1062355"/>
            </a:xfrm>
            <a:custGeom>
              <a:avLst/>
              <a:gdLst/>
              <a:ahLst/>
              <a:cxnLst/>
              <a:rect l="l" t="t" r="r" b="b"/>
              <a:pathLst>
                <a:path w="5601334" h="1062355">
                  <a:moveTo>
                    <a:pt x="2957576" y="0"/>
                  </a:moveTo>
                  <a:lnTo>
                    <a:pt x="2893152" y="312"/>
                  </a:lnTo>
                  <a:lnTo>
                    <a:pt x="2829042" y="1244"/>
                  </a:lnTo>
                  <a:lnTo>
                    <a:pt x="2765264" y="2791"/>
                  </a:lnTo>
                  <a:lnTo>
                    <a:pt x="2701839" y="4945"/>
                  </a:lnTo>
                  <a:lnTo>
                    <a:pt x="2638789" y="7700"/>
                  </a:lnTo>
                  <a:lnTo>
                    <a:pt x="2576133" y="11050"/>
                  </a:lnTo>
                  <a:lnTo>
                    <a:pt x="2513892" y="14989"/>
                  </a:lnTo>
                  <a:lnTo>
                    <a:pt x="2452086" y="19510"/>
                  </a:lnTo>
                  <a:lnTo>
                    <a:pt x="2390736" y="24606"/>
                  </a:lnTo>
                  <a:lnTo>
                    <a:pt x="2329862" y="30272"/>
                  </a:lnTo>
                  <a:lnTo>
                    <a:pt x="2269484" y="36501"/>
                  </a:lnTo>
                  <a:lnTo>
                    <a:pt x="2209624" y="43287"/>
                  </a:lnTo>
                  <a:lnTo>
                    <a:pt x="2150301" y="50623"/>
                  </a:lnTo>
                  <a:lnTo>
                    <a:pt x="2091537" y="58503"/>
                  </a:lnTo>
                  <a:lnTo>
                    <a:pt x="2033351" y="66920"/>
                  </a:lnTo>
                  <a:lnTo>
                    <a:pt x="1975763" y="75869"/>
                  </a:lnTo>
                  <a:lnTo>
                    <a:pt x="1918795" y="85343"/>
                  </a:lnTo>
                  <a:lnTo>
                    <a:pt x="1862468" y="95335"/>
                  </a:lnTo>
                  <a:lnTo>
                    <a:pt x="1806800" y="105840"/>
                  </a:lnTo>
                  <a:lnTo>
                    <a:pt x="1751813" y="116850"/>
                  </a:lnTo>
                  <a:lnTo>
                    <a:pt x="1697527" y="128359"/>
                  </a:lnTo>
                  <a:lnTo>
                    <a:pt x="1643963" y="140362"/>
                  </a:lnTo>
                  <a:lnTo>
                    <a:pt x="1591142" y="152851"/>
                  </a:lnTo>
                  <a:lnTo>
                    <a:pt x="1539083" y="165821"/>
                  </a:lnTo>
                  <a:lnTo>
                    <a:pt x="1487806" y="179265"/>
                  </a:lnTo>
                  <a:lnTo>
                    <a:pt x="1437334" y="193176"/>
                  </a:lnTo>
                  <a:lnTo>
                    <a:pt x="1387685" y="207549"/>
                  </a:lnTo>
                  <a:lnTo>
                    <a:pt x="1338881" y="222377"/>
                  </a:lnTo>
                  <a:lnTo>
                    <a:pt x="1290942" y="237653"/>
                  </a:lnTo>
                  <a:lnTo>
                    <a:pt x="1243888" y="253371"/>
                  </a:lnTo>
                  <a:lnTo>
                    <a:pt x="1197740" y="269525"/>
                  </a:lnTo>
                  <a:lnTo>
                    <a:pt x="1152518" y="286109"/>
                  </a:lnTo>
                  <a:lnTo>
                    <a:pt x="1108243" y="303115"/>
                  </a:lnTo>
                  <a:lnTo>
                    <a:pt x="1064935" y="320539"/>
                  </a:lnTo>
                  <a:lnTo>
                    <a:pt x="1022615" y="338373"/>
                  </a:lnTo>
                  <a:lnTo>
                    <a:pt x="981303" y="356611"/>
                  </a:lnTo>
                  <a:lnTo>
                    <a:pt x="941020" y="375246"/>
                  </a:lnTo>
                  <a:lnTo>
                    <a:pt x="901785" y="394273"/>
                  </a:lnTo>
                  <a:lnTo>
                    <a:pt x="863620" y="413685"/>
                  </a:lnTo>
                  <a:lnTo>
                    <a:pt x="826545" y="433475"/>
                  </a:lnTo>
                  <a:lnTo>
                    <a:pt x="790580" y="453637"/>
                  </a:lnTo>
                  <a:lnTo>
                    <a:pt x="755747" y="474166"/>
                  </a:lnTo>
                  <a:lnTo>
                    <a:pt x="722064" y="495054"/>
                  </a:lnTo>
                  <a:lnTo>
                    <a:pt x="689554" y="516295"/>
                  </a:lnTo>
                  <a:lnTo>
                    <a:pt x="628129" y="559811"/>
                  </a:lnTo>
                  <a:lnTo>
                    <a:pt x="571638" y="604663"/>
                  </a:lnTo>
                  <a:lnTo>
                    <a:pt x="520243" y="650801"/>
                  </a:lnTo>
                  <a:lnTo>
                    <a:pt x="474107" y="698173"/>
                  </a:lnTo>
                  <a:lnTo>
                    <a:pt x="433396" y="746728"/>
                  </a:lnTo>
                  <a:lnTo>
                    <a:pt x="398272" y="796417"/>
                  </a:lnTo>
                  <a:lnTo>
                    <a:pt x="530987" y="796417"/>
                  </a:lnTo>
                  <a:lnTo>
                    <a:pt x="181482" y="1061974"/>
                  </a:lnTo>
                  <a:lnTo>
                    <a:pt x="0" y="796417"/>
                  </a:lnTo>
                  <a:lnTo>
                    <a:pt x="132714" y="796417"/>
                  </a:lnTo>
                  <a:lnTo>
                    <a:pt x="149575" y="771434"/>
                  </a:lnTo>
                  <a:lnTo>
                    <a:pt x="187526" y="722306"/>
                  </a:lnTo>
                  <a:lnTo>
                    <a:pt x="230981" y="674336"/>
                  </a:lnTo>
                  <a:lnTo>
                    <a:pt x="279778" y="627574"/>
                  </a:lnTo>
                  <a:lnTo>
                    <a:pt x="333752" y="582073"/>
                  </a:lnTo>
                  <a:lnTo>
                    <a:pt x="392739" y="537883"/>
                  </a:lnTo>
                  <a:lnTo>
                    <a:pt x="456577" y="495054"/>
                  </a:lnTo>
                  <a:lnTo>
                    <a:pt x="490263" y="474166"/>
                  </a:lnTo>
                  <a:lnTo>
                    <a:pt x="525101" y="453637"/>
                  </a:lnTo>
                  <a:lnTo>
                    <a:pt x="561069" y="433475"/>
                  </a:lnTo>
                  <a:lnTo>
                    <a:pt x="598147" y="413685"/>
                  </a:lnTo>
                  <a:lnTo>
                    <a:pt x="636315" y="394273"/>
                  </a:lnTo>
                  <a:lnTo>
                    <a:pt x="675553" y="375246"/>
                  </a:lnTo>
                  <a:lnTo>
                    <a:pt x="715839" y="356611"/>
                  </a:lnTo>
                  <a:lnTo>
                    <a:pt x="757154" y="338373"/>
                  </a:lnTo>
                  <a:lnTo>
                    <a:pt x="799477" y="320539"/>
                  </a:lnTo>
                  <a:lnTo>
                    <a:pt x="842787" y="303115"/>
                  </a:lnTo>
                  <a:lnTo>
                    <a:pt x="887065" y="286109"/>
                  </a:lnTo>
                  <a:lnTo>
                    <a:pt x="932288" y="269525"/>
                  </a:lnTo>
                  <a:lnTo>
                    <a:pt x="978438" y="253371"/>
                  </a:lnTo>
                  <a:lnTo>
                    <a:pt x="1025494" y="237653"/>
                  </a:lnTo>
                  <a:lnTo>
                    <a:pt x="1073435" y="222377"/>
                  </a:lnTo>
                  <a:lnTo>
                    <a:pt x="1122241" y="207549"/>
                  </a:lnTo>
                  <a:lnTo>
                    <a:pt x="1171891" y="193176"/>
                  </a:lnTo>
                  <a:lnTo>
                    <a:pt x="1222365" y="179265"/>
                  </a:lnTo>
                  <a:lnTo>
                    <a:pt x="1273643" y="165821"/>
                  </a:lnTo>
                  <a:lnTo>
                    <a:pt x="1325703" y="152851"/>
                  </a:lnTo>
                  <a:lnTo>
                    <a:pt x="1378526" y="140362"/>
                  </a:lnTo>
                  <a:lnTo>
                    <a:pt x="1432091" y="128359"/>
                  </a:lnTo>
                  <a:lnTo>
                    <a:pt x="1486377" y="116850"/>
                  </a:lnTo>
                  <a:lnTo>
                    <a:pt x="1541365" y="105840"/>
                  </a:lnTo>
                  <a:lnTo>
                    <a:pt x="1597033" y="95335"/>
                  </a:lnTo>
                  <a:lnTo>
                    <a:pt x="1653362" y="85343"/>
                  </a:lnTo>
                  <a:lnTo>
                    <a:pt x="1710330" y="75869"/>
                  </a:lnTo>
                  <a:lnTo>
                    <a:pt x="1767918" y="66920"/>
                  </a:lnTo>
                  <a:lnTo>
                    <a:pt x="1826105" y="58503"/>
                  </a:lnTo>
                  <a:lnTo>
                    <a:pt x="1884870" y="50623"/>
                  </a:lnTo>
                  <a:lnTo>
                    <a:pt x="1944193" y="43287"/>
                  </a:lnTo>
                  <a:lnTo>
                    <a:pt x="2004053" y="36501"/>
                  </a:lnTo>
                  <a:lnTo>
                    <a:pt x="2064431" y="30272"/>
                  </a:lnTo>
                  <a:lnTo>
                    <a:pt x="2125305" y="24606"/>
                  </a:lnTo>
                  <a:lnTo>
                    <a:pt x="2186656" y="19510"/>
                  </a:lnTo>
                  <a:lnTo>
                    <a:pt x="2248462" y="14989"/>
                  </a:lnTo>
                  <a:lnTo>
                    <a:pt x="2310703" y="11050"/>
                  </a:lnTo>
                  <a:lnTo>
                    <a:pt x="2373359" y="7700"/>
                  </a:lnTo>
                  <a:lnTo>
                    <a:pt x="2436409" y="4945"/>
                  </a:lnTo>
                  <a:lnTo>
                    <a:pt x="2499834" y="2791"/>
                  </a:lnTo>
                  <a:lnTo>
                    <a:pt x="2563612" y="1244"/>
                  </a:lnTo>
                  <a:lnTo>
                    <a:pt x="2627722" y="312"/>
                  </a:lnTo>
                  <a:lnTo>
                    <a:pt x="2692146" y="0"/>
                  </a:lnTo>
                  <a:lnTo>
                    <a:pt x="2957576" y="0"/>
                  </a:lnTo>
                  <a:lnTo>
                    <a:pt x="3024754" y="336"/>
                  </a:lnTo>
                  <a:lnTo>
                    <a:pt x="3091521" y="1339"/>
                  </a:lnTo>
                  <a:lnTo>
                    <a:pt x="3157855" y="3002"/>
                  </a:lnTo>
                  <a:lnTo>
                    <a:pt x="3223737" y="5317"/>
                  </a:lnTo>
                  <a:lnTo>
                    <a:pt x="3289147" y="8274"/>
                  </a:lnTo>
                  <a:lnTo>
                    <a:pt x="3354065" y="11867"/>
                  </a:lnTo>
                  <a:lnTo>
                    <a:pt x="3418472" y="16088"/>
                  </a:lnTo>
                  <a:lnTo>
                    <a:pt x="3482348" y="20928"/>
                  </a:lnTo>
                  <a:lnTo>
                    <a:pt x="3545672" y="26380"/>
                  </a:lnTo>
                  <a:lnTo>
                    <a:pt x="3608425" y="32435"/>
                  </a:lnTo>
                  <a:lnTo>
                    <a:pt x="3670588" y="39086"/>
                  </a:lnTo>
                  <a:lnTo>
                    <a:pt x="3732140" y="46324"/>
                  </a:lnTo>
                  <a:lnTo>
                    <a:pt x="3793062" y="54142"/>
                  </a:lnTo>
                  <a:lnTo>
                    <a:pt x="3853333" y="62532"/>
                  </a:lnTo>
                  <a:lnTo>
                    <a:pt x="3912935" y="71486"/>
                  </a:lnTo>
                  <a:lnTo>
                    <a:pt x="3971846" y="80995"/>
                  </a:lnTo>
                  <a:lnTo>
                    <a:pt x="4030048" y="91052"/>
                  </a:lnTo>
                  <a:lnTo>
                    <a:pt x="4087521" y="101649"/>
                  </a:lnTo>
                  <a:lnTo>
                    <a:pt x="4144244" y="112779"/>
                  </a:lnTo>
                  <a:lnTo>
                    <a:pt x="4200198" y="124432"/>
                  </a:lnTo>
                  <a:lnTo>
                    <a:pt x="4255363" y="136600"/>
                  </a:lnTo>
                  <a:lnTo>
                    <a:pt x="4309719" y="149277"/>
                  </a:lnTo>
                  <a:lnTo>
                    <a:pt x="4363247" y="162455"/>
                  </a:lnTo>
                  <a:lnTo>
                    <a:pt x="4415927" y="176124"/>
                  </a:lnTo>
                  <a:lnTo>
                    <a:pt x="4467738" y="190277"/>
                  </a:lnTo>
                  <a:lnTo>
                    <a:pt x="4518662" y="204906"/>
                  </a:lnTo>
                  <a:lnTo>
                    <a:pt x="4568677" y="220004"/>
                  </a:lnTo>
                  <a:lnTo>
                    <a:pt x="4617765" y="235562"/>
                  </a:lnTo>
                  <a:lnTo>
                    <a:pt x="4665906" y="251572"/>
                  </a:lnTo>
                  <a:lnTo>
                    <a:pt x="4713079" y="268026"/>
                  </a:lnTo>
                  <a:lnTo>
                    <a:pt x="4759265" y="284917"/>
                  </a:lnTo>
                  <a:lnTo>
                    <a:pt x="4804444" y="302236"/>
                  </a:lnTo>
                  <a:lnTo>
                    <a:pt x="4848597" y="319976"/>
                  </a:lnTo>
                  <a:lnTo>
                    <a:pt x="4891703" y="338128"/>
                  </a:lnTo>
                  <a:lnTo>
                    <a:pt x="4933743" y="356685"/>
                  </a:lnTo>
                  <a:lnTo>
                    <a:pt x="4974697" y="375638"/>
                  </a:lnTo>
                  <a:lnTo>
                    <a:pt x="5014545" y="394980"/>
                  </a:lnTo>
                  <a:lnTo>
                    <a:pt x="5053267" y="414702"/>
                  </a:lnTo>
                  <a:lnTo>
                    <a:pt x="5090843" y="434797"/>
                  </a:lnTo>
                  <a:lnTo>
                    <a:pt x="5127254" y="455256"/>
                  </a:lnTo>
                  <a:lnTo>
                    <a:pt x="5162480" y="476073"/>
                  </a:lnTo>
                  <a:lnTo>
                    <a:pt x="5196501" y="497238"/>
                  </a:lnTo>
                  <a:lnTo>
                    <a:pt x="5229297" y="518743"/>
                  </a:lnTo>
                  <a:lnTo>
                    <a:pt x="5260849" y="540582"/>
                  </a:lnTo>
                  <a:lnTo>
                    <a:pt x="5320138" y="585226"/>
                  </a:lnTo>
                  <a:lnTo>
                    <a:pt x="5374212" y="631106"/>
                  </a:lnTo>
                  <a:lnTo>
                    <a:pt x="5422910" y="678158"/>
                  </a:lnTo>
                  <a:lnTo>
                    <a:pt x="5466075" y="726318"/>
                  </a:lnTo>
                  <a:lnTo>
                    <a:pt x="5503549" y="775522"/>
                  </a:lnTo>
                  <a:lnTo>
                    <a:pt x="5535172" y="825708"/>
                  </a:lnTo>
                  <a:lnTo>
                    <a:pt x="5560786" y="876811"/>
                  </a:lnTo>
                  <a:lnTo>
                    <a:pt x="5580232" y="928767"/>
                  </a:lnTo>
                  <a:lnTo>
                    <a:pt x="5593353" y="981513"/>
                  </a:lnTo>
                  <a:lnTo>
                    <a:pt x="5599990" y="1034985"/>
                  </a:lnTo>
                  <a:lnTo>
                    <a:pt x="5600827" y="1061974"/>
                  </a:lnTo>
                  <a:lnTo>
                    <a:pt x="5335397" y="1061974"/>
                  </a:lnTo>
                  <a:lnTo>
                    <a:pt x="5334538" y="1034676"/>
                  </a:lnTo>
                  <a:lnTo>
                    <a:pt x="5331977" y="1007542"/>
                  </a:lnTo>
                  <a:lnTo>
                    <a:pt x="5321824" y="953798"/>
                  </a:lnTo>
                  <a:lnTo>
                    <a:pt x="5305102" y="900811"/>
                  </a:lnTo>
                  <a:lnTo>
                    <a:pt x="5281970" y="848648"/>
                  </a:lnTo>
                  <a:lnTo>
                    <a:pt x="5252590" y="797379"/>
                  </a:lnTo>
                  <a:lnTo>
                    <a:pt x="5217124" y="747071"/>
                  </a:lnTo>
                  <a:lnTo>
                    <a:pt x="5175734" y="697793"/>
                  </a:lnTo>
                  <a:lnTo>
                    <a:pt x="5128580" y="649612"/>
                  </a:lnTo>
                  <a:lnTo>
                    <a:pt x="5075825" y="602597"/>
                  </a:lnTo>
                  <a:lnTo>
                    <a:pt x="5017629" y="556817"/>
                  </a:lnTo>
                  <a:lnTo>
                    <a:pt x="4986542" y="534411"/>
                  </a:lnTo>
                  <a:lnTo>
                    <a:pt x="4954155" y="512339"/>
                  </a:lnTo>
                  <a:lnTo>
                    <a:pt x="4920489" y="490610"/>
                  </a:lnTo>
                  <a:lnTo>
                    <a:pt x="4885564" y="469232"/>
                  </a:lnTo>
                  <a:lnTo>
                    <a:pt x="4849399" y="448213"/>
                  </a:lnTo>
                  <a:lnTo>
                    <a:pt x="4812017" y="427563"/>
                  </a:lnTo>
                  <a:lnTo>
                    <a:pt x="4773435" y="407290"/>
                  </a:lnTo>
                  <a:lnTo>
                    <a:pt x="4733675" y="387402"/>
                  </a:lnTo>
                  <a:lnTo>
                    <a:pt x="4692757" y="367908"/>
                  </a:lnTo>
                  <a:lnTo>
                    <a:pt x="4650701" y="348817"/>
                  </a:lnTo>
                  <a:lnTo>
                    <a:pt x="4607528" y="330136"/>
                  </a:lnTo>
                  <a:lnTo>
                    <a:pt x="4563256" y="311875"/>
                  </a:lnTo>
                  <a:lnTo>
                    <a:pt x="4517908" y="294042"/>
                  </a:lnTo>
                  <a:lnTo>
                    <a:pt x="4471502" y="276645"/>
                  </a:lnTo>
                  <a:lnTo>
                    <a:pt x="4424059" y="259693"/>
                  </a:lnTo>
                  <a:lnTo>
                    <a:pt x="4375599" y="243195"/>
                  </a:lnTo>
                  <a:lnTo>
                    <a:pt x="4326142" y="227159"/>
                  </a:lnTo>
                  <a:lnTo>
                    <a:pt x="4275709" y="211594"/>
                  </a:lnTo>
                  <a:lnTo>
                    <a:pt x="4224320" y="196508"/>
                  </a:lnTo>
                  <a:lnTo>
                    <a:pt x="4171994" y="181909"/>
                  </a:lnTo>
                  <a:lnTo>
                    <a:pt x="4118753" y="167807"/>
                  </a:lnTo>
                  <a:lnTo>
                    <a:pt x="4064616" y="154210"/>
                  </a:lnTo>
                  <a:lnTo>
                    <a:pt x="4009603" y="141125"/>
                  </a:lnTo>
                  <a:lnTo>
                    <a:pt x="3953736" y="128563"/>
                  </a:lnTo>
                  <a:lnTo>
                    <a:pt x="3897032" y="116531"/>
                  </a:lnTo>
                  <a:lnTo>
                    <a:pt x="3839514" y="105038"/>
                  </a:lnTo>
                  <a:lnTo>
                    <a:pt x="3781201" y="94092"/>
                  </a:lnTo>
                  <a:lnTo>
                    <a:pt x="3722114" y="83702"/>
                  </a:lnTo>
                  <a:lnTo>
                    <a:pt x="3662272" y="73877"/>
                  </a:lnTo>
                  <a:lnTo>
                    <a:pt x="3601696" y="64625"/>
                  </a:lnTo>
                  <a:lnTo>
                    <a:pt x="3540406" y="55954"/>
                  </a:lnTo>
                  <a:lnTo>
                    <a:pt x="3478422" y="47873"/>
                  </a:lnTo>
                  <a:lnTo>
                    <a:pt x="3415764" y="40391"/>
                  </a:lnTo>
                  <a:lnTo>
                    <a:pt x="3352453" y="33516"/>
                  </a:lnTo>
                  <a:lnTo>
                    <a:pt x="3288508" y="27257"/>
                  </a:lnTo>
                  <a:lnTo>
                    <a:pt x="3223951" y="21622"/>
                  </a:lnTo>
                  <a:lnTo>
                    <a:pt x="3158800" y="16619"/>
                  </a:lnTo>
                  <a:lnTo>
                    <a:pt x="3093077" y="12258"/>
                  </a:lnTo>
                  <a:lnTo>
                    <a:pt x="3026801" y="8547"/>
                  </a:lnTo>
                  <a:lnTo>
                    <a:pt x="2959993" y="5494"/>
                  </a:lnTo>
                  <a:lnTo>
                    <a:pt x="2892673" y="3107"/>
                  </a:lnTo>
                  <a:lnTo>
                    <a:pt x="2824860" y="1397"/>
                  </a:lnTo>
                </a:path>
              </a:pathLst>
            </a:custGeom>
            <a:ln w="6350">
              <a:solidFill>
                <a:srgbClr val="6FBB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9363" y="6486855"/>
            <a:ext cx="337312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©</a:t>
            </a:r>
            <a:r>
              <a:rPr dirty="0" sz="800" spc="-3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2023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Memorial</a:t>
            </a:r>
            <a:r>
              <a:rPr dirty="0" sz="800" spc="-3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Sloan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Kettering</a:t>
            </a:r>
            <a:r>
              <a:rPr dirty="0" sz="800" spc="-2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Cancer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Center,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et</a:t>
            </a:r>
            <a:r>
              <a:rPr dirty="0" sz="800" spc="-2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al.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All</a:t>
            </a:r>
            <a:r>
              <a:rPr dirty="0" sz="800" spc="-3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rights</a:t>
            </a:r>
            <a:r>
              <a:rPr dirty="0" sz="800" spc="-2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BEBEBE"/>
                </a:solidFill>
                <a:latin typeface="Arial"/>
                <a:cs typeface="Arial"/>
              </a:rPr>
              <a:t>reserved.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36372" rIns="0" bIns="0" rtlCol="0" vert="horz">
            <a:spAutoFit/>
          </a:bodyPr>
          <a:lstStyle/>
          <a:p>
            <a:pPr marL="341630">
              <a:lnSpc>
                <a:spcPct val="100000"/>
              </a:lnSpc>
              <a:spcBef>
                <a:spcPts val="105"/>
              </a:spcBef>
            </a:pPr>
            <a:r>
              <a:rPr dirty="0" spc="-55">
                <a:solidFill>
                  <a:srgbClr val="FAF8F7"/>
                </a:solidFill>
              </a:rPr>
              <a:t>PSMA</a:t>
            </a:r>
            <a:r>
              <a:rPr dirty="0" spc="-350">
                <a:solidFill>
                  <a:srgbClr val="FAF8F7"/>
                </a:solidFill>
              </a:rPr>
              <a:t> </a:t>
            </a:r>
            <a:r>
              <a:rPr dirty="0" spc="-45">
                <a:solidFill>
                  <a:srgbClr val="FAF8F7"/>
                </a:solidFill>
              </a:rPr>
              <a:t>Addition:</a:t>
            </a:r>
            <a:r>
              <a:rPr dirty="0" spc="-140">
                <a:solidFill>
                  <a:srgbClr val="FAF8F7"/>
                </a:solidFill>
              </a:rPr>
              <a:t> </a:t>
            </a:r>
            <a:r>
              <a:rPr dirty="0" spc="-35">
                <a:solidFill>
                  <a:srgbClr val="FAF8F7"/>
                </a:solidFill>
              </a:rPr>
              <a:t>NCT04720157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9716" y="1091819"/>
            <a:ext cx="9500743" cy="542721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8869" rIns="0" bIns="0" rtlCol="0" vert="horz">
            <a:spAutoFit/>
          </a:bodyPr>
          <a:lstStyle/>
          <a:p>
            <a:pPr marL="233045">
              <a:lnSpc>
                <a:spcPct val="100000"/>
              </a:lnSpc>
              <a:spcBef>
                <a:spcPts val="100"/>
              </a:spcBef>
            </a:pPr>
            <a:r>
              <a:rPr dirty="0" spc="-45"/>
              <a:t>Hormone</a:t>
            </a:r>
            <a:r>
              <a:rPr dirty="0" spc="-145"/>
              <a:t> </a:t>
            </a:r>
            <a:r>
              <a:rPr dirty="0" spc="-50"/>
              <a:t>Sensitive</a:t>
            </a:r>
            <a:r>
              <a:rPr dirty="0" spc="-140"/>
              <a:t> </a:t>
            </a:r>
            <a:r>
              <a:rPr dirty="0" spc="-40"/>
              <a:t>Disease</a:t>
            </a:r>
            <a:r>
              <a:rPr dirty="0" spc="-130"/>
              <a:t> </a:t>
            </a:r>
            <a:r>
              <a:rPr dirty="0"/>
              <a:t>–</a:t>
            </a:r>
            <a:r>
              <a:rPr dirty="0" spc="-100"/>
              <a:t> </a:t>
            </a:r>
            <a:r>
              <a:rPr dirty="0" spc="-60"/>
              <a:t>PSMAddition:</a:t>
            </a:r>
            <a:r>
              <a:rPr dirty="0" spc="-254"/>
              <a:t> </a:t>
            </a:r>
            <a:r>
              <a:rPr dirty="0" spc="-50"/>
              <a:t>Awaiting</a:t>
            </a:r>
            <a:r>
              <a:rPr dirty="0" spc="-140"/>
              <a:t> </a:t>
            </a:r>
            <a:r>
              <a:rPr dirty="0" spc="-10"/>
              <a:t>Events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7322" y="1172362"/>
            <a:ext cx="8616950" cy="490550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798826" y="6451803"/>
            <a:ext cx="649414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Dhiantravan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al.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BJU</a:t>
            </a:r>
            <a:r>
              <a:rPr dirty="0" sz="11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Int.</a:t>
            </a:r>
            <a:r>
              <a:rPr dirty="0" sz="11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2021;128(3):331-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342.</a:t>
            </a:r>
            <a:r>
              <a:rPr dirty="0" sz="11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Sartor</a:t>
            </a:r>
            <a:r>
              <a:rPr dirty="0" sz="1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al.</a:t>
            </a:r>
            <a:r>
              <a:rPr dirty="0" sz="1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dirty="0" sz="11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Clin</a:t>
            </a:r>
            <a:r>
              <a:rPr dirty="0" sz="1100" spc="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Oncol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1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2022;40(Suppl_6):TPS210.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520" y="265938"/>
            <a:ext cx="10781665" cy="953135"/>
          </a:xfrm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dirty="0" spc="-50"/>
              <a:t>Optimizing</a:t>
            </a:r>
            <a:r>
              <a:rPr dirty="0" spc="-170"/>
              <a:t> </a:t>
            </a:r>
            <a:r>
              <a:rPr dirty="0" spc="-40"/>
              <a:t>Clinical</a:t>
            </a:r>
            <a:r>
              <a:rPr dirty="0" spc="-130"/>
              <a:t> </a:t>
            </a:r>
            <a:r>
              <a:rPr dirty="0" spc="-50"/>
              <a:t>Impact</a:t>
            </a:r>
            <a:r>
              <a:rPr dirty="0" spc="-135"/>
              <a:t> </a:t>
            </a:r>
            <a:r>
              <a:rPr dirty="0"/>
              <a:t>by</a:t>
            </a:r>
            <a:r>
              <a:rPr dirty="0" spc="-130"/>
              <a:t> </a:t>
            </a:r>
            <a:r>
              <a:rPr dirty="0" spc="-50"/>
              <a:t>Increasing</a:t>
            </a:r>
            <a:r>
              <a:rPr dirty="0" spc="-160"/>
              <a:t> </a:t>
            </a:r>
            <a:r>
              <a:rPr dirty="0" spc="-55"/>
              <a:t>Payload</a:t>
            </a:r>
            <a:r>
              <a:rPr dirty="0" spc="-254"/>
              <a:t> </a:t>
            </a:r>
            <a:r>
              <a:rPr dirty="0" spc="-35"/>
              <a:t>Activity, </a:t>
            </a:r>
            <a:r>
              <a:rPr dirty="0" spc="-45"/>
              <a:t>and</a:t>
            </a:r>
            <a:r>
              <a:rPr dirty="0" spc="-254"/>
              <a:t> </a:t>
            </a:r>
            <a:r>
              <a:rPr dirty="0" spc="-45"/>
              <a:t>Adaptive</a:t>
            </a:r>
            <a:r>
              <a:rPr dirty="0" spc="-130"/>
              <a:t> </a:t>
            </a:r>
            <a:r>
              <a:rPr dirty="0" spc="-10"/>
              <a:t>Dosing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8410" y="1837435"/>
            <a:ext cx="6363589" cy="336245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248025" y="6352743"/>
            <a:ext cx="42386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Chakravart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al.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dirty="0" sz="11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dirty="0" sz="11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Nucl</a:t>
            </a:r>
            <a:r>
              <a:rPr dirty="0" sz="11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dirty="0" sz="11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Mol</a:t>
            </a:r>
            <a:r>
              <a:rPr dirty="0" sz="11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Imaging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1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2018;8(4):247-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267.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584" y="1837435"/>
            <a:ext cx="5096636" cy="33624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756405"/>
            <a:ext cx="12192000" cy="101600"/>
            <a:chOff x="0" y="6756405"/>
            <a:chExt cx="12192000" cy="101600"/>
          </a:xfrm>
        </p:grpSpPr>
        <p:sp>
          <p:nvSpPr>
            <p:cNvPr id="3" name="object 3" descr=""/>
            <p:cNvSpPr/>
            <p:nvPr/>
          </p:nvSpPr>
          <p:spPr>
            <a:xfrm>
              <a:off x="0" y="6756405"/>
              <a:ext cx="7264400" cy="101600"/>
            </a:xfrm>
            <a:custGeom>
              <a:avLst/>
              <a:gdLst/>
              <a:ahLst/>
              <a:cxnLst/>
              <a:rect l="l" t="t" r="r" b="b"/>
              <a:pathLst>
                <a:path w="7264400" h="101600">
                  <a:moveTo>
                    <a:pt x="0" y="101594"/>
                  </a:moveTo>
                  <a:lnTo>
                    <a:pt x="7264400" y="101594"/>
                  </a:lnTo>
                  <a:lnTo>
                    <a:pt x="7264400" y="0"/>
                  </a:lnTo>
                  <a:lnTo>
                    <a:pt x="0" y="0"/>
                  </a:lnTo>
                  <a:lnTo>
                    <a:pt x="0" y="101594"/>
                  </a:lnTo>
                  <a:close/>
                </a:path>
              </a:pathLst>
            </a:custGeom>
            <a:solidFill>
              <a:srgbClr val="9BD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7264400" y="6756405"/>
              <a:ext cx="3536950" cy="101600"/>
            </a:xfrm>
            <a:custGeom>
              <a:avLst/>
              <a:gdLst/>
              <a:ahLst/>
              <a:cxnLst/>
              <a:rect l="l" t="t" r="r" b="b"/>
              <a:pathLst>
                <a:path w="3536950" h="101600">
                  <a:moveTo>
                    <a:pt x="0" y="101594"/>
                  </a:moveTo>
                  <a:lnTo>
                    <a:pt x="3536442" y="101594"/>
                  </a:lnTo>
                  <a:lnTo>
                    <a:pt x="3536442" y="0"/>
                  </a:lnTo>
                  <a:lnTo>
                    <a:pt x="0" y="0"/>
                  </a:lnTo>
                  <a:lnTo>
                    <a:pt x="0" y="101594"/>
                  </a:lnTo>
                  <a:close/>
                </a:path>
              </a:pathLst>
            </a:custGeom>
            <a:solidFill>
              <a:srgbClr val="00BC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0800842" y="6756405"/>
              <a:ext cx="1391285" cy="101600"/>
            </a:xfrm>
            <a:custGeom>
              <a:avLst/>
              <a:gdLst/>
              <a:ahLst/>
              <a:cxnLst/>
              <a:rect l="l" t="t" r="r" b="b"/>
              <a:pathLst>
                <a:path w="1391284" h="101600">
                  <a:moveTo>
                    <a:pt x="1391157" y="0"/>
                  </a:moveTo>
                  <a:lnTo>
                    <a:pt x="0" y="0"/>
                  </a:lnTo>
                  <a:lnTo>
                    <a:pt x="0" y="101594"/>
                  </a:lnTo>
                  <a:lnTo>
                    <a:pt x="1391157" y="101594"/>
                  </a:lnTo>
                  <a:lnTo>
                    <a:pt x="1391157" y="0"/>
                  </a:lnTo>
                  <a:close/>
                </a:path>
              </a:pathLst>
            </a:custGeom>
            <a:solidFill>
              <a:srgbClr val="2875B4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700" y="1562658"/>
            <a:ext cx="10870565" cy="406692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9847" rIns="0" bIns="0" rtlCol="0" vert="horz">
            <a:spAutoFit/>
          </a:bodyPr>
          <a:lstStyle/>
          <a:p>
            <a:pPr algn="ctr" marL="52705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397CAE"/>
                </a:solidFill>
              </a:rPr>
              <a:t>What</a:t>
            </a:r>
            <a:r>
              <a:rPr dirty="0" sz="2800" spc="-40">
                <a:solidFill>
                  <a:srgbClr val="397CAE"/>
                </a:solidFill>
              </a:rPr>
              <a:t> </a:t>
            </a:r>
            <a:r>
              <a:rPr dirty="0" sz="2800">
                <a:solidFill>
                  <a:srgbClr val="397CAE"/>
                </a:solidFill>
              </a:rPr>
              <a:t>is</a:t>
            </a:r>
            <a:r>
              <a:rPr dirty="0" sz="2800" spc="-35">
                <a:solidFill>
                  <a:srgbClr val="397CAE"/>
                </a:solidFill>
              </a:rPr>
              <a:t> </a:t>
            </a:r>
            <a:r>
              <a:rPr dirty="0" sz="2800">
                <a:solidFill>
                  <a:srgbClr val="397CAE"/>
                </a:solidFill>
              </a:rPr>
              <a:t>a</a:t>
            </a:r>
            <a:r>
              <a:rPr dirty="0" sz="2800" spc="-40">
                <a:solidFill>
                  <a:srgbClr val="397CAE"/>
                </a:solidFill>
              </a:rPr>
              <a:t> </a:t>
            </a:r>
            <a:r>
              <a:rPr dirty="0" sz="2800" spc="-10">
                <a:solidFill>
                  <a:srgbClr val="397CAE"/>
                </a:solidFill>
              </a:rPr>
              <a:t>Radiotheranostic?</a:t>
            </a:r>
            <a:endParaRPr sz="2800"/>
          </a:p>
          <a:p>
            <a:pPr algn="ctr" marL="52705">
              <a:lnSpc>
                <a:spcPct val="100000"/>
              </a:lnSpc>
              <a:spcBef>
                <a:spcPts val="15"/>
              </a:spcBef>
            </a:pPr>
            <a:r>
              <a:rPr dirty="0" sz="2400" b="0">
                <a:solidFill>
                  <a:srgbClr val="397CAE"/>
                </a:solidFill>
                <a:latin typeface="Arial"/>
                <a:cs typeface="Arial"/>
              </a:rPr>
              <a:t>“seeing</a:t>
            </a:r>
            <a:r>
              <a:rPr dirty="0" sz="2400" spc="-35" b="0">
                <a:solidFill>
                  <a:srgbClr val="397CAE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397CAE"/>
                </a:solidFill>
                <a:latin typeface="Arial"/>
                <a:cs typeface="Arial"/>
              </a:rPr>
              <a:t>what</a:t>
            </a:r>
            <a:r>
              <a:rPr dirty="0" sz="2400" spc="-20" b="0">
                <a:solidFill>
                  <a:srgbClr val="397CAE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397CAE"/>
                </a:solidFill>
                <a:latin typeface="Arial"/>
                <a:cs typeface="Arial"/>
              </a:rPr>
              <a:t>you</a:t>
            </a:r>
            <a:r>
              <a:rPr dirty="0" sz="2400" spc="-50" b="0">
                <a:solidFill>
                  <a:srgbClr val="397CAE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397CAE"/>
                </a:solidFill>
                <a:latin typeface="Arial"/>
                <a:cs typeface="Arial"/>
              </a:rPr>
              <a:t>treat”</a:t>
            </a:r>
            <a:r>
              <a:rPr dirty="0" sz="2400" spc="-50" b="0">
                <a:solidFill>
                  <a:srgbClr val="397CAE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397CAE"/>
                </a:solidFill>
                <a:latin typeface="Arial"/>
                <a:cs typeface="Arial"/>
              </a:rPr>
              <a:t>&amp;</a:t>
            </a:r>
            <a:r>
              <a:rPr dirty="0" sz="2400" spc="-50" b="0">
                <a:solidFill>
                  <a:srgbClr val="397CAE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397CAE"/>
                </a:solidFill>
                <a:latin typeface="Arial"/>
                <a:cs typeface="Arial"/>
              </a:rPr>
              <a:t>“treat</a:t>
            </a:r>
            <a:r>
              <a:rPr dirty="0" sz="2400" spc="-55" b="0">
                <a:solidFill>
                  <a:srgbClr val="397CAE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397CAE"/>
                </a:solidFill>
                <a:latin typeface="Arial"/>
                <a:cs typeface="Arial"/>
              </a:rPr>
              <a:t>what</a:t>
            </a:r>
            <a:r>
              <a:rPr dirty="0" sz="2400" spc="-40" b="0">
                <a:solidFill>
                  <a:srgbClr val="397CAE"/>
                </a:solidFill>
                <a:latin typeface="Arial"/>
                <a:cs typeface="Arial"/>
              </a:rPr>
              <a:t> </a:t>
            </a:r>
            <a:r>
              <a:rPr dirty="0" sz="2400" b="0">
                <a:solidFill>
                  <a:srgbClr val="397CAE"/>
                </a:solidFill>
                <a:latin typeface="Arial"/>
                <a:cs typeface="Arial"/>
              </a:rPr>
              <a:t>you</a:t>
            </a:r>
            <a:r>
              <a:rPr dirty="0" sz="2400" spc="-35" b="0">
                <a:solidFill>
                  <a:srgbClr val="397CAE"/>
                </a:solidFill>
                <a:latin typeface="Arial"/>
                <a:cs typeface="Arial"/>
              </a:rPr>
              <a:t> </a:t>
            </a:r>
            <a:r>
              <a:rPr dirty="0" sz="2400" spc="-20" b="0">
                <a:solidFill>
                  <a:srgbClr val="397CAE"/>
                </a:solidFill>
                <a:latin typeface="Arial"/>
                <a:cs typeface="Arial"/>
              </a:rPr>
              <a:t>see”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936863" y="6346952"/>
            <a:ext cx="30505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Helvetica"/>
                <a:cs typeface="Helvetica"/>
              </a:rPr>
              <a:t>Bodei</a:t>
            </a:r>
            <a:r>
              <a:rPr dirty="0" sz="1800" spc="320">
                <a:latin typeface="Helvetica"/>
                <a:cs typeface="Helvetica"/>
              </a:rPr>
              <a:t> </a:t>
            </a:r>
            <a:r>
              <a:rPr dirty="0" sz="1800">
                <a:latin typeface="Helvetica"/>
                <a:cs typeface="Helvetica"/>
              </a:rPr>
              <a:t>et</a:t>
            </a:r>
            <a:r>
              <a:rPr dirty="0" sz="1800" spc="-15">
                <a:latin typeface="Helvetica"/>
                <a:cs typeface="Helvetica"/>
              </a:rPr>
              <a:t> </a:t>
            </a:r>
            <a:r>
              <a:rPr dirty="0" sz="1800">
                <a:latin typeface="Helvetica"/>
                <a:cs typeface="Helvetica"/>
              </a:rPr>
              <a:t>al.,</a:t>
            </a:r>
            <a:r>
              <a:rPr dirty="0" sz="1800" spc="-25">
                <a:latin typeface="Helvetica"/>
                <a:cs typeface="Helvetica"/>
              </a:rPr>
              <a:t> </a:t>
            </a:r>
            <a:r>
              <a:rPr dirty="0" sz="1800">
                <a:latin typeface="Helvetica"/>
                <a:cs typeface="Helvetica"/>
              </a:rPr>
              <a:t>PMID:</a:t>
            </a:r>
            <a:r>
              <a:rPr dirty="0" sz="1800" spc="-10">
                <a:latin typeface="Helvetica"/>
                <a:cs typeface="Helvetica"/>
              </a:rPr>
              <a:t> 35725926</a:t>
            </a:r>
            <a:endParaRPr sz="18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544427" y="6456375"/>
            <a:ext cx="1657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solidFill>
                  <a:srgbClr val="BEBEBE"/>
                </a:solidFill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2979" rIns="0" bIns="0" rtlCol="0" vert="horz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dirty="0" spc="-55">
                <a:solidFill>
                  <a:srgbClr val="002469"/>
                </a:solidFill>
              </a:rPr>
              <a:t>Alpha’s:</a:t>
            </a:r>
            <a:r>
              <a:rPr dirty="0" spc="-180">
                <a:solidFill>
                  <a:srgbClr val="002469"/>
                </a:solidFill>
              </a:rPr>
              <a:t> </a:t>
            </a:r>
            <a:r>
              <a:rPr dirty="0">
                <a:solidFill>
                  <a:srgbClr val="002469"/>
                </a:solidFill>
              </a:rPr>
              <a:t>De</a:t>
            </a:r>
            <a:r>
              <a:rPr dirty="0" spc="-200">
                <a:solidFill>
                  <a:srgbClr val="002469"/>
                </a:solidFill>
              </a:rPr>
              <a:t> </a:t>
            </a:r>
            <a:r>
              <a:rPr dirty="0" spc="-25">
                <a:solidFill>
                  <a:srgbClr val="002469"/>
                </a:solidFill>
              </a:rPr>
              <a:t>novo</a:t>
            </a:r>
            <a:r>
              <a:rPr dirty="0" spc="-170">
                <a:solidFill>
                  <a:srgbClr val="002469"/>
                </a:solidFill>
              </a:rPr>
              <a:t> </a:t>
            </a:r>
            <a:r>
              <a:rPr dirty="0" spc="-45">
                <a:solidFill>
                  <a:srgbClr val="002469"/>
                </a:solidFill>
              </a:rPr>
              <a:t>Metastatic</a:t>
            </a:r>
            <a:r>
              <a:rPr dirty="0" spc="-175">
                <a:solidFill>
                  <a:srgbClr val="002469"/>
                </a:solidFill>
              </a:rPr>
              <a:t> </a:t>
            </a:r>
            <a:r>
              <a:rPr dirty="0" spc="-40">
                <a:solidFill>
                  <a:srgbClr val="002469"/>
                </a:solidFill>
              </a:rPr>
              <a:t>Disease</a:t>
            </a:r>
            <a:r>
              <a:rPr dirty="0" spc="-165">
                <a:solidFill>
                  <a:srgbClr val="002469"/>
                </a:solidFill>
              </a:rPr>
              <a:t> </a:t>
            </a:r>
            <a:r>
              <a:rPr dirty="0">
                <a:solidFill>
                  <a:srgbClr val="002469"/>
                </a:solidFill>
              </a:rPr>
              <a:t>in</a:t>
            </a:r>
            <a:r>
              <a:rPr dirty="0" spc="-150">
                <a:solidFill>
                  <a:srgbClr val="002469"/>
                </a:solidFill>
              </a:rPr>
              <a:t> </a:t>
            </a:r>
            <a:r>
              <a:rPr dirty="0" spc="-20">
                <a:solidFill>
                  <a:srgbClr val="002469"/>
                </a:solidFill>
              </a:rPr>
              <a:t>Lieu</a:t>
            </a:r>
            <a:r>
              <a:rPr dirty="0" spc="-155">
                <a:solidFill>
                  <a:srgbClr val="002469"/>
                </a:solidFill>
              </a:rPr>
              <a:t> </a:t>
            </a:r>
            <a:r>
              <a:rPr dirty="0" spc="-25">
                <a:solidFill>
                  <a:srgbClr val="002469"/>
                </a:solidFill>
              </a:rPr>
              <a:t>of</a:t>
            </a:r>
            <a:r>
              <a:rPr dirty="0" spc="-225">
                <a:solidFill>
                  <a:srgbClr val="002469"/>
                </a:solidFill>
              </a:rPr>
              <a:t> </a:t>
            </a:r>
            <a:r>
              <a:rPr dirty="0" spc="-25">
                <a:solidFill>
                  <a:srgbClr val="002469"/>
                </a:solidFill>
              </a:rPr>
              <a:t>ADT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0395" y="750945"/>
            <a:ext cx="7666633" cy="140958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469" y="2445513"/>
            <a:ext cx="4498241" cy="327613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99583" y="2349842"/>
            <a:ext cx="6823583" cy="3512421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3736975" y="6571284"/>
            <a:ext cx="4043679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002469"/>
                </a:solidFill>
                <a:latin typeface="Arial"/>
                <a:cs typeface="Arial"/>
              </a:rPr>
              <a:t>Sathekge</a:t>
            </a:r>
            <a:r>
              <a:rPr dirty="0" sz="1100" spc="-45">
                <a:solidFill>
                  <a:srgbClr val="002469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02469"/>
                </a:solidFill>
                <a:latin typeface="Arial"/>
                <a:cs typeface="Arial"/>
              </a:rPr>
              <a:t>M</a:t>
            </a:r>
            <a:r>
              <a:rPr dirty="0" sz="1100" spc="-5">
                <a:solidFill>
                  <a:srgbClr val="002469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02469"/>
                </a:solidFill>
                <a:latin typeface="Arial"/>
                <a:cs typeface="Arial"/>
              </a:rPr>
              <a:t>et</a:t>
            </a:r>
            <a:r>
              <a:rPr dirty="0" sz="1100" spc="-15">
                <a:solidFill>
                  <a:srgbClr val="002469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02469"/>
                </a:solidFill>
                <a:latin typeface="Arial"/>
                <a:cs typeface="Arial"/>
              </a:rPr>
              <a:t>al.</a:t>
            </a:r>
            <a:r>
              <a:rPr dirty="0" sz="1100" spc="-10">
                <a:solidFill>
                  <a:srgbClr val="002469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002469"/>
                </a:solidFill>
                <a:latin typeface="Arial"/>
                <a:cs typeface="Arial"/>
              </a:rPr>
              <a:t>Eur</a:t>
            </a:r>
            <a:r>
              <a:rPr dirty="0" sz="1100" spc="-5" i="1">
                <a:solidFill>
                  <a:srgbClr val="002469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002469"/>
                </a:solidFill>
                <a:latin typeface="Arial"/>
                <a:cs typeface="Arial"/>
              </a:rPr>
              <a:t>J</a:t>
            </a:r>
            <a:r>
              <a:rPr dirty="0" sz="1100" spc="-10" i="1">
                <a:solidFill>
                  <a:srgbClr val="002469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002469"/>
                </a:solidFill>
                <a:latin typeface="Arial"/>
                <a:cs typeface="Arial"/>
              </a:rPr>
              <a:t>Nucl Med Mol</a:t>
            </a:r>
            <a:r>
              <a:rPr dirty="0" sz="1100" spc="-15" i="1">
                <a:solidFill>
                  <a:srgbClr val="002469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002469"/>
                </a:solidFill>
                <a:latin typeface="Arial"/>
                <a:cs typeface="Arial"/>
              </a:rPr>
              <a:t>Imag.</a:t>
            </a:r>
            <a:r>
              <a:rPr dirty="0" sz="1100" spc="-25" i="1">
                <a:solidFill>
                  <a:srgbClr val="002469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02469"/>
                </a:solidFill>
                <a:latin typeface="Arial"/>
                <a:cs typeface="Arial"/>
              </a:rPr>
              <a:t>2023;50:2210-2218.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3600" rIns="0" bIns="0" rtlCol="0" vert="horz">
            <a:spAutoFit/>
          </a:bodyPr>
          <a:lstStyle/>
          <a:p>
            <a:pPr marL="149225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Back</a:t>
            </a:r>
            <a:r>
              <a:rPr dirty="0" spc="-195"/>
              <a:t> </a:t>
            </a:r>
            <a:r>
              <a:rPr dirty="0"/>
              <a:t>to</a:t>
            </a:r>
            <a:r>
              <a:rPr dirty="0" spc="-160"/>
              <a:t> </a:t>
            </a:r>
            <a:r>
              <a:rPr dirty="0" spc="-10"/>
              <a:t>the</a:t>
            </a:r>
            <a:r>
              <a:rPr dirty="0" spc="-165"/>
              <a:t> </a:t>
            </a:r>
            <a:r>
              <a:rPr dirty="0" spc="-40"/>
              <a:t>Future</a:t>
            </a:r>
            <a:r>
              <a:rPr dirty="0" spc="-180"/>
              <a:t> </a:t>
            </a:r>
            <a:r>
              <a:rPr dirty="0" spc="-45"/>
              <a:t>with</a:t>
            </a:r>
            <a:r>
              <a:rPr dirty="0" spc="-245"/>
              <a:t> </a:t>
            </a:r>
            <a:r>
              <a:rPr dirty="0" spc="-30"/>
              <a:t>Antibodies?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942" y="1749044"/>
            <a:ext cx="3993388" cy="296976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78020" y="1358264"/>
            <a:ext cx="1876678" cy="378193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45580" y="1343025"/>
            <a:ext cx="5322697" cy="3541395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873963" y="6305499"/>
            <a:ext cx="1044448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Pandit-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Taskar</a:t>
            </a:r>
            <a:r>
              <a:rPr dirty="0" sz="11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al.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dirty="0" sz="11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Nucl</a:t>
            </a:r>
            <a:r>
              <a:rPr dirty="0" sz="1100" spc="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Med.</a:t>
            </a:r>
            <a:r>
              <a:rPr dirty="0" sz="11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2016;57:1858-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1864.</a:t>
            </a:r>
            <a:r>
              <a:rPr dirty="0" sz="1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Pandit-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Taskar</a:t>
            </a:r>
            <a:r>
              <a:rPr dirty="0" sz="11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N et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al.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Clin</a:t>
            </a:r>
            <a:r>
              <a:rPr dirty="0" sz="1100" spc="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Cancer</a:t>
            </a:r>
            <a:r>
              <a:rPr dirty="0" sz="11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Res.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2015;21:5277-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85.</a:t>
            </a:r>
            <a:r>
              <a:rPr dirty="0" sz="11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Morris</a:t>
            </a:r>
            <a:r>
              <a:rPr dirty="0" sz="11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MJ</a:t>
            </a:r>
            <a:r>
              <a:rPr dirty="0" sz="1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al.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Clin</a:t>
            </a:r>
            <a:r>
              <a:rPr dirty="0" sz="1100" spc="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Cancer</a:t>
            </a:r>
            <a:r>
              <a:rPr dirty="0" sz="11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Res.</a:t>
            </a:r>
            <a:r>
              <a:rPr dirty="0" sz="11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2007;13(9):2707-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13.</a:t>
            </a:r>
            <a:endParaRPr sz="11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Morris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MJ</a:t>
            </a:r>
            <a:r>
              <a:rPr dirty="0" sz="11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al.</a:t>
            </a:r>
            <a:r>
              <a:rPr dirty="0" sz="11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Clin</a:t>
            </a:r>
            <a:r>
              <a:rPr dirty="0" sz="1100" spc="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Cancer</a:t>
            </a:r>
            <a:r>
              <a:rPr dirty="0" sz="1100" spc="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Res.</a:t>
            </a:r>
            <a:r>
              <a:rPr dirty="0" sz="1100" spc="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2005;11(20):7454-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61.</a:t>
            </a:r>
            <a:r>
              <a:rPr dirty="0" sz="11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Pandit-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Taskar</a:t>
            </a:r>
            <a:r>
              <a:rPr dirty="0" sz="1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al.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J Nucl</a:t>
            </a:r>
            <a:r>
              <a:rPr dirty="0" sz="1100" spc="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Med.</a:t>
            </a:r>
            <a:r>
              <a:rPr dirty="0" sz="11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2008;49(7):1066-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74.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245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" y="6238556"/>
            <a:ext cx="12191977" cy="61944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7797" rIns="0" bIns="0" rtlCol="0" vert="horz">
            <a:spAutoFit/>
          </a:bodyPr>
          <a:lstStyle/>
          <a:p>
            <a:pPr marL="199390" marR="30480">
              <a:lnSpc>
                <a:spcPts val="3460"/>
              </a:lnSpc>
              <a:spcBef>
                <a:spcPts val="535"/>
              </a:spcBef>
            </a:pPr>
            <a:r>
              <a:rPr dirty="0"/>
              <a:t>Avoid</a:t>
            </a:r>
            <a:r>
              <a:rPr dirty="0" spc="-70"/>
              <a:t> </a:t>
            </a:r>
            <a:r>
              <a:rPr dirty="0"/>
              <a:t>Salivary</a:t>
            </a:r>
            <a:r>
              <a:rPr dirty="0" spc="-80"/>
              <a:t> </a:t>
            </a:r>
            <a:r>
              <a:rPr dirty="0"/>
              <a:t>Glands</a:t>
            </a:r>
            <a:r>
              <a:rPr dirty="0" spc="-190"/>
              <a:t> </a:t>
            </a:r>
            <a:r>
              <a:rPr dirty="0"/>
              <a:t>Altogether</a:t>
            </a:r>
            <a:r>
              <a:rPr dirty="0" spc="-95"/>
              <a:t> </a:t>
            </a:r>
            <a:r>
              <a:rPr dirty="0"/>
              <a:t>by</a:t>
            </a:r>
            <a:r>
              <a:rPr dirty="0" spc="-75"/>
              <a:t> </a:t>
            </a:r>
            <a:r>
              <a:rPr dirty="0"/>
              <a:t>Using</a:t>
            </a:r>
            <a:r>
              <a:rPr dirty="0" spc="-180"/>
              <a:t> </a:t>
            </a:r>
            <a:r>
              <a:rPr dirty="0"/>
              <a:t>Another</a:t>
            </a:r>
            <a:r>
              <a:rPr dirty="0" spc="-75"/>
              <a:t> </a:t>
            </a:r>
            <a:r>
              <a:rPr dirty="0" spc="-10"/>
              <a:t>Target: hK2-</a:t>
            </a:r>
            <a:r>
              <a:rPr dirty="0" spc="-20"/>
              <a:t>Targeted,</a:t>
            </a:r>
            <a:r>
              <a:rPr dirty="0" spc="-75"/>
              <a:t> </a:t>
            </a:r>
            <a:r>
              <a:rPr dirty="0"/>
              <a:t>Humanized</a:t>
            </a:r>
            <a:r>
              <a:rPr dirty="0" spc="-60"/>
              <a:t> </a:t>
            </a:r>
            <a:r>
              <a:rPr dirty="0"/>
              <a:t>mAb</a:t>
            </a:r>
            <a:r>
              <a:rPr dirty="0" spc="-40"/>
              <a:t> </a:t>
            </a:r>
            <a:r>
              <a:rPr dirty="0"/>
              <a:t>Conjugated</a:t>
            </a:r>
            <a:r>
              <a:rPr dirty="0" spc="-70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 baseline="25132" sz="3150" spc="-15"/>
              <a:t>225</a:t>
            </a:r>
            <a:r>
              <a:rPr dirty="0" sz="3200" spc="-10"/>
              <a:t>Ac</a:t>
            </a:r>
            <a:endParaRPr sz="3200"/>
          </a:p>
        </p:txBody>
      </p:sp>
      <p:sp>
        <p:nvSpPr>
          <p:cNvPr id="5" name="object 5" descr=""/>
          <p:cNvSpPr txBox="1"/>
          <p:nvPr/>
        </p:nvSpPr>
        <p:spPr>
          <a:xfrm>
            <a:off x="129844" y="1904238"/>
            <a:ext cx="4358640" cy="3653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0979" marR="245110" indent="-183515">
              <a:lnSpc>
                <a:spcPct val="100000"/>
              </a:lnSpc>
              <a:spcBef>
                <a:spcPts val="100"/>
              </a:spcBef>
              <a:buChar char="•"/>
              <a:tabLst>
                <a:tab pos="220979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hK2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regulated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androgen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receptor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signaling,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similar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PSA</a:t>
            </a:r>
            <a:r>
              <a:rPr dirty="0" baseline="20833" sz="1800" spc="-15">
                <a:solidFill>
                  <a:srgbClr val="FFFFFF"/>
                </a:solidFill>
                <a:latin typeface="Arial"/>
                <a:cs typeface="Arial"/>
              </a:rPr>
              <a:t>1-</a:t>
            </a:r>
            <a:r>
              <a:rPr dirty="0" baseline="20833" sz="1800" spc="-75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baseline="20833" sz="1800">
              <a:latin typeface="Arial"/>
              <a:cs typeface="Arial"/>
            </a:endParaRPr>
          </a:p>
          <a:p>
            <a:pPr marL="220979" marR="497840" indent="-183515">
              <a:lnSpc>
                <a:spcPct val="100000"/>
              </a:lnSpc>
              <a:spcBef>
                <a:spcPts val="1200"/>
              </a:spcBef>
              <a:buChar char="•"/>
              <a:tabLst>
                <a:tab pos="220979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hK2,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encoded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KLK2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high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membranous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expression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prostate cancer</a:t>
            </a:r>
            <a:r>
              <a:rPr dirty="0" baseline="25462" sz="1800" spc="-15">
                <a:solidFill>
                  <a:srgbClr val="FFFFFF"/>
                </a:solidFill>
                <a:latin typeface="Arial"/>
                <a:cs typeface="Arial"/>
              </a:rPr>
              <a:t>4-</a:t>
            </a:r>
            <a:r>
              <a:rPr dirty="0" baseline="25462" sz="1800" spc="-75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baseline="25462" sz="1800">
              <a:latin typeface="Arial"/>
              <a:cs typeface="Arial"/>
            </a:endParaRPr>
          </a:p>
          <a:p>
            <a:pPr marL="220979" marR="751840" indent="-183515">
              <a:lnSpc>
                <a:spcPct val="100000"/>
              </a:lnSpc>
              <a:spcBef>
                <a:spcPts val="1200"/>
              </a:spcBef>
              <a:buChar char="•"/>
              <a:tabLst>
                <a:tab pos="220979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hK2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exists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both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secreted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membrane-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associated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r>
              <a:rPr dirty="0" baseline="25462" sz="1800" spc="-15">
                <a:solidFill>
                  <a:srgbClr val="FFFFFF"/>
                </a:solidFill>
                <a:latin typeface="Arial"/>
                <a:cs typeface="Arial"/>
              </a:rPr>
              <a:t>2,4,8</a:t>
            </a:r>
            <a:endParaRPr baseline="25462" sz="1800">
              <a:latin typeface="Arial"/>
              <a:cs typeface="Arial"/>
            </a:endParaRPr>
          </a:p>
          <a:p>
            <a:pPr marL="220979" marR="30480" indent="-183515">
              <a:lnSpc>
                <a:spcPct val="100000"/>
              </a:lnSpc>
              <a:spcBef>
                <a:spcPts val="1200"/>
              </a:spcBef>
              <a:buChar char="•"/>
              <a:tabLst>
                <a:tab pos="220979" algn="l"/>
              </a:tabLst>
            </a:pP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JNJ-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69086420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preferentially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binds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membrane-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associated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hK2</a:t>
            </a:r>
            <a:r>
              <a:rPr dirty="0" baseline="25462" sz="1800" spc="-15">
                <a:solidFill>
                  <a:srgbClr val="FFFFFF"/>
                </a:solidFill>
                <a:latin typeface="Arial"/>
                <a:cs typeface="Arial"/>
              </a:rPr>
              <a:t>4,5</a:t>
            </a:r>
            <a:endParaRPr baseline="25462" sz="1800">
              <a:latin typeface="Arial"/>
              <a:cs typeface="Arial"/>
            </a:endParaRPr>
          </a:p>
          <a:p>
            <a:pPr marL="220979" marR="784225" indent="-183515">
              <a:lnSpc>
                <a:spcPct val="100000"/>
              </a:lnSpc>
              <a:spcBef>
                <a:spcPts val="1205"/>
              </a:spcBef>
              <a:buChar char="•"/>
              <a:tabLst>
                <a:tab pos="220979" algn="l"/>
              </a:tabLst>
            </a:pP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JNJ-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69086420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delivers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α-particle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radiation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prostate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tumor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cells</a:t>
            </a:r>
            <a:r>
              <a:rPr dirty="0" baseline="25462" sz="1800" spc="-15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baseline="25462"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660269" y="6410953"/>
            <a:ext cx="1889125" cy="141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0"/>
              </a:lnSpc>
            </a:pPr>
            <a:r>
              <a:rPr dirty="0" sz="600" b="1">
                <a:solidFill>
                  <a:srgbClr val="002456"/>
                </a:solidFill>
                <a:latin typeface="Arial"/>
                <a:cs typeface="Arial"/>
              </a:rPr>
              <a:t>PRESENTED</a:t>
            </a:r>
            <a:r>
              <a:rPr dirty="0" sz="600" spc="-10" b="1">
                <a:solidFill>
                  <a:srgbClr val="002456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002456"/>
                </a:solidFill>
                <a:latin typeface="Arial"/>
                <a:cs typeface="Arial"/>
              </a:rPr>
              <a:t>BY:</a:t>
            </a:r>
            <a:r>
              <a:rPr dirty="0" sz="600" spc="150" b="1">
                <a:solidFill>
                  <a:srgbClr val="00245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456"/>
                </a:solidFill>
                <a:latin typeface="Arial"/>
                <a:cs typeface="Arial"/>
              </a:rPr>
              <a:t>Michael</a:t>
            </a:r>
            <a:r>
              <a:rPr dirty="0" sz="1000" spc="-25">
                <a:solidFill>
                  <a:srgbClr val="00245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456"/>
                </a:solidFill>
                <a:latin typeface="Arial"/>
                <a:cs typeface="Arial"/>
              </a:rPr>
              <a:t>J.</a:t>
            </a:r>
            <a:r>
              <a:rPr dirty="0" sz="1000" spc="-35">
                <a:solidFill>
                  <a:srgbClr val="00245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456"/>
                </a:solidFill>
                <a:latin typeface="Arial"/>
                <a:cs typeface="Arial"/>
              </a:rPr>
              <a:t>Morris,</a:t>
            </a:r>
            <a:r>
              <a:rPr dirty="0" sz="1000" spc="-25">
                <a:solidFill>
                  <a:srgbClr val="002456"/>
                </a:solidFill>
                <a:latin typeface="Arial"/>
                <a:cs typeface="Arial"/>
              </a:rPr>
              <a:t> MD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179146" y="6263224"/>
            <a:ext cx="12012930" cy="518159"/>
          </a:xfrm>
          <a:custGeom>
            <a:avLst/>
            <a:gdLst/>
            <a:ahLst/>
            <a:cxnLst/>
            <a:rect l="l" t="t" r="r" b="b"/>
            <a:pathLst>
              <a:path w="12012930" h="518159">
                <a:moveTo>
                  <a:pt x="12012803" y="0"/>
                </a:moveTo>
                <a:lnTo>
                  <a:pt x="0" y="0"/>
                </a:lnTo>
                <a:lnTo>
                  <a:pt x="0" y="518096"/>
                </a:lnTo>
                <a:lnTo>
                  <a:pt x="12012803" y="518096"/>
                </a:lnTo>
                <a:lnTo>
                  <a:pt x="120128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178714" y="6395720"/>
            <a:ext cx="1185481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1.</a:t>
            </a:r>
            <a:r>
              <a:rPr dirty="0" sz="8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Saedi</a:t>
            </a:r>
            <a:r>
              <a:rPr dirty="0" sz="800" spc="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MS,</a:t>
            </a:r>
            <a:r>
              <a:rPr dirty="0" sz="800" spc="-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et</a:t>
            </a:r>
            <a:r>
              <a:rPr dirty="0" sz="8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al. </a:t>
            </a:r>
            <a:r>
              <a:rPr dirty="0" sz="800" i="1">
                <a:solidFill>
                  <a:srgbClr val="001F5F"/>
                </a:solidFill>
                <a:latin typeface="Arial"/>
                <a:cs typeface="Arial"/>
              </a:rPr>
              <a:t>Int</a:t>
            </a:r>
            <a:r>
              <a:rPr dirty="0" sz="800" spc="-1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01F5F"/>
                </a:solidFill>
                <a:latin typeface="Arial"/>
                <a:cs typeface="Arial"/>
              </a:rPr>
              <a:t>J</a:t>
            </a:r>
            <a:r>
              <a:rPr dirty="0" sz="800" spc="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01F5F"/>
                </a:solidFill>
                <a:latin typeface="Arial"/>
                <a:cs typeface="Arial"/>
              </a:rPr>
              <a:t>Cancer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.</a:t>
            </a:r>
            <a:r>
              <a:rPr dirty="0" sz="8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001F5F"/>
                </a:solidFill>
                <a:latin typeface="Arial"/>
                <a:cs typeface="Arial"/>
              </a:rPr>
              <a:t>2001;94:558-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563.</a:t>
            </a:r>
            <a:r>
              <a:rPr dirty="0" sz="800" spc="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2. McDevitt</a:t>
            </a:r>
            <a:r>
              <a:rPr dirty="0" sz="8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MR,</a:t>
            </a:r>
            <a:r>
              <a:rPr dirty="0" sz="8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et</a:t>
            </a:r>
            <a:r>
              <a:rPr dirty="0" sz="8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al.</a:t>
            </a:r>
            <a:r>
              <a:rPr dirty="0" sz="800" spc="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01F5F"/>
                </a:solidFill>
                <a:latin typeface="Arial"/>
                <a:cs typeface="Arial"/>
              </a:rPr>
              <a:t>Nat Commun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.</a:t>
            </a:r>
            <a:r>
              <a:rPr dirty="0" sz="800" spc="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001F5F"/>
                </a:solidFill>
                <a:latin typeface="Arial"/>
                <a:cs typeface="Arial"/>
              </a:rPr>
              <a:t>2018;9(1):1629.</a:t>
            </a:r>
            <a:r>
              <a:rPr dirty="0" sz="800" spc="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3.</a:t>
            </a:r>
            <a:r>
              <a:rPr dirty="0" sz="800" spc="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Lövgren</a:t>
            </a:r>
            <a:r>
              <a:rPr dirty="0" sz="800" spc="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J,</a:t>
            </a:r>
            <a:r>
              <a:rPr dirty="0" sz="8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et</a:t>
            </a:r>
            <a:r>
              <a:rPr dirty="0" sz="8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al. </a:t>
            </a:r>
            <a:r>
              <a:rPr dirty="0" sz="800" i="1">
                <a:solidFill>
                  <a:srgbClr val="001F5F"/>
                </a:solidFill>
                <a:latin typeface="Arial"/>
                <a:cs typeface="Arial"/>
              </a:rPr>
              <a:t>Eur</a:t>
            </a:r>
            <a:r>
              <a:rPr dirty="0" sz="800" spc="-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01F5F"/>
                </a:solidFill>
                <a:latin typeface="Arial"/>
                <a:cs typeface="Arial"/>
              </a:rPr>
              <a:t>J</a:t>
            </a:r>
            <a:r>
              <a:rPr dirty="0" sz="800" spc="-1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01F5F"/>
                </a:solidFill>
                <a:latin typeface="Arial"/>
                <a:cs typeface="Arial"/>
              </a:rPr>
              <a:t>Biochem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.</a:t>
            </a:r>
            <a:r>
              <a:rPr dirty="0" sz="8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001F5F"/>
                </a:solidFill>
                <a:latin typeface="Arial"/>
                <a:cs typeface="Arial"/>
              </a:rPr>
              <a:t>1999;262:781-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789.</a:t>
            </a:r>
            <a:r>
              <a:rPr dirty="0" sz="800" spc="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4. </a:t>
            </a:r>
            <a:r>
              <a:rPr dirty="0" sz="800" spc="-10">
                <a:solidFill>
                  <a:srgbClr val="001F5F"/>
                </a:solidFill>
                <a:latin typeface="Arial"/>
                <a:cs typeface="Arial"/>
              </a:rPr>
              <a:t>Thorek</a:t>
            </a:r>
            <a:r>
              <a:rPr dirty="0" sz="800" spc="-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DL, et</a:t>
            </a:r>
            <a:r>
              <a:rPr dirty="0" sz="8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al. </a:t>
            </a:r>
            <a:r>
              <a:rPr dirty="0" sz="800" i="1">
                <a:solidFill>
                  <a:srgbClr val="001F5F"/>
                </a:solidFill>
                <a:latin typeface="Arial"/>
                <a:cs typeface="Arial"/>
              </a:rPr>
              <a:t>Sci</a:t>
            </a:r>
            <a:r>
              <a:rPr dirty="0" sz="800" spc="-3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 spc="-20" i="1">
                <a:solidFill>
                  <a:srgbClr val="001F5F"/>
                </a:solidFill>
                <a:latin typeface="Arial"/>
                <a:cs typeface="Arial"/>
              </a:rPr>
              <a:t>Transl</a:t>
            </a:r>
            <a:r>
              <a:rPr dirty="0" sz="800" spc="-4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01F5F"/>
                </a:solidFill>
                <a:latin typeface="Arial"/>
                <a:cs typeface="Arial"/>
              </a:rPr>
              <a:t>Med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.</a:t>
            </a:r>
            <a:r>
              <a:rPr dirty="0" sz="800" spc="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001F5F"/>
                </a:solidFill>
                <a:latin typeface="Arial"/>
                <a:cs typeface="Arial"/>
              </a:rPr>
              <a:t>2016;8(367):367.</a:t>
            </a:r>
            <a:r>
              <a:rPr dirty="0" sz="800" spc="-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5.</a:t>
            </a:r>
            <a:r>
              <a:rPr dirty="0" sz="800" spc="-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Morris</a:t>
            </a:r>
            <a:r>
              <a:rPr dirty="0" sz="800" spc="-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MJ,</a:t>
            </a:r>
            <a:r>
              <a:rPr dirty="0" sz="800" spc="-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et</a:t>
            </a:r>
            <a:r>
              <a:rPr dirty="0" sz="8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al.</a:t>
            </a:r>
            <a:r>
              <a:rPr dirty="0" sz="800" spc="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01F5F"/>
                </a:solidFill>
                <a:latin typeface="Arial"/>
                <a:cs typeface="Arial"/>
              </a:rPr>
              <a:t>J</a:t>
            </a:r>
            <a:r>
              <a:rPr dirty="0" sz="800" spc="-1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01F5F"/>
                </a:solidFill>
                <a:latin typeface="Arial"/>
                <a:cs typeface="Arial"/>
              </a:rPr>
              <a:t>Clin</a:t>
            </a:r>
            <a:r>
              <a:rPr dirty="0" sz="800" spc="-1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01F5F"/>
                </a:solidFill>
                <a:latin typeface="Arial"/>
                <a:cs typeface="Arial"/>
              </a:rPr>
              <a:t>Oncol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.</a:t>
            </a:r>
            <a:r>
              <a:rPr dirty="0" sz="8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001F5F"/>
                </a:solidFill>
                <a:latin typeface="Arial"/>
                <a:cs typeface="Arial"/>
              </a:rPr>
              <a:t>2022;40(6 suppl):TPS206.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6. Darson</a:t>
            </a:r>
            <a:r>
              <a:rPr dirty="0" sz="8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MF,</a:t>
            </a:r>
            <a:r>
              <a:rPr dirty="0" sz="8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et</a:t>
            </a:r>
            <a:r>
              <a:rPr dirty="0" sz="800" spc="-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al. </a:t>
            </a:r>
            <a:r>
              <a:rPr dirty="0" sz="800" i="1">
                <a:solidFill>
                  <a:srgbClr val="001F5F"/>
                </a:solidFill>
                <a:latin typeface="Arial"/>
                <a:cs typeface="Arial"/>
              </a:rPr>
              <a:t>Urology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.</a:t>
            </a:r>
            <a:r>
              <a:rPr dirty="0" sz="8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001F5F"/>
                </a:solidFill>
                <a:latin typeface="Arial"/>
                <a:cs typeface="Arial"/>
              </a:rPr>
              <a:t>1997;49:857-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862.</a:t>
            </a:r>
            <a:r>
              <a:rPr dirty="0" sz="800" spc="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7.</a:t>
            </a:r>
            <a:r>
              <a:rPr dirty="0" sz="800" spc="-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Darson</a:t>
            </a:r>
            <a:r>
              <a:rPr dirty="0" sz="8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MF,</a:t>
            </a:r>
            <a:r>
              <a:rPr dirty="0" sz="8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et</a:t>
            </a:r>
            <a:r>
              <a:rPr dirty="0" sz="800" spc="-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al.</a:t>
            </a:r>
            <a:r>
              <a:rPr dirty="0" sz="8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01F5F"/>
                </a:solidFill>
                <a:latin typeface="Arial"/>
                <a:cs typeface="Arial"/>
              </a:rPr>
              <a:t>Urology.</a:t>
            </a:r>
            <a:r>
              <a:rPr dirty="0" sz="800" spc="-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001F5F"/>
                </a:solidFill>
                <a:latin typeface="Arial"/>
                <a:cs typeface="Arial"/>
              </a:rPr>
              <a:t>1999;53(5):939-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944.</a:t>
            </a:r>
            <a:r>
              <a:rPr dirty="0" sz="800" spc="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8.</a:t>
            </a:r>
            <a:r>
              <a:rPr dirty="0" sz="800" spc="-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Shen</a:t>
            </a:r>
            <a:r>
              <a:rPr dirty="0" sz="8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F,</a:t>
            </a:r>
            <a:r>
              <a:rPr dirty="0" sz="8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et</a:t>
            </a:r>
            <a:r>
              <a:rPr dirty="0" sz="800" spc="-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al. </a:t>
            </a:r>
            <a:r>
              <a:rPr dirty="0" sz="800" i="1">
                <a:solidFill>
                  <a:srgbClr val="001F5F"/>
                </a:solidFill>
                <a:latin typeface="Arial"/>
                <a:cs typeface="Arial"/>
              </a:rPr>
              <a:t>J</a:t>
            </a:r>
            <a:r>
              <a:rPr dirty="0" sz="800" spc="-1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01F5F"/>
                </a:solidFill>
                <a:latin typeface="Arial"/>
                <a:cs typeface="Arial"/>
              </a:rPr>
              <a:t>Clin</a:t>
            </a:r>
            <a:r>
              <a:rPr dirty="0" sz="800" spc="-2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001F5F"/>
                </a:solidFill>
                <a:latin typeface="Arial"/>
                <a:cs typeface="Arial"/>
              </a:rPr>
              <a:t>Oncol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.</a:t>
            </a:r>
            <a:r>
              <a:rPr dirty="0" sz="8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2024;42(4</a:t>
            </a:r>
            <a:r>
              <a:rPr dirty="0" sz="800" spc="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suppl):202.</a:t>
            </a:r>
            <a:r>
              <a:rPr dirty="0" sz="800" spc="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dirty="0" sz="8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N.</a:t>
            </a:r>
            <a:r>
              <a:rPr dirty="0" sz="8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001F5F"/>
                </a:solidFill>
                <a:latin typeface="Arial"/>
                <a:cs typeface="Arial"/>
              </a:rPr>
              <a:t>Pandit-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Taskar,</a:t>
            </a:r>
            <a:r>
              <a:rPr dirty="0" sz="8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J.</a:t>
            </a:r>
            <a:r>
              <a:rPr dirty="0" sz="8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A.</a:t>
            </a:r>
            <a:r>
              <a:rPr dirty="0" sz="8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O’Donoghue,</a:t>
            </a:r>
            <a:r>
              <a:rPr dirty="0" sz="800" spc="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D.</a:t>
            </a:r>
            <a:r>
              <a:rPr dirty="0" sz="8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Chetty,</a:t>
            </a:r>
            <a:r>
              <a:rPr dirty="0" sz="800" spc="-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S.</a:t>
            </a:r>
            <a:r>
              <a:rPr dirty="0" sz="800" spc="-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Max,</a:t>
            </a:r>
            <a:r>
              <a:rPr dirty="0" sz="800" spc="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D.</a:t>
            </a:r>
            <a:r>
              <a:rPr dirty="0" sz="800" spc="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Wanik,</a:t>
            </a:r>
            <a:r>
              <a:rPr dirty="0" sz="800" spc="-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O.</a:t>
            </a:r>
            <a:r>
              <a:rPr dirty="0" sz="800" spc="-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Ilovich,</a:t>
            </a:r>
            <a:r>
              <a:rPr dirty="0" sz="8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et</a:t>
            </a:r>
            <a:r>
              <a:rPr dirty="0" sz="8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al.</a:t>
            </a:r>
            <a:r>
              <a:rPr dirty="0" sz="8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Journal</a:t>
            </a:r>
            <a:r>
              <a:rPr dirty="0" sz="800" spc="-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 Nuclear</a:t>
            </a:r>
            <a:r>
              <a:rPr dirty="0" sz="800" spc="-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Medicine</a:t>
            </a:r>
            <a:r>
              <a:rPr dirty="0" sz="800" spc="-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2024</a:t>
            </a:r>
            <a:r>
              <a:rPr dirty="0" sz="8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001F5F"/>
                </a:solidFill>
                <a:latin typeface="Arial"/>
                <a:cs typeface="Arial"/>
              </a:rPr>
              <a:t>Pages</a:t>
            </a:r>
            <a:r>
              <a:rPr dirty="0" sz="8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001F5F"/>
                </a:solidFill>
                <a:latin typeface="Arial"/>
                <a:cs typeface="Arial"/>
              </a:rPr>
              <a:t>jnumed.124.267416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4665093" y="1767633"/>
            <a:ext cx="3989070" cy="3818890"/>
            <a:chOff x="4665093" y="1767633"/>
            <a:chExt cx="3989070" cy="3818890"/>
          </a:xfrm>
        </p:grpSpPr>
        <p:sp>
          <p:nvSpPr>
            <p:cNvPr id="10" name="object 10" descr=""/>
            <p:cNvSpPr/>
            <p:nvPr/>
          </p:nvSpPr>
          <p:spPr>
            <a:xfrm>
              <a:off x="4713478" y="1995423"/>
              <a:ext cx="3728720" cy="3305810"/>
            </a:xfrm>
            <a:custGeom>
              <a:avLst/>
              <a:gdLst/>
              <a:ahLst/>
              <a:cxnLst/>
              <a:rect l="l" t="t" r="r" b="b"/>
              <a:pathLst>
                <a:path w="3728720" h="3305810">
                  <a:moveTo>
                    <a:pt x="3177286" y="0"/>
                  </a:moveTo>
                  <a:lnTo>
                    <a:pt x="550926" y="0"/>
                  </a:lnTo>
                  <a:lnTo>
                    <a:pt x="503386" y="2022"/>
                  </a:lnTo>
                  <a:lnTo>
                    <a:pt x="456970" y="7977"/>
                  </a:lnTo>
                  <a:lnTo>
                    <a:pt x="411843" y="17702"/>
                  </a:lnTo>
                  <a:lnTo>
                    <a:pt x="368171" y="31030"/>
                  </a:lnTo>
                  <a:lnTo>
                    <a:pt x="326118" y="47795"/>
                  </a:lnTo>
                  <a:lnTo>
                    <a:pt x="285849" y="67834"/>
                  </a:lnTo>
                  <a:lnTo>
                    <a:pt x="247531" y="90979"/>
                  </a:lnTo>
                  <a:lnTo>
                    <a:pt x="211329" y="117067"/>
                  </a:lnTo>
                  <a:lnTo>
                    <a:pt x="177407" y="145931"/>
                  </a:lnTo>
                  <a:lnTo>
                    <a:pt x="145931" y="177407"/>
                  </a:lnTo>
                  <a:lnTo>
                    <a:pt x="117067" y="211329"/>
                  </a:lnTo>
                  <a:lnTo>
                    <a:pt x="90979" y="247531"/>
                  </a:lnTo>
                  <a:lnTo>
                    <a:pt x="67834" y="285849"/>
                  </a:lnTo>
                  <a:lnTo>
                    <a:pt x="47795" y="326118"/>
                  </a:lnTo>
                  <a:lnTo>
                    <a:pt x="31030" y="368171"/>
                  </a:lnTo>
                  <a:lnTo>
                    <a:pt x="17702" y="411843"/>
                  </a:lnTo>
                  <a:lnTo>
                    <a:pt x="7977" y="456970"/>
                  </a:lnTo>
                  <a:lnTo>
                    <a:pt x="2022" y="503386"/>
                  </a:lnTo>
                  <a:lnTo>
                    <a:pt x="0" y="550926"/>
                  </a:lnTo>
                  <a:lnTo>
                    <a:pt x="0" y="2754376"/>
                  </a:lnTo>
                  <a:lnTo>
                    <a:pt x="2022" y="2801915"/>
                  </a:lnTo>
                  <a:lnTo>
                    <a:pt x="7977" y="2848331"/>
                  </a:lnTo>
                  <a:lnTo>
                    <a:pt x="17702" y="2893458"/>
                  </a:lnTo>
                  <a:lnTo>
                    <a:pt x="31030" y="2937130"/>
                  </a:lnTo>
                  <a:lnTo>
                    <a:pt x="47795" y="2979183"/>
                  </a:lnTo>
                  <a:lnTo>
                    <a:pt x="67834" y="3019452"/>
                  </a:lnTo>
                  <a:lnTo>
                    <a:pt x="90979" y="3057770"/>
                  </a:lnTo>
                  <a:lnTo>
                    <a:pt x="117067" y="3093972"/>
                  </a:lnTo>
                  <a:lnTo>
                    <a:pt x="145931" y="3127894"/>
                  </a:lnTo>
                  <a:lnTo>
                    <a:pt x="177407" y="3159370"/>
                  </a:lnTo>
                  <a:lnTo>
                    <a:pt x="211329" y="3188234"/>
                  </a:lnTo>
                  <a:lnTo>
                    <a:pt x="247531" y="3214322"/>
                  </a:lnTo>
                  <a:lnTo>
                    <a:pt x="285849" y="3237467"/>
                  </a:lnTo>
                  <a:lnTo>
                    <a:pt x="326118" y="3257506"/>
                  </a:lnTo>
                  <a:lnTo>
                    <a:pt x="368171" y="3274271"/>
                  </a:lnTo>
                  <a:lnTo>
                    <a:pt x="411843" y="3287599"/>
                  </a:lnTo>
                  <a:lnTo>
                    <a:pt x="456970" y="3297324"/>
                  </a:lnTo>
                  <a:lnTo>
                    <a:pt x="503386" y="3303279"/>
                  </a:lnTo>
                  <a:lnTo>
                    <a:pt x="550926" y="3305302"/>
                  </a:lnTo>
                  <a:lnTo>
                    <a:pt x="3177286" y="3305302"/>
                  </a:lnTo>
                  <a:lnTo>
                    <a:pt x="3224825" y="3303279"/>
                  </a:lnTo>
                  <a:lnTo>
                    <a:pt x="3271241" y="3297324"/>
                  </a:lnTo>
                  <a:lnTo>
                    <a:pt x="3316368" y="3287599"/>
                  </a:lnTo>
                  <a:lnTo>
                    <a:pt x="3360040" y="3274271"/>
                  </a:lnTo>
                  <a:lnTo>
                    <a:pt x="3402093" y="3257506"/>
                  </a:lnTo>
                  <a:lnTo>
                    <a:pt x="3442362" y="3237467"/>
                  </a:lnTo>
                  <a:lnTo>
                    <a:pt x="3480680" y="3214322"/>
                  </a:lnTo>
                  <a:lnTo>
                    <a:pt x="3516882" y="3188234"/>
                  </a:lnTo>
                  <a:lnTo>
                    <a:pt x="3550804" y="3159370"/>
                  </a:lnTo>
                  <a:lnTo>
                    <a:pt x="3582280" y="3127894"/>
                  </a:lnTo>
                  <a:lnTo>
                    <a:pt x="3611144" y="3093972"/>
                  </a:lnTo>
                  <a:lnTo>
                    <a:pt x="3637232" y="3057770"/>
                  </a:lnTo>
                  <a:lnTo>
                    <a:pt x="3660377" y="3019452"/>
                  </a:lnTo>
                  <a:lnTo>
                    <a:pt x="3680416" y="2979183"/>
                  </a:lnTo>
                  <a:lnTo>
                    <a:pt x="3697181" y="2937130"/>
                  </a:lnTo>
                  <a:lnTo>
                    <a:pt x="3710509" y="2893458"/>
                  </a:lnTo>
                  <a:lnTo>
                    <a:pt x="3720234" y="2848331"/>
                  </a:lnTo>
                  <a:lnTo>
                    <a:pt x="3726189" y="2801915"/>
                  </a:lnTo>
                  <a:lnTo>
                    <a:pt x="3728212" y="2754376"/>
                  </a:lnTo>
                  <a:lnTo>
                    <a:pt x="3728212" y="550926"/>
                  </a:lnTo>
                  <a:lnTo>
                    <a:pt x="3726189" y="503386"/>
                  </a:lnTo>
                  <a:lnTo>
                    <a:pt x="3720234" y="456970"/>
                  </a:lnTo>
                  <a:lnTo>
                    <a:pt x="3710509" y="411843"/>
                  </a:lnTo>
                  <a:lnTo>
                    <a:pt x="3697181" y="368171"/>
                  </a:lnTo>
                  <a:lnTo>
                    <a:pt x="3680416" y="326118"/>
                  </a:lnTo>
                  <a:lnTo>
                    <a:pt x="3660377" y="285849"/>
                  </a:lnTo>
                  <a:lnTo>
                    <a:pt x="3637232" y="247531"/>
                  </a:lnTo>
                  <a:lnTo>
                    <a:pt x="3611144" y="211329"/>
                  </a:lnTo>
                  <a:lnTo>
                    <a:pt x="3582280" y="177407"/>
                  </a:lnTo>
                  <a:lnTo>
                    <a:pt x="3550804" y="145931"/>
                  </a:lnTo>
                  <a:lnTo>
                    <a:pt x="3516882" y="117067"/>
                  </a:lnTo>
                  <a:lnTo>
                    <a:pt x="3480680" y="90979"/>
                  </a:lnTo>
                  <a:lnTo>
                    <a:pt x="3442362" y="67834"/>
                  </a:lnTo>
                  <a:lnTo>
                    <a:pt x="3402093" y="47795"/>
                  </a:lnTo>
                  <a:lnTo>
                    <a:pt x="3360040" y="31030"/>
                  </a:lnTo>
                  <a:lnTo>
                    <a:pt x="3316368" y="17702"/>
                  </a:lnTo>
                  <a:lnTo>
                    <a:pt x="3271241" y="7977"/>
                  </a:lnTo>
                  <a:lnTo>
                    <a:pt x="3224825" y="2022"/>
                  </a:lnTo>
                  <a:lnTo>
                    <a:pt x="317728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713478" y="1995423"/>
              <a:ext cx="3728720" cy="3305810"/>
            </a:xfrm>
            <a:custGeom>
              <a:avLst/>
              <a:gdLst/>
              <a:ahLst/>
              <a:cxnLst/>
              <a:rect l="l" t="t" r="r" b="b"/>
              <a:pathLst>
                <a:path w="3728720" h="3305810">
                  <a:moveTo>
                    <a:pt x="0" y="550926"/>
                  </a:moveTo>
                  <a:lnTo>
                    <a:pt x="2022" y="503386"/>
                  </a:lnTo>
                  <a:lnTo>
                    <a:pt x="7977" y="456970"/>
                  </a:lnTo>
                  <a:lnTo>
                    <a:pt x="17702" y="411843"/>
                  </a:lnTo>
                  <a:lnTo>
                    <a:pt x="31030" y="368171"/>
                  </a:lnTo>
                  <a:lnTo>
                    <a:pt x="47795" y="326118"/>
                  </a:lnTo>
                  <a:lnTo>
                    <a:pt x="67834" y="285849"/>
                  </a:lnTo>
                  <a:lnTo>
                    <a:pt x="90979" y="247531"/>
                  </a:lnTo>
                  <a:lnTo>
                    <a:pt x="117067" y="211329"/>
                  </a:lnTo>
                  <a:lnTo>
                    <a:pt x="145931" y="177407"/>
                  </a:lnTo>
                  <a:lnTo>
                    <a:pt x="177407" y="145931"/>
                  </a:lnTo>
                  <a:lnTo>
                    <a:pt x="211329" y="117067"/>
                  </a:lnTo>
                  <a:lnTo>
                    <a:pt x="247531" y="90979"/>
                  </a:lnTo>
                  <a:lnTo>
                    <a:pt x="285849" y="67834"/>
                  </a:lnTo>
                  <a:lnTo>
                    <a:pt x="326118" y="47795"/>
                  </a:lnTo>
                  <a:lnTo>
                    <a:pt x="368171" y="31030"/>
                  </a:lnTo>
                  <a:lnTo>
                    <a:pt x="411843" y="17702"/>
                  </a:lnTo>
                  <a:lnTo>
                    <a:pt x="456970" y="7977"/>
                  </a:lnTo>
                  <a:lnTo>
                    <a:pt x="503386" y="2022"/>
                  </a:lnTo>
                  <a:lnTo>
                    <a:pt x="550926" y="0"/>
                  </a:lnTo>
                  <a:lnTo>
                    <a:pt x="3177286" y="0"/>
                  </a:lnTo>
                  <a:lnTo>
                    <a:pt x="3224825" y="2022"/>
                  </a:lnTo>
                  <a:lnTo>
                    <a:pt x="3271241" y="7977"/>
                  </a:lnTo>
                  <a:lnTo>
                    <a:pt x="3316368" y="17702"/>
                  </a:lnTo>
                  <a:lnTo>
                    <a:pt x="3360040" y="31030"/>
                  </a:lnTo>
                  <a:lnTo>
                    <a:pt x="3402093" y="47795"/>
                  </a:lnTo>
                  <a:lnTo>
                    <a:pt x="3442362" y="67834"/>
                  </a:lnTo>
                  <a:lnTo>
                    <a:pt x="3480680" y="90979"/>
                  </a:lnTo>
                  <a:lnTo>
                    <a:pt x="3516882" y="117067"/>
                  </a:lnTo>
                  <a:lnTo>
                    <a:pt x="3550804" y="145931"/>
                  </a:lnTo>
                  <a:lnTo>
                    <a:pt x="3582280" y="177407"/>
                  </a:lnTo>
                  <a:lnTo>
                    <a:pt x="3611144" y="211329"/>
                  </a:lnTo>
                  <a:lnTo>
                    <a:pt x="3637232" y="247531"/>
                  </a:lnTo>
                  <a:lnTo>
                    <a:pt x="3660377" y="285849"/>
                  </a:lnTo>
                  <a:lnTo>
                    <a:pt x="3680416" y="326118"/>
                  </a:lnTo>
                  <a:lnTo>
                    <a:pt x="3697181" y="368171"/>
                  </a:lnTo>
                  <a:lnTo>
                    <a:pt x="3710509" y="411843"/>
                  </a:lnTo>
                  <a:lnTo>
                    <a:pt x="3720234" y="456970"/>
                  </a:lnTo>
                  <a:lnTo>
                    <a:pt x="3726189" y="503386"/>
                  </a:lnTo>
                  <a:lnTo>
                    <a:pt x="3728212" y="550926"/>
                  </a:lnTo>
                  <a:lnTo>
                    <a:pt x="3728212" y="2754376"/>
                  </a:lnTo>
                  <a:lnTo>
                    <a:pt x="3726189" y="2801915"/>
                  </a:lnTo>
                  <a:lnTo>
                    <a:pt x="3720234" y="2848331"/>
                  </a:lnTo>
                  <a:lnTo>
                    <a:pt x="3710509" y="2893458"/>
                  </a:lnTo>
                  <a:lnTo>
                    <a:pt x="3697181" y="2937130"/>
                  </a:lnTo>
                  <a:lnTo>
                    <a:pt x="3680416" y="2979183"/>
                  </a:lnTo>
                  <a:lnTo>
                    <a:pt x="3660377" y="3019452"/>
                  </a:lnTo>
                  <a:lnTo>
                    <a:pt x="3637232" y="3057770"/>
                  </a:lnTo>
                  <a:lnTo>
                    <a:pt x="3611144" y="3093972"/>
                  </a:lnTo>
                  <a:lnTo>
                    <a:pt x="3582280" y="3127894"/>
                  </a:lnTo>
                  <a:lnTo>
                    <a:pt x="3550804" y="3159370"/>
                  </a:lnTo>
                  <a:lnTo>
                    <a:pt x="3516882" y="3188234"/>
                  </a:lnTo>
                  <a:lnTo>
                    <a:pt x="3480680" y="3214322"/>
                  </a:lnTo>
                  <a:lnTo>
                    <a:pt x="3442362" y="3237467"/>
                  </a:lnTo>
                  <a:lnTo>
                    <a:pt x="3402093" y="3257506"/>
                  </a:lnTo>
                  <a:lnTo>
                    <a:pt x="3360040" y="3274271"/>
                  </a:lnTo>
                  <a:lnTo>
                    <a:pt x="3316368" y="3287599"/>
                  </a:lnTo>
                  <a:lnTo>
                    <a:pt x="3271241" y="3297324"/>
                  </a:lnTo>
                  <a:lnTo>
                    <a:pt x="3224825" y="3303279"/>
                  </a:lnTo>
                  <a:lnTo>
                    <a:pt x="3177286" y="3305302"/>
                  </a:lnTo>
                  <a:lnTo>
                    <a:pt x="550926" y="3305302"/>
                  </a:lnTo>
                  <a:lnTo>
                    <a:pt x="503386" y="3303279"/>
                  </a:lnTo>
                  <a:lnTo>
                    <a:pt x="456970" y="3297324"/>
                  </a:lnTo>
                  <a:lnTo>
                    <a:pt x="411843" y="3287599"/>
                  </a:lnTo>
                  <a:lnTo>
                    <a:pt x="368171" y="3274271"/>
                  </a:lnTo>
                  <a:lnTo>
                    <a:pt x="326118" y="3257506"/>
                  </a:lnTo>
                  <a:lnTo>
                    <a:pt x="285849" y="3237467"/>
                  </a:lnTo>
                  <a:lnTo>
                    <a:pt x="247531" y="3214322"/>
                  </a:lnTo>
                  <a:lnTo>
                    <a:pt x="211329" y="3188234"/>
                  </a:lnTo>
                  <a:lnTo>
                    <a:pt x="177407" y="3159370"/>
                  </a:lnTo>
                  <a:lnTo>
                    <a:pt x="145931" y="3127894"/>
                  </a:lnTo>
                  <a:lnTo>
                    <a:pt x="117067" y="3093972"/>
                  </a:lnTo>
                  <a:lnTo>
                    <a:pt x="90979" y="3057770"/>
                  </a:lnTo>
                  <a:lnTo>
                    <a:pt x="67834" y="3019452"/>
                  </a:lnTo>
                  <a:lnTo>
                    <a:pt x="47795" y="2979183"/>
                  </a:lnTo>
                  <a:lnTo>
                    <a:pt x="31030" y="2937130"/>
                  </a:lnTo>
                  <a:lnTo>
                    <a:pt x="17702" y="2893458"/>
                  </a:lnTo>
                  <a:lnTo>
                    <a:pt x="7977" y="2848331"/>
                  </a:lnTo>
                  <a:lnTo>
                    <a:pt x="2022" y="2801915"/>
                  </a:lnTo>
                  <a:lnTo>
                    <a:pt x="0" y="2754376"/>
                  </a:lnTo>
                  <a:lnTo>
                    <a:pt x="0" y="550926"/>
                  </a:lnTo>
                  <a:close/>
                </a:path>
              </a:pathLst>
            </a:custGeom>
            <a:ln w="12699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51836" y="1993249"/>
              <a:ext cx="2201711" cy="359324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90315" y="1767633"/>
              <a:ext cx="2652675" cy="367132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5093" y="2704331"/>
              <a:ext cx="1322709" cy="1611769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4997958" y="4171950"/>
            <a:ext cx="86106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404040"/>
                </a:solidFill>
                <a:latin typeface="Arial"/>
                <a:cs typeface="Arial"/>
              </a:rPr>
              <a:t>JNJ-69086420</a:t>
            </a:r>
            <a:endParaRPr sz="1000">
              <a:latin typeface="Arial"/>
              <a:cs typeface="Arial"/>
            </a:endParaRPr>
          </a:p>
          <a:p>
            <a:pPr marL="12700" marR="17145">
              <a:lnSpc>
                <a:spcPct val="100000"/>
              </a:lnSpc>
            </a:pPr>
            <a:r>
              <a:rPr dirty="0" sz="1000" b="1">
                <a:solidFill>
                  <a:srgbClr val="404040"/>
                </a:solidFill>
                <a:latin typeface="Arial"/>
                <a:cs typeface="Arial"/>
              </a:rPr>
              <a:t>binds</a:t>
            </a:r>
            <a:r>
              <a:rPr dirty="0" sz="1000" spc="-2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1000" spc="-2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000" spc="-25" b="1">
                <a:solidFill>
                  <a:srgbClr val="404040"/>
                </a:solidFill>
                <a:latin typeface="Arial"/>
                <a:cs typeface="Arial"/>
              </a:rPr>
              <a:t>hK2 </a:t>
            </a:r>
            <a:r>
              <a:rPr dirty="0" sz="1000" b="1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dirty="0" sz="1000" spc="-1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dirty="0" sz="1000" spc="-2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404040"/>
                </a:solidFill>
                <a:latin typeface="Arial"/>
                <a:cs typeface="Arial"/>
              </a:rPr>
              <a:t>cancer </a:t>
            </a:r>
            <a:r>
              <a:rPr dirty="0" sz="1000" spc="-20" b="1">
                <a:solidFill>
                  <a:srgbClr val="404040"/>
                </a:solidFill>
                <a:latin typeface="Arial"/>
                <a:cs typeface="Arial"/>
              </a:rPr>
              <a:t>cell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592061" y="4644390"/>
            <a:ext cx="828675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404040"/>
                </a:solidFill>
                <a:latin typeface="Arial"/>
                <a:cs typeface="Arial"/>
              </a:rPr>
              <a:t>α</a:t>
            </a:r>
            <a:r>
              <a:rPr dirty="0" sz="1000" spc="-1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404040"/>
                </a:solidFill>
                <a:latin typeface="Arial"/>
                <a:cs typeface="Arial"/>
              </a:rPr>
              <a:t>particles </a:t>
            </a:r>
            <a:r>
              <a:rPr dirty="0" sz="1000" b="1">
                <a:solidFill>
                  <a:srgbClr val="404040"/>
                </a:solidFill>
                <a:latin typeface="Arial"/>
                <a:cs typeface="Arial"/>
              </a:rPr>
              <a:t>induce</a:t>
            </a:r>
            <a:r>
              <a:rPr dirty="0" sz="1000" spc="-3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404040"/>
                </a:solidFill>
                <a:latin typeface="Arial"/>
                <a:cs typeface="Arial"/>
              </a:rPr>
              <a:t>tumor </a:t>
            </a:r>
            <a:r>
              <a:rPr dirty="0" sz="1000" b="1">
                <a:solidFill>
                  <a:srgbClr val="404040"/>
                </a:solidFill>
                <a:latin typeface="Arial"/>
                <a:cs typeface="Arial"/>
              </a:rPr>
              <a:t>cell</a:t>
            </a:r>
            <a:r>
              <a:rPr dirty="0" sz="1000" spc="-3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404040"/>
                </a:solidFill>
                <a:latin typeface="Arial"/>
                <a:cs typeface="Arial"/>
              </a:rPr>
              <a:t>death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124445" y="2250186"/>
            <a:ext cx="999490" cy="939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404040"/>
                </a:solidFill>
                <a:latin typeface="Arial"/>
                <a:cs typeface="Arial"/>
              </a:rPr>
              <a:t>JNJ-</a:t>
            </a:r>
            <a:r>
              <a:rPr dirty="0" sz="1000" b="1">
                <a:solidFill>
                  <a:srgbClr val="404040"/>
                </a:solidFill>
                <a:latin typeface="Arial"/>
                <a:cs typeface="Arial"/>
              </a:rPr>
              <a:t>69086420</a:t>
            </a:r>
            <a:r>
              <a:rPr dirty="0" sz="1000" spc="-3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000" spc="-25" b="1">
                <a:solidFill>
                  <a:srgbClr val="404040"/>
                </a:solidFill>
                <a:latin typeface="Arial"/>
                <a:cs typeface="Arial"/>
              </a:rPr>
              <a:t>is</a:t>
            </a:r>
            <a:endParaRPr sz="1000">
              <a:latin typeface="Arial"/>
              <a:cs typeface="Arial"/>
            </a:endParaRPr>
          </a:p>
          <a:p>
            <a:pPr algn="ctr" marL="129539" marR="122555">
              <a:lnSpc>
                <a:spcPct val="100000"/>
              </a:lnSpc>
            </a:pPr>
            <a:r>
              <a:rPr dirty="0" sz="1000" spc="-10" b="1">
                <a:solidFill>
                  <a:srgbClr val="404040"/>
                </a:solidFill>
                <a:latin typeface="Arial"/>
                <a:cs typeface="Arial"/>
              </a:rPr>
              <a:t>internalized, emitting</a:t>
            </a:r>
            <a:endParaRPr sz="1000">
              <a:latin typeface="Arial"/>
              <a:cs typeface="Arial"/>
            </a:endParaRPr>
          </a:p>
          <a:p>
            <a:pPr algn="just" marL="64135" marR="42545" indent="-13970">
              <a:lnSpc>
                <a:spcPct val="100000"/>
              </a:lnSpc>
            </a:pPr>
            <a:r>
              <a:rPr dirty="0" sz="1000" b="1">
                <a:solidFill>
                  <a:srgbClr val="404040"/>
                </a:solidFill>
                <a:latin typeface="Arial"/>
                <a:cs typeface="Arial"/>
              </a:rPr>
              <a:t>α</a:t>
            </a:r>
            <a:r>
              <a:rPr dirty="0" sz="1000" spc="-3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04040"/>
                </a:solidFill>
                <a:latin typeface="Arial"/>
                <a:cs typeface="Arial"/>
              </a:rPr>
              <a:t>particles</a:t>
            </a:r>
            <a:r>
              <a:rPr dirty="0" sz="1000" spc="-4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404040"/>
                </a:solidFill>
                <a:latin typeface="Arial"/>
                <a:cs typeface="Arial"/>
              </a:rPr>
              <a:t>that </a:t>
            </a:r>
            <a:r>
              <a:rPr dirty="0" sz="1000" b="1">
                <a:solidFill>
                  <a:srgbClr val="404040"/>
                </a:solidFill>
                <a:latin typeface="Arial"/>
                <a:cs typeface="Arial"/>
              </a:rPr>
              <a:t>cause</a:t>
            </a:r>
            <a:r>
              <a:rPr dirty="0" sz="1000" spc="-4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404040"/>
                </a:solidFill>
                <a:latin typeface="Arial"/>
                <a:cs typeface="Arial"/>
              </a:rPr>
              <a:t>damage </a:t>
            </a:r>
            <a:r>
              <a:rPr dirty="0" sz="1000" b="1">
                <a:solidFill>
                  <a:srgbClr val="404040"/>
                </a:solidFill>
                <a:latin typeface="Arial"/>
                <a:cs typeface="Arial"/>
              </a:rPr>
              <a:t>within</a:t>
            </a:r>
            <a:r>
              <a:rPr dirty="0" sz="1000" spc="-2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404040"/>
                </a:solidFill>
                <a:latin typeface="Arial"/>
                <a:cs typeface="Arial"/>
              </a:rPr>
              <a:t>50</a:t>
            </a:r>
            <a:r>
              <a:rPr dirty="0" sz="1000" spc="-25" b="1">
                <a:solidFill>
                  <a:srgbClr val="404040"/>
                </a:solidFill>
                <a:latin typeface="Arial"/>
                <a:cs typeface="Arial"/>
              </a:rPr>
              <a:t> µm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16796" y="1769617"/>
            <a:ext cx="2310129" cy="1825243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22359" y="3797236"/>
            <a:ext cx="2814320" cy="18897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245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" y="6238556"/>
            <a:ext cx="12191977" cy="61944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374760" y="5737352"/>
            <a:ext cx="958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714993" y="5737352"/>
            <a:ext cx="958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060942" y="5737352"/>
            <a:ext cx="958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0179" y="212851"/>
            <a:ext cx="1113091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JNJ-</a:t>
            </a:r>
            <a:r>
              <a:rPr dirty="0"/>
              <a:t>69086420</a:t>
            </a:r>
            <a:r>
              <a:rPr dirty="0" spc="-55"/>
              <a:t> </a:t>
            </a:r>
            <a:r>
              <a:rPr dirty="0"/>
              <a:t>Induces</a:t>
            </a:r>
            <a:r>
              <a:rPr dirty="0" spc="-40"/>
              <a:t> </a:t>
            </a:r>
            <a:r>
              <a:rPr dirty="0"/>
              <a:t>Deep</a:t>
            </a:r>
            <a:r>
              <a:rPr dirty="0" spc="-40"/>
              <a:t> </a:t>
            </a:r>
            <a:r>
              <a:rPr dirty="0"/>
              <a:t>and</a:t>
            </a:r>
            <a:r>
              <a:rPr dirty="0" spc="-50"/>
              <a:t> </a:t>
            </a:r>
            <a:r>
              <a:rPr dirty="0"/>
              <a:t>Durable</a:t>
            </a:r>
            <a:r>
              <a:rPr dirty="0" spc="-45"/>
              <a:t> </a:t>
            </a:r>
            <a:r>
              <a:rPr dirty="0"/>
              <a:t>PSA</a:t>
            </a:r>
            <a:r>
              <a:rPr dirty="0" spc="-130"/>
              <a:t> </a:t>
            </a:r>
            <a:r>
              <a:rPr dirty="0" spc="-10"/>
              <a:t>Responses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11741277" y="247014"/>
            <a:ext cx="13843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660269" y="6410953"/>
            <a:ext cx="1889125" cy="141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0"/>
              </a:lnSpc>
            </a:pPr>
            <a:r>
              <a:rPr dirty="0" sz="600" b="1">
                <a:solidFill>
                  <a:srgbClr val="002456"/>
                </a:solidFill>
                <a:latin typeface="Arial"/>
                <a:cs typeface="Arial"/>
              </a:rPr>
              <a:t>PRESENTED</a:t>
            </a:r>
            <a:r>
              <a:rPr dirty="0" sz="600" spc="-10" b="1">
                <a:solidFill>
                  <a:srgbClr val="002456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002456"/>
                </a:solidFill>
                <a:latin typeface="Arial"/>
                <a:cs typeface="Arial"/>
              </a:rPr>
              <a:t>BY:</a:t>
            </a:r>
            <a:r>
              <a:rPr dirty="0" sz="600" spc="150" b="1">
                <a:solidFill>
                  <a:srgbClr val="00245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456"/>
                </a:solidFill>
                <a:latin typeface="Arial"/>
                <a:cs typeface="Arial"/>
              </a:rPr>
              <a:t>Michael</a:t>
            </a:r>
            <a:r>
              <a:rPr dirty="0" sz="1000" spc="-25">
                <a:solidFill>
                  <a:srgbClr val="00245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456"/>
                </a:solidFill>
                <a:latin typeface="Arial"/>
                <a:cs typeface="Arial"/>
              </a:rPr>
              <a:t>J.</a:t>
            </a:r>
            <a:r>
              <a:rPr dirty="0" sz="1000" spc="-35">
                <a:solidFill>
                  <a:srgbClr val="00245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456"/>
                </a:solidFill>
                <a:latin typeface="Arial"/>
                <a:cs typeface="Arial"/>
              </a:rPr>
              <a:t>Morris,</a:t>
            </a:r>
            <a:r>
              <a:rPr dirty="0" sz="1000" spc="-25">
                <a:solidFill>
                  <a:srgbClr val="002456"/>
                </a:solidFill>
                <a:latin typeface="Arial"/>
                <a:cs typeface="Arial"/>
              </a:rPr>
              <a:t> MD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39268" y="5613908"/>
            <a:ext cx="7724140" cy="6178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dirty="0" baseline="25641" sz="97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Confirmed</a:t>
            </a:r>
            <a:r>
              <a:rPr dirty="0" sz="1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another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reduction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weeks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later.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32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subjects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were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≥12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weeks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discontinued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achieved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PSA50.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25641" sz="975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17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measurable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baseline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least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post-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baseline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assessment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off</a:t>
            </a:r>
            <a:r>
              <a:rPr dirty="0" sz="1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study.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Confirmed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ORR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RECIST,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without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evidence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bone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progression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PCWG3.</a:t>
            </a:r>
            <a:endParaRPr sz="1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dirty="0" sz="8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cutoff</a:t>
            </a:r>
            <a:r>
              <a:rPr dirty="0" sz="8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date:</a:t>
            </a:r>
            <a:r>
              <a:rPr dirty="0" sz="8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April</a:t>
            </a:r>
            <a:r>
              <a:rPr dirty="0" sz="8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22,</a:t>
            </a:r>
            <a:r>
              <a:rPr dirty="0" sz="8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FFFFFF"/>
                </a:solidFill>
                <a:latin typeface="Arial"/>
                <a:cs typeface="Arial"/>
              </a:rPr>
              <a:t>2024.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61238" y="1392174"/>
            <a:ext cx="16465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cohorts</a:t>
            </a:r>
            <a:r>
              <a:rPr dirty="0" sz="1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(N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75)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3201670" y="1893061"/>
            <a:ext cx="4425315" cy="1077595"/>
          </a:xfrm>
          <a:custGeom>
            <a:avLst/>
            <a:gdLst/>
            <a:ahLst/>
            <a:cxnLst/>
            <a:rect l="l" t="t" r="r" b="b"/>
            <a:pathLst>
              <a:path w="4425315" h="1077595">
                <a:moveTo>
                  <a:pt x="0" y="1077214"/>
                </a:moveTo>
                <a:lnTo>
                  <a:pt x="4424933" y="1077214"/>
                </a:lnTo>
                <a:lnTo>
                  <a:pt x="4424933" y="0"/>
                </a:lnTo>
                <a:lnTo>
                  <a:pt x="0" y="0"/>
                </a:lnTo>
                <a:lnTo>
                  <a:pt x="0" y="1077214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3280917" y="1927098"/>
            <a:ext cx="27114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250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μCi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dose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level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(n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36)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255517" y="2170633"/>
            <a:ext cx="430593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4485" indent="-286385">
              <a:lnSpc>
                <a:spcPct val="100000"/>
              </a:lnSpc>
              <a:spcBef>
                <a:spcPts val="95"/>
              </a:spcBef>
              <a:buChar char="•"/>
              <a:tabLst>
                <a:tab pos="324485" algn="l"/>
              </a:tabLst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44%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confirmed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PSA50</a:t>
            </a:r>
            <a:r>
              <a:rPr dirty="0" baseline="26455" sz="1575" spc="-15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baseline="26455" sz="1575">
              <a:latin typeface="Arial"/>
              <a:cs typeface="Arial"/>
            </a:endParaRPr>
          </a:p>
          <a:p>
            <a:pPr marL="324485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324485" algn="l"/>
              </a:tabLst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9%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confirmed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PSA90</a:t>
            </a:r>
            <a:endParaRPr sz="1600">
              <a:latin typeface="Arial"/>
              <a:cs typeface="Arial"/>
            </a:endParaRPr>
          </a:p>
          <a:p>
            <a:pPr marL="324485" indent="-286385">
              <a:lnSpc>
                <a:spcPct val="100000"/>
              </a:lnSpc>
              <a:buChar char="•"/>
              <a:tabLst>
                <a:tab pos="324485" algn="l"/>
              </a:tabLst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18%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RECIST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ORR</a:t>
            </a:r>
            <a:r>
              <a:rPr dirty="0" sz="16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(1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CR,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PR;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n/N=3/17)</a:t>
            </a:r>
            <a:r>
              <a:rPr dirty="0" baseline="26455" sz="1575" spc="-15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baseline="26455" sz="1575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054732" y="5166105"/>
            <a:ext cx="6178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μCi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IV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1972564" y="5203884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58679" y="0"/>
                </a:moveTo>
                <a:lnTo>
                  <a:pt x="0" y="0"/>
                </a:lnTo>
                <a:lnTo>
                  <a:pt x="0" y="58741"/>
                </a:lnTo>
                <a:lnTo>
                  <a:pt x="58679" y="58741"/>
                </a:lnTo>
                <a:lnTo>
                  <a:pt x="58679" y="0"/>
                </a:lnTo>
                <a:close/>
              </a:path>
            </a:pathLst>
          </a:custGeom>
          <a:solidFill>
            <a:srgbClr val="ACB8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3013964" y="5166105"/>
            <a:ext cx="6178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150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μCi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IV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2931667" y="5203884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58679" y="0"/>
                </a:moveTo>
                <a:lnTo>
                  <a:pt x="0" y="0"/>
                </a:lnTo>
                <a:lnTo>
                  <a:pt x="0" y="58741"/>
                </a:lnTo>
                <a:lnTo>
                  <a:pt x="58679" y="58741"/>
                </a:lnTo>
                <a:lnTo>
                  <a:pt x="58679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3973195" y="5166105"/>
            <a:ext cx="6178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200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μCi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IV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3890771" y="5203884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679" y="0"/>
                </a:moveTo>
                <a:lnTo>
                  <a:pt x="0" y="0"/>
                </a:lnTo>
                <a:lnTo>
                  <a:pt x="0" y="58741"/>
                </a:lnTo>
                <a:lnTo>
                  <a:pt x="58679" y="58741"/>
                </a:lnTo>
                <a:lnTo>
                  <a:pt x="58679" y="0"/>
                </a:lnTo>
                <a:close/>
              </a:path>
            </a:pathLst>
          </a:custGeom>
          <a:solidFill>
            <a:srgbClr val="F8CA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4932426" y="5166105"/>
            <a:ext cx="6178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250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μCi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IV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4849748" y="5203884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679" y="0"/>
                </a:moveTo>
                <a:lnTo>
                  <a:pt x="0" y="0"/>
                </a:lnTo>
                <a:lnTo>
                  <a:pt x="0" y="58741"/>
                </a:lnTo>
                <a:lnTo>
                  <a:pt x="58679" y="58741"/>
                </a:lnTo>
                <a:lnTo>
                  <a:pt x="58679" y="0"/>
                </a:lnTo>
                <a:close/>
              </a:path>
            </a:pathLst>
          </a:custGeom>
          <a:solidFill>
            <a:srgbClr val="A2E7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5891529" y="5166105"/>
            <a:ext cx="6178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300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μCi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IV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5808853" y="5203884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679" y="0"/>
                </a:moveTo>
                <a:lnTo>
                  <a:pt x="0" y="0"/>
                </a:lnTo>
                <a:lnTo>
                  <a:pt x="0" y="58741"/>
                </a:lnTo>
                <a:lnTo>
                  <a:pt x="58679" y="58741"/>
                </a:lnTo>
                <a:lnTo>
                  <a:pt x="58679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6850760" y="5166105"/>
            <a:ext cx="6527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400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μ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IV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6767830" y="5203884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679" y="0"/>
                </a:moveTo>
                <a:lnTo>
                  <a:pt x="0" y="0"/>
                </a:lnTo>
                <a:lnTo>
                  <a:pt x="0" y="58741"/>
                </a:lnTo>
                <a:lnTo>
                  <a:pt x="58679" y="58741"/>
                </a:lnTo>
                <a:lnTo>
                  <a:pt x="58679" y="0"/>
                </a:lnTo>
                <a:close/>
              </a:path>
            </a:pathLst>
          </a:custGeom>
          <a:solidFill>
            <a:srgbClr val="D3B3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1146759" y="5167376"/>
            <a:ext cx="5492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50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μCi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IV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1063256" y="5231697"/>
            <a:ext cx="84455" cy="59055"/>
          </a:xfrm>
          <a:custGeom>
            <a:avLst/>
            <a:gdLst/>
            <a:ahLst/>
            <a:cxnLst/>
            <a:rect l="l" t="t" r="r" b="b"/>
            <a:pathLst>
              <a:path w="84455" h="59054">
                <a:moveTo>
                  <a:pt x="84452" y="0"/>
                </a:moveTo>
                <a:lnTo>
                  <a:pt x="0" y="0"/>
                </a:lnTo>
                <a:lnTo>
                  <a:pt x="0" y="58741"/>
                </a:lnTo>
                <a:lnTo>
                  <a:pt x="84452" y="58741"/>
                </a:lnTo>
                <a:lnTo>
                  <a:pt x="8445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9" name="object 29" descr=""/>
          <p:cNvGrpSpPr/>
          <p:nvPr/>
        </p:nvGrpSpPr>
        <p:grpSpPr>
          <a:xfrm>
            <a:off x="932967" y="1942020"/>
            <a:ext cx="6530340" cy="3097530"/>
            <a:chOff x="932967" y="1942020"/>
            <a:chExt cx="6530340" cy="3097530"/>
          </a:xfrm>
        </p:grpSpPr>
        <p:sp>
          <p:nvSpPr>
            <p:cNvPr id="30" name="object 30" descr=""/>
            <p:cNvSpPr/>
            <p:nvPr/>
          </p:nvSpPr>
          <p:spPr>
            <a:xfrm>
              <a:off x="996683" y="1946782"/>
              <a:ext cx="6461760" cy="3088005"/>
            </a:xfrm>
            <a:custGeom>
              <a:avLst/>
              <a:gdLst/>
              <a:ahLst/>
              <a:cxnLst/>
              <a:rect l="l" t="t" r="r" b="b"/>
              <a:pathLst>
                <a:path w="6461759" h="3088004">
                  <a:moveTo>
                    <a:pt x="0" y="0"/>
                  </a:moveTo>
                  <a:lnTo>
                    <a:pt x="0" y="3087497"/>
                  </a:lnTo>
                  <a:lnTo>
                    <a:pt x="6461391" y="3087497"/>
                  </a:lnTo>
                </a:path>
              </a:pathLst>
            </a:custGeom>
            <a:ln w="95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7431912" y="4249800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70" h="0">
                  <a:moveTo>
                    <a:pt x="26161" y="0"/>
                  </a:moveTo>
                  <a:lnTo>
                    <a:pt x="0" y="0"/>
                  </a:lnTo>
                </a:path>
              </a:pathLst>
            </a:custGeom>
            <a:ln w="9521">
              <a:solidFill>
                <a:srgbClr val="E8E6E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049007" y="4249800"/>
              <a:ext cx="6282055" cy="0"/>
            </a:xfrm>
            <a:custGeom>
              <a:avLst/>
              <a:gdLst/>
              <a:ahLst/>
              <a:cxnLst/>
              <a:rect l="l" t="t" r="r" b="b"/>
              <a:pathLst>
                <a:path w="6282055" h="0">
                  <a:moveTo>
                    <a:pt x="0" y="0"/>
                  </a:moveTo>
                  <a:lnTo>
                    <a:pt x="3548773" y="0"/>
                  </a:lnTo>
                </a:path>
                <a:path w="6282055" h="0">
                  <a:moveTo>
                    <a:pt x="3602320" y="0"/>
                  </a:moveTo>
                  <a:lnTo>
                    <a:pt x="3637038" y="0"/>
                  </a:lnTo>
                </a:path>
                <a:path w="6282055" h="0">
                  <a:moveTo>
                    <a:pt x="3690585" y="0"/>
                  </a:moveTo>
                  <a:lnTo>
                    <a:pt x="3725049" y="0"/>
                  </a:lnTo>
                </a:path>
                <a:path w="6282055" h="0">
                  <a:moveTo>
                    <a:pt x="3778596" y="0"/>
                  </a:moveTo>
                  <a:lnTo>
                    <a:pt x="3813314" y="0"/>
                  </a:lnTo>
                </a:path>
                <a:path w="6282055" h="0">
                  <a:moveTo>
                    <a:pt x="3866861" y="0"/>
                  </a:moveTo>
                  <a:lnTo>
                    <a:pt x="3901452" y="0"/>
                  </a:lnTo>
                </a:path>
                <a:path w="6282055" h="0">
                  <a:moveTo>
                    <a:pt x="3954999" y="0"/>
                  </a:moveTo>
                  <a:lnTo>
                    <a:pt x="3989463" y="0"/>
                  </a:lnTo>
                </a:path>
                <a:path w="6282055" h="0">
                  <a:moveTo>
                    <a:pt x="4043011" y="0"/>
                  </a:moveTo>
                  <a:lnTo>
                    <a:pt x="4077728" y="0"/>
                  </a:lnTo>
                </a:path>
                <a:path w="6282055" h="0">
                  <a:moveTo>
                    <a:pt x="4131276" y="0"/>
                  </a:moveTo>
                  <a:lnTo>
                    <a:pt x="4165866" y="0"/>
                  </a:lnTo>
                </a:path>
                <a:path w="6282055" h="0">
                  <a:moveTo>
                    <a:pt x="4219413" y="0"/>
                  </a:moveTo>
                  <a:lnTo>
                    <a:pt x="4253877" y="0"/>
                  </a:lnTo>
                </a:path>
                <a:path w="6282055" h="0">
                  <a:moveTo>
                    <a:pt x="4307425" y="0"/>
                  </a:moveTo>
                  <a:lnTo>
                    <a:pt x="4342142" y="0"/>
                  </a:lnTo>
                </a:path>
                <a:path w="6282055" h="0">
                  <a:moveTo>
                    <a:pt x="4395690" y="0"/>
                  </a:moveTo>
                  <a:lnTo>
                    <a:pt x="4430280" y="0"/>
                  </a:lnTo>
                </a:path>
                <a:path w="6282055" h="0">
                  <a:moveTo>
                    <a:pt x="4483827" y="0"/>
                  </a:moveTo>
                  <a:lnTo>
                    <a:pt x="4518545" y="0"/>
                  </a:lnTo>
                </a:path>
                <a:path w="6282055" h="0">
                  <a:moveTo>
                    <a:pt x="4572092" y="0"/>
                  </a:moveTo>
                  <a:lnTo>
                    <a:pt x="4606556" y="0"/>
                  </a:lnTo>
                </a:path>
                <a:path w="6282055" h="0">
                  <a:moveTo>
                    <a:pt x="4660103" y="0"/>
                  </a:moveTo>
                  <a:lnTo>
                    <a:pt x="4694694" y="0"/>
                  </a:lnTo>
                </a:path>
                <a:path w="6282055" h="0">
                  <a:moveTo>
                    <a:pt x="4748241" y="0"/>
                  </a:moveTo>
                  <a:lnTo>
                    <a:pt x="4782959" y="0"/>
                  </a:lnTo>
                </a:path>
                <a:path w="6282055" h="0">
                  <a:moveTo>
                    <a:pt x="4836506" y="0"/>
                  </a:moveTo>
                  <a:lnTo>
                    <a:pt x="4870970" y="0"/>
                  </a:lnTo>
                </a:path>
                <a:path w="6282055" h="0">
                  <a:moveTo>
                    <a:pt x="4924517" y="0"/>
                  </a:moveTo>
                  <a:lnTo>
                    <a:pt x="4959108" y="0"/>
                  </a:lnTo>
                </a:path>
                <a:path w="6282055" h="0">
                  <a:moveTo>
                    <a:pt x="5012655" y="0"/>
                  </a:moveTo>
                  <a:lnTo>
                    <a:pt x="5047373" y="0"/>
                  </a:lnTo>
                </a:path>
                <a:path w="6282055" h="0">
                  <a:moveTo>
                    <a:pt x="5100920" y="0"/>
                  </a:moveTo>
                  <a:lnTo>
                    <a:pt x="5135511" y="0"/>
                  </a:lnTo>
                </a:path>
                <a:path w="6282055" h="0">
                  <a:moveTo>
                    <a:pt x="5189058" y="0"/>
                  </a:moveTo>
                  <a:lnTo>
                    <a:pt x="5223649" y="0"/>
                  </a:lnTo>
                </a:path>
                <a:path w="6282055" h="0">
                  <a:moveTo>
                    <a:pt x="5277196" y="0"/>
                  </a:moveTo>
                  <a:lnTo>
                    <a:pt x="5311787" y="0"/>
                  </a:lnTo>
                </a:path>
                <a:path w="6282055" h="0">
                  <a:moveTo>
                    <a:pt x="5365335" y="0"/>
                  </a:moveTo>
                  <a:lnTo>
                    <a:pt x="5399925" y="0"/>
                  </a:lnTo>
                </a:path>
                <a:path w="6282055" h="0">
                  <a:moveTo>
                    <a:pt x="5453472" y="0"/>
                  </a:moveTo>
                  <a:lnTo>
                    <a:pt x="5488190" y="0"/>
                  </a:lnTo>
                </a:path>
                <a:path w="6282055" h="0">
                  <a:moveTo>
                    <a:pt x="5541737" y="0"/>
                  </a:moveTo>
                  <a:lnTo>
                    <a:pt x="5576201" y="0"/>
                  </a:lnTo>
                </a:path>
                <a:path w="6282055" h="0">
                  <a:moveTo>
                    <a:pt x="5629749" y="0"/>
                  </a:moveTo>
                  <a:lnTo>
                    <a:pt x="5664339" y="0"/>
                  </a:lnTo>
                </a:path>
                <a:path w="6282055" h="0">
                  <a:moveTo>
                    <a:pt x="5717886" y="0"/>
                  </a:moveTo>
                  <a:lnTo>
                    <a:pt x="5752604" y="0"/>
                  </a:lnTo>
                </a:path>
                <a:path w="6282055" h="0">
                  <a:moveTo>
                    <a:pt x="5806151" y="0"/>
                  </a:moveTo>
                  <a:lnTo>
                    <a:pt x="5840615" y="0"/>
                  </a:lnTo>
                </a:path>
                <a:path w="6282055" h="0">
                  <a:moveTo>
                    <a:pt x="5894162" y="0"/>
                  </a:moveTo>
                  <a:lnTo>
                    <a:pt x="5928880" y="0"/>
                  </a:lnTo>
                </a:path>
                <a:path w="6282055" h="0">
                  <a:moveTo>
                    <a:pt x="5982428" y="0"/>
                  </a:moveTo>
                  <a:lnTo>
                    <a:pt x="6017018" y="0"/>
                  </a:lnTo>
                </a:path>
                <a:path w="6282055" h="0">
                  <a:moveTo>
                    <a:pt x="6070565" y="0"/>
                  </a:moveTo>
                  <a:lnTo>
                    <a:pt x="6105029" y="0"/>
                  </a:lnTo>
                </a:path>
                <a:path w="6282055" h="0">
                  <a:moveTo>
                    <a:pt x="6158576" y="0"/>
                  </a:moveTo>
                  <a:lnTo>
                    <a:pt x="6193294" y="0"/>
                  </a:lnTo>
                </a:path>
                <a:path w="6282055" h="0">
                  <a:moveTo>
                    <a:pt x="6246841" y="0"/>
                  </a:moveTo>
                  <a:lnTo>
                    <a:pt x="6281432" y="0"/>
                  </a:lnTo>
                </a:path>
              </a:pathLst>
            </a:custGeom>
            <a:ln w="9521">
              <a:solidFill>
                <a:srgbClr val="E8E6E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996683" y="4249800"/>
              <a:ext cx="6461760" cy="612140"/>
            </a:xfrm>
            <a:custGeom>
              <a:avLst/>
              <a:gdLst/>
              <a:ahLst/>
              <a:cxnLst/>
              <a:rect l="l" t="t" r="r" b="b"/>
              <a:pathLst>
                <a:path w="6461759" h="612139">
                  <a:moveTo>
                    <a:pt x="26162" y="0"/>
                  </a:moveTo>
                  <a:lnTo>
                    <a:pt x="0" y="0"/>
                  </a:lnTo>
                </a:path>
                <a:path w="6461759" h="612139">
                  <a:moveTo>
                    <a:pt x="6461391" y="611759"/>
                  </a:moveTo>
                  <a:lnTo>
                    <a:pt x="6435229" y="611759"/>
                  </a:lnTo>
                </a:path>
              </a:pathLst>
            </a:custGeom>
            <a:ln w="9521">
              <a:solidFill>
                <a:srgbClr val="E8E6E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049007" y="4861559"/>
              <a:ext cx="6282055" cy="0"/>
            </a:xfrm>
            <a:custGeom>
              <a:avLst/>
              <a:gdLst/>
              <a:ahLst/>
              <a:cxnLst/>
              <a:rect l="l" t="t" r="r" b="b"/>
              <a:pathLst>
                <a:path w="6282055" h="0">
                  <a:moveTo>
                    <a:pt x="0" y="0"/>
                  </a:moveTo>
                  <a:lnTo>
                    <a:pt x="5664339" y="0"/>
                  </a:lnTo>
                </a:path>
                <a:path w="6282055" h="0">
                  <a:moveTo>
                    <a:pt x="5717886" y="0"/>
                  </a:moveTo>
                  <a:lnTo>
                    <a:pt x="5752604" y="0"/>
                  </a:lnTo>
                </a:path>
                <a:path w="6282055" h="0">
                  <a:moveTo>
                    <a:pt x="5806151" y="0"/>
                  </a:moveTo>
                  <a:lnTo>
                    <a:pt x="5840615" y="0"/>
                  </a:lnTo>
                </a:path>
                <a:path w="6282055" h="0">
                  <a:moveTo>
                    <a:pt x="5894162" y="0"/>
                  </a:moveTo>
                  <a:lnTo>
                    <a:pt x="5928880" y="0"/>
                  </a:lnTo>
                </a:path>
                <a:path w="6282055" h="0">
                  <a:moveTo>
                    <a:pt x="5982428" y="0"/>
                  </a:moveTo>
                  <a:lnTo>
                    <a:pt x="6017018" y="0"/>
                  </a:lnTo>
                </a:path>
                <a:path w="6282055" h="0">
                  <a:moveTo>
                    <a:pt x="6070565" y="0"/>
                  </a:moveTo>
                  <a:lnTo>
                    <a:pt x="6105029" y="0"/>
                  </a:lnTo>
                </a:path>
                <a:path w="6282055" h="0">
                  <a:moveTo>
                    <a:pt x="6158576" y="0"/>
                  </a:moveTo>
                  <a:lnTo>
                    <a:pt x="6193294" y="0"/>
                  </a:lnTo>
                </a:path>
                <a:path w="6282055" h="0">
                  <a:moveTo>
                    <a:pt x="6246841" y="0"/>
                  </a:moveTo>
                  <a:lnTo>
                    <a:pt x="6281432" y="0"/>
                  </a:lnTo>
                </a:path>
              </a:pathLst>
            </a:custGeom>
            <a:ln w="9521">
              <a:solidFill>
                <a:srgbClr val="E8E6E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996683" y="4861559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69" h="0">
                  <a:moveTo>
                    <a:pt x="26162" y="0"/>
                  </a:moveTo>
                  <a:lnTo>
                    <a:pt x="0" y="0"/>
                  </a:lnTo>
                </a:path>
              </a:pathLst>
            </a:custGeom>
            <a:ln w="9521">
              <a:solidFill>
                <a:srgbClr val="E8E6E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937729" y="1946782"/>
              <a:ext cx="59055" cy="3070860"/>
            </a:xfrm>
            <a:custGeom>
              <a:avLst/>
              <a:gdLst/>
              <a:ahLst/>
              <a:cxnLst/>
              <a:rect l="l" t="t" r="r" b="b"/>
              <a:pathLst>
                <a:path w="59055" h="3070860">
                  <a:moveTo>
                    <a:pt x="58953" y="3070860"/>
                  </a:moveTo>
                  <a:lnTo>
                    <a:pt x="0" y="3070860"/>
                  </a:lnTo>
                </a:path>
                <a:path w="59055" h="3070860">
                  <a:moveTo>
                    <a:pt x="58953" y="2686939"/>
                  </a:moveTo>
                  <a:lnTo>
                    <a:pt x="0" y="2686939"/>
                  </a:lnTo>
                </a:path>
                <a:path w="59055" h="3070860">
                  <a:moveTo>
                    <a:pt x="58953" y="2303017"/>
                  </a:moveTo>
                  <a:lnTo>
                    <a:pt x="0" y="2303017"/>
                  </a:lnTo>
                </a:path>
                <a:path w="59055" h="3070860">
                  <a:moveTo>
                    <a:pt x="58953" y="1919223"/>
                  </a:moveTo>
                  <a:lnTo>
                    <a:pt x="0" y="1919223"/>
                  </a:lnTo>
                </a:path>
                <a:path w="59055" h="3070860">
                  <a:moveTo>
                    <a:pt x="58953" y="1535429"/>
                  </a:moveTo>
                  <a:lnTo>
                    <a:pt x="0" y="1535429"/>
                  </a:lnTo>
                </a:path>
                <a:path w="59055" h="3070860">
                  <a:moveTo>
                    <a:pt x="58953" y="1151508"/>
                  </a:moveTo>
                  <a:lnTo>
                    <a:pt x="0" y="1151508"/>
                  </a:lnTo>
                </a:path>
                <a:path w="59055" h="3070860">
                  <a:moveTo>
                    <a:pt x="58953" y="767588"/>
                  </a:moveTo>
                  <a:lnTo>
                    <a:pt x="0" y="767588"/>
                  </a:lnTo>
                </a:path>
                <a:path w="59055" h="3070860">
                  <a:moveTo>
                    <a:pt x="58953" y="383920"/>
                  </a:moveTo>
                  <a:lnTo>
                    <a:pt x="0" y="383920"/>
                  </a:lnTo>
                </a:path>
                <a:path w="59055" h="3070860">
                  <a:moveTo>
                    <a:pt x="58953" y="0"/>
                  </a:moveTo>
                  <a:lnTo>
                    <a:pt x="0" y="0"/>
                  </a:lnTo>
                </a:path>
              </a:pathLst>
            </a:custGeom>
            <a:ln w="95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632256" y="4922647"/>
            <a:ext cx="27876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100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702360" y="4538294"/>
            <a:ext cx="20827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75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702360" y="4154804"/>
            <a:ext cx="20827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702360" y="3003042"/>
            <a:ext cx="208279" cy="9455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334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1000">
              <a:latin typeface="Arial"/>
              <a:cs typeface="Arial"/>
            </a:endParaRPr>
          </a:p>
          <a:p>
            <a:pPr marL="123189">
              <a:lnSpc>
                <a:spcPct val="100000"/>
              </a:lnSpc>
            </a:pP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7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743204" y="2618993"/>
            <a:ext cx="1657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743204" y="2235199"/>
            <a:ext cx="1657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75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674319" y="1851151"/>
            <a:ext cx="2362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100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4" name="object 44" descr=""/>
          <p:cNvGrpSpPr/>
          <p:nvPr/>
        </p:nvGrpSpPr>
        <p:grpSpPr>
          <a:xfrm>
            <a:off x="996683" y="1942464"/>
            <a:ext cx="6461760" cy="3080385"/>
            <a:chOff x="996683" y="1942464"/>
            <a:chExt cx="6461760" cy="3080385"/>
          </a:xfrm>
        </p:grpSpPr>
        <p:sp>
          <p:nvSpPr>
            <p:cNvPr id="45" name="object 45" descr=""/>
            <p:cNvSpPr/>
            <p:nvPr/>
          </p:nvSpPr>
          <p:spPr>
            <a:xfrm>
              <a:off x="1071156" y="1942464"/>
              <a:ext cx="935355" cy="1539875"/>
            </a:xfrm>
            <a:custGeom>
              <a:avLst/>
              <a:gdLst/>
              <a:ahLst/>
              <a:cxnLst/>
              <a:rect l="l" t="t" r="r" b="b"/>
              <a:pathLst>
                <a:path w="935355" h="1539875">
                  <a:moveTo>
                    <a:pt x="53543" y="0"/>
                  </a:moveTo>
                  <a:lnTo>
                    <a:pt x="0" y="0"/>
                  </a:lnTo>
                  <a:lnTo>
                    <a:pt x="0" y="1539748"/>
                  </a:lnTo>
                  <a:lnTo>
                    <a:pt x="53543" y="1539748"/>
                  </a:lnTo>
                  <a:lnTo>
                    <a:pt x="53543" y="0"/>
                  </a:lnTo>
                  <a:close/>
                </a:path>
                <a:path w="935355" h="1539875">
                  <a:moveTo>
                    <a:pt x="494068" y="205867"/>
                  </a:moveTo>
                  <a:lnTo>
                    <a:pt x="440524" y="205867"/>
                  </a:lnTo>
                  <a:lnTo>
                    <a:pt x="440524" y="1539748"/>
                  </a:lnTo>
                  <a:lnTo>
                    <a:pt x="494068" y="1539748"/>
                  </a:lnTo>
                  <a:lnTo>
                    <a:pt x="494068" y="205867"/>
                  </a:lnTo>
                  <a:close/>
                </a:path>
                <a:path w="935355" h="1539875">
                  <a:moveTo>
                    <a:pt x="582206" y="280987"/>
                  </a:moveTo>
                  <a:lnTo>
                    <a:pt x="528662" y="280987"/>
                  </a:lnTo>
                  <a:lnTo>
                    <a:pt x="528662" y="1539748"/>
                  </a:lnTo>
                  <a:lnTo>
                    <a:pt x="582206" y="1539748"/>
                  </a:lnTo>
                  <a:lnTo>
                    <a:pt x="582206" y="280987"/>
                  </a:lnTo>
                  <a:close/>
                </a:path>
                <a:path w="935355" h="1539875">
                  <a:moveTo>
                    <a:pt x="934758" y="609307"/>
                  </a:moveTo>
                  <a:lnTo>
                    <a:pt x="881214" y="609307"/>
                  </a:lnTo>
                  <a:lnTo>
                    <a:pt x="881214" y="1539748"/>
                  </a:lnTo>
                  <a:lnTo>
                    <a:pt x="934758" y="1539748"/>
                  </a:lnTo>
                  <a:lnTo>
                    <a:pt x="934758" y="609307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864233" y="2441384"/>
              <a:ext cx="3580765" cy="2085975"/>
            </a:xfrm>
            <a:custGeom>
              <a:avLst/>
              <a:gdLst/>
              <a:ahLst/>
              <a:cxnLst/>
              <a:rect l="l" t="t" r="r" b="b"/>
              <a:pathLst>
                <a:path w="3580765" h="2085975">
                  <a:moveTo>
                    <a:pt x="53543" y="0"/>
                  </a:moveTo>
                  <a:lnTo>
                    <a:pt x="0" y="0"/>
                  </a:lnTo>
                  <a:lnTo>
                    <a:pt x="0" y="1040828"/>
                  </a:lnTo>
                  <a:lnTo>
                    <a:pt x="53543" y="1040828"/>
                  </a:lnTo>
                  <a:lnTo>
                    <a:pt x="53543" y="0"/>
                  </a:lnTo>
                  <a:close/>
                </a:path>
                <a:path w="3580765" h="2085975">
                  <a:moveTo>
                    <a:pt x="846658" y="739914"/>
                  </a:moveTo>
                  <a:lnTo>
                    <a:pt x="793115" y="739914"/>
                  </a:lnTo>
                  <a:lnTo>
                    <a:pt x="793115" y="1040828"/>
                  </a:lnTo>
                  <a:lnTo>
                    <a:pt x="846658" y="1040828"/>
                  </a:lnTo>
                  <a:lnTo>
                    <a:pt x="846658" y="739914"/>
                  </a:lnTo>
                  <a:close/>
                </a:path>
                <a:path w="3580765" h="2085975">
                  <a:moveTo>
                    <a:pt x="934669" y="939025"/>
                  </a:moveTo>
                  <a:lnTo>
                    <a:pt x="881126" y="939025"/>
                  </a:lnTo>
                  <a:lnTo>
                    <a:pt x="881126" y="1040828"/>
                  </a:lnTo>
                  <a:lnTo>
                    <a:pt x="934669" y="1040828"/>
                  </a:lnTo>
                  <a:lnTo>
                    <a:pt x="934669" y="939025"/>
                  </a:lnTo>
                  <a:close/>
                </a:path>
                <a:path w="3580765" h="2085975">
                  <a:moveTo>
                    <a:pt x="1993849" y="1040765"/>
                  </a:moveTo>
                  <a:lnTo>
                    <a:pt x="1940306" y="1040765"/>
                  </a:lnTo>
                  <a:lnTo>
                    <a:pt x="1940306" y="1555686"/>
                  </a:lnTo>
                  <a:lnTo>
                    <a:pt x="1993849" y="1555686"/>
                  </a:lnTo>
                  <a:lnTo>
                    <a:pt x="1993849" y="1040765"/>
                  </a:lnTo>
                  <a:close/>
                </a:path>
                <a:path w="3580765" h="2085975">
                  <a:moveTo>
                    <a:pt x="3139770" y="1040803"/>
                  </a:moveTo>
                  <a:lnTo>
                    <a:pt x="3086227" y="1040803"/>
                  </a:lnTo>
                  <a:lnTo>
                    <a:pt x="3086227" y="1957387"/>
                  </a:lnTo>
                  <a:lnTo>
                    <a:pt x="3139770" y="1957387"/>
                  </a:lnTo>
                  <a:lnTo>
                    <a:pt x="3139770" y="1040803"/>
                  </a:lnTo>
                  <a:close/>
                </a:path>
                <a:path w="3580765" h="2085975">
                  <a:moveTo>
                    <a:pt x="3580460" y="1040777"/>
                  </a:moveTo>
                  <a:lnTo>
                    <a:pt x="3526917" y="1040777"/>
                  </a:lnTo>
                  <a:lnTo>
                    <a:pt x="3526917" y="2085530"/>
                  </a:lnTo>
                  <a:lnTo>
                    <a:pt x="3580460" y="2085530"/>
                  </a:lnTo>
                  <a:lnTo>
                    <a:pt x="3580460" y="1040777"/>
                  </a:lnTo>
                  <a:close/>
                </a:path>
              </a:pathLst>
            </a:custGeom>
            <a:solidFill>
              <a:srgbClr val="ACB8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159243" y="1942464"/>
              <a:ext cx="5255260" cy="2846705"/>
            </a:xfrm>
            <a:custGeom>
              <a:avLst/>
              <a:gdLst/>
              <a:ahLst/>
              <a:cxnLst/>
              <a:rect l="l" t="t" r="r" b="b"/>
              <a:pathLst>
                <a:path w="5255260" h="2846704">
                  <a:moveTo>
                    <a:pt x="53543" y="0"/>
                  </a:moveTo>
                  <a:lnTo>
                    <a:pt x="0" y="0"/>
                  </a:lnTo>
                  <a:lnTo>
                    <a:pt x="0" y="1539748"/>
                  </a:lnTo>
                  <a:lnTo>
                    <a:pt x="53543" y="1539748"/>
                  </a:lnTo>
                  <a:lnTo>
                    <a:pt x="53543" y="0"/>
                  </a:lnTo>
                  <a:close/>
                </a:path>
                <a:path w="5255260" h="2846704">
                  <a:moveTo>
                    <a:pt x="582383" y="293484"/>
                  </a:moveTo>
                  <a:lnTo>
                    <a:pt x="528840" y="293484"/>
                  </a:lnTo>
                  <a:lnTo>
                    <a:pt x="528840" y="1539748"/>
                  </a:lnTo>
                  <a:lnTo>
                    <a:pt x="582383" y="1539748"/>
                  </a:lnTo>
                  <a:lnTo>
                    <a:pt x="582383" y="293484"/>
                  </a:lnTo>
                  <a:close/>
                </a:path>
                <a:path w="5255260" h="2846704">
                  <a:moveTo>
                    <a:pt x="1199095" y="932053"/>
                  </a:moveTo>
                  <a:lnTo>
                    <a:pt x="1145552" y="932053"/>
                  </a:lnTo>
                  <a:lnTo>
                    <a:pt x="1145552" y="1539748"/>
                  </a:lnTo>
                  <a:lnTo>
                    <a:pt x="1199095" y="1539748"/>
                  </a:lnTo>
                  <a:lnTo>
                    <a:pt x="1199095" y="932053"/>
                  </a:lnTo>
                  <a:close/>
                </a:path>
                <a:path w="5255260" h="2846704">
                  <a:moveTo>
                    <a:pt x="1727923" y="1451648"/>
                  </a:moveTo>
                  <a:lnTo>
                    <a:pt x="1674380" y="1451648"/>
                  </a:lnTo>
                  <a:lnTo>
                    <a:pt x="1674380" y="1539748"/>
                  </a:lnTo>
                  <a:lnTo>
                    <a:pt x="1727923" y="1539748"/>
                  </a:lnTo>
                  <a:lnTo>
                    <a:pt x="1727923" y="1451648"/>
                  </a:lnTo>
                  <a:close/>
                </a:path>
                <a:path w="5255260" h="2846704">
                  <a:moveTo>
                    <a:pt x="2081745" y="1539684"/>
                  </a:moveTo>
                  <a:lnTo>
                    <a:pt x="2028202" y="1539684"/>
                  </a:lnTo>
                  <a:lnTo>
                    <a:pt x="2028202" y="1752346"/>
                  </a:lnTo>
                  <a:lnTo>
                    <a:pt x="2081745" y="1752346"/>
                  </a:lnTo>
                  <a:lnTo>
                    <a:pt x="2081745" y="1539684"/>
                  </a:lnTo>
                  <a:close/>
                </a:path>
                <a:path w="5255260" h="2846704">
                  <a:moveTo>
                    <a:pt x="3051264" y="1539722"/>
                  </a:moveTo>
                  <a:lnTo>
                    <a:pt x="2997720" y="1539722"/>
                  </a:lnTo>
                  <a:lnTo>
                    <a:pt x="2997720" y="2236724"/>
                  </a:lnTo>
                  <a:lnTo>
                    <a:pt x="3051264" y="2236724"/>
                  </a:lnTo>
                  <a:lnTo>
                    <a:pt x="3051264" y="1539722"/>
                  </a:lnTo>
                  <a:close/>
                </a:path>
                <a:path w="5255260" h="2846704">
                  <a:moveTo>
                    <a:pt x="4021036" y="1539748"/>
                  </a:moveTo>
                  <a:lnTo>
                    <a:pt x="3967492" y="1539748"/>
                  </a:lnTo>
                  <a:lnTo>
                    <a:pt x="3967492" y="2499106"/>
                  </a:lnTo>
                  <a:lnTo>
                    <a:pt x="4021036" y="2499106"/>
                  </a:lnTo>
                  <a:lnTo>
                    <a:pt x="4021036" y="1539748"/>
                  </a:lnTo>
                  <a:close/>
                </a:path>
                <a:path w="5255260" h="2846704">
                  <a:moveTo>
                    <a:pt x="4638002" y="1539671"/>
                  </a:moveTo>
                  <a:lnTo>
                    <a:pt x="4584458" y="1539671"/>
                  </a:lnTo>
                  <a:lnTo>
                    <a:pt x="4584458" y="2703703"/>
                  </a:lnTo>
                  <a:lnTo>
                    <a:pt x="4638002" y="2703703"/>
                  </a:lnTo>
                  <a:lnTo>
                    <a:pt x="4638002" y="1539671"/>
                  </a:lnTo>
                  <a:close/>
                </a:path>
                <a:path w="5255260" h="2846704">
                  <a:moveTo>
                    <a:pt x="4726267" y="1539773"/>
                  </a:moveTo>
                  <a:lnTo>
                    <a:pt x="4672723" y="1539773"/>
                  </a:lnTo>
                  <a:lnTo>
                    <a:pt x="4672723" y="2713736"/>
                  </a:lnTo>
                  <a:lnTo>
                    <a:pt x="4726267" y="2713736"/>
                  </a:lnTo>
                  <a:lnTo>
                    <a:pt x="4726267" y="1539773"/>
                  </a:lnTo>
                  <a:close/>
                </a:path>
                <a:path w="5255260" h="2846704">
                  <a:moveTo>
                    <a:pt x="4814278" y="1539773"/>
                  </a:moveTo>
                  <a:lnTo>
                    <a:pt x="4760734" y="1539773"/>
                  </a:lnTo>
                  <a:lnTo>
                    <a:pt x="4760734" y="2713736"/>
                  </a:lnTo>
                  <a:lnTo>
                    <a:pt x="4814278" y="2713736"/>
                  </a:lnTo>
                  <a:lnTo>
                    <a:pt x="4814278" y="1539773"/>
                  </a:lnTo>
                  <a:close/>
                </a:path>
                <a:path w="5255260" h="2846704">
                  <a:moveTo>
                    <a:pt x="5078819" y="1539748"/>
                  </a:moveTo>
                  <a:lnTo>
                    <a:pt x="5025275" y="1539748"/>
                  </a:lnTo>
                  <a:lnTo>
                    <a:pt x="5025275" y="2797302"/>
                  </a:lnTo>
                  <a:lnTo>
                    <a:pt x="5078819" y="2797302"/>
                  </a:lnTo>
                  <a:lnTo>
                    <a:pt x="5078819" y="1539748"/>
                  </a:lnTo>
                  <a:close/>
                </a:path>
                <a:path w="5255260" h="2846704">
                  <a:moveTo>
                    <a:pt x="5255095" y="1539621"/>
                  </a:moveTo>
                  <a:lnTo>
                    <a:pt x="5201551" y="1539621"/>
                  </a:lnTo>
                  <a:lnTo>
                    <a:pt x="5201551" y="2846451"/>
                  </a:lnTo>
                  <a:lnTo>
                    <a:pt x="5255095" y="2846451"/>
                  </a:lnTo>
                  <a:lnTo>
                    <a:pt x="5255095" y="1539621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335532" y="1942464"/>
              <a:ext cx="5784215" cy="3054350"/>
            </a:xfrm>
            <a:custGeom>
              <a:avLst/>
              <a:gdLst/>
              <a:ahLst/>
              <a:cxnLst/>
              <a:rect l="l" t="t" r="r" b="b"/>
              <a:pathLst>
                <a:path w="5784215" h="3054350">
                  <a:moveTo>
                    <a:pt x="53543" y="0"/>
                  </a:moveTo>
                  <a:lnTo>
                    <a:pt x="0" y="0"/>
                  </a:lnTo>
                  <a:lnTo>
                    <a:pt x="0" y="1539748"/>
                  </a:lnTo>
                  <a:lnTo>
                    <a:pt x="53543" y="1539748"/>
                  </a:lnTo>
                  <a:lnTo>
                    <a:pt x="53543" y="0"/>
                  </a:lnTo>
                  <a:close/>
                </a:path>
                <a:path w="5784215" h="3054350">
                  <a:moveTo>
                    <a:pt x="1110945" y="1177544"/>
                  </a:moveTo>
                  <a:lnTo>
                    <a:pt x="1057402" y="1177544"/>
                  </a:lnTo>
                  <a:lnTo>
                    <a:pt x="1057402" y="1539748"/>
                  </a:lnTo>
                  <a:lnTo>
                    <a:pt x="1110945" y="1539748"/>
                  </a:lnTo>
                  <a:lnTo>
                    <a:pt x="1110945" y="1177544"/>
                  </a:lnTo>
                  <a:close/>
                </a:path>
                <a:path w="5784215" h="3054350">
                  <a:moveTo>
                    <a:pt x="1817319" y="1539735"/>
                  </a:moveTo>
                  <a:lnTo>
                    <a:pt x="1763776" y="1539735"/>
                  </a:lnTo>
                  <a:lnTo>
                    <a:pt x="1763776" y="1636280"/>
                  </a:lnTo>
                  <a:lnTo>
                    <a:pt x="1817319" y="1636280"/>
                  </a:lnTo>
                  <a:lnTo>
                    <a:pt x="1817319" y="1539735"/>
                  </a:lnTo>
                  <a:close/>
                </a:path>
                <a:path w="5784215" h="3054350">
                  <a:moveTo>
                    <a:pt x="3932885" y="1539646"/>
                  </a:moveTo>
                  <a:lnTo>
                    <a:pt x="3879342" y="1539646"/>
                  </a:lnTo>
                  <a:lnTo>
                    <a:pt x="3879342" y="2575814"/>
                  </a:lnTo>
                  <a:lnTo>
                    <a:pt x="3932885" y="2575814"/>
                  </a:lnTo>
                  <a:lnTo>
                    <a:pt x="3932885" y="1539646"/>
                  </a:lnTo>
                  <a:close/>
                </a:path>
                <a:path w="5784215" h="3054350">
                  <a:moveTo>
                    <a:pt x="5255209" y="1539621"/>
                  </a:moveTo>
                  <a:lnTo>
                    <a:pt x="5201666" y="1539621"/>
                  </a:lnTo>
                  <a:lnTo>
                    <a:pt x="5201666" y="2901442"/>
                  </a:lnTo>
                  <a:lnTo>
                    <a:pt x="5255209" y="2901442"/>
                  </a:lnTo>
                  <a:lnTo>
                    <a:pt x="5255209" y="1539621"/>
                  </a:lnTo>
                  <a:close/>
                </a:path>
                <a:path w="5784215" h="3054350">
                  <a:moveTo>
                    <a:pt x="5784037" y="1539748"/>
                  </a:moveTo>
                  <a:lnTo>
                    <a:pt x="5730494" y="1539748"/>
                  </a:lnTo>
                  <a:lnTo>
                    <a:pt x="5730494" y="3054350"/>
                  </a:lnTo>
                  <a:lnTo>
                    <a:pt x="5784037" y="3054350"/>
                  </a:lnTo>
                  <a:lnTo>
                    <a:pt x="5784037" y="1539748"/>
                  </a:lnTo>
                  <a:close/>
                </a:path>
              </a:pathLst>
            </a:custGeom>
            <a:solidFill>
              <a:srgbClr val="D3B3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776222" y="2291079"/>
              <a:ext cx="5520055" cy="2727325"/>
            </a:xfrm>
            <a:custGeom>
              <a:avLst/>
              <a:gdLst/>
              <a:ahLst/>
              <a:cxnLst/>
              <a:rect l="l" t="t" r="r" b="b"/>
              <a:pathLst>
                <a:path w="5520055" h="2727325">
                  <a:moveTo>
                    <a:pt x="53543" y="0"/>
                  </a:moveTo>
                  <a:lnTo>
                    <a:pt x="0" y="0"/>
                  </a:lnTo>
                  <a:lnTo>
                    <a:pt x="0" y="1191133"/>
                  </a:lnTo>
                  <a:lnTo>
                    <a:pt x="53543" y="1191133"/>
                  </a:lnTo>
                  <a:lnTo>
                    <a:pt x="53543" y="0"/>
                  </a:lnTo>
                  <a:close/>
                </a:path>
                <a:path w="5520055" h="2727325">
                  <a:moveTo>
                    <a:pt x="2346274" y="1191082"/>
                  </a:moveTo>
                  <a:lnTo>
                    <a:pt x="2292731" y="1191082"/>
                  </a:lnTo>
                  <a:lnTo>
                    <a:pt x="2292731" y="1826641"/>
                  </a:lnTo>
                  <a:lnTo>
                    <a:pt x="2346274" y="1826641"/>
                  </a:lnTo>
                  <a:lnTo>
                    <a:pt x="2346274" y="1191082"/>
                  </a:lnTo>
                  <a:close/>
                </a:path>
                <a:path w="5520055" h="2727325">
                  <a:moveTo>
                    <a:pt x="2786964" y="1191120"/>
                  </a:moveTo>
                  <a:lnTo>
                    <a:pt x="2733421" y="1191120"/>
                  </a:lnTo>
                  <a:lnTo>
                    <a:pt x="2733421" y="1955292"/>
                  </a:lnTo>
                  <a:lnTo>
                    <a:pt x="2786964" y="1955292"/>
                  </a:lnTo>
                  <a:lnTo>
                    <a:pt x="2786964" y="1191120"/>
                  </a:lnTo>
                  <a:close/>
                </a:path>
                <a:path w="5520055" h="2727325">
                  <a:moveTo>
                    <a:pt x="5519623" y="1191006"/>
                  </a:moveTo>
                  <a:lnTo>
                    <a:pt x="5466080" y="1191006"/>
                  </a:lnTo>
                  <a:lnTo>
                    <a:pt x="5466080" y="2727071"/>
                  </a:lnTo>
                  <a:lnTo>
                    <a:pt x="5519623" y="2727071"/>
                  </a:lnTo>
                  <a:lnTo>
                    <a:pt x="5519623" y="1191006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3275711" y="3482085"/>
              <a:ext cx="4108450" cy="1540510"/>
            </a:xfrm>
            <a:custGeom>
              <a:avLst/>
              <a:gdLst/>
              <a:ahLst/>
              <a:cxnLst/>
              <a:rect l="l" t="t" r="r" b="b"/>
              <a:pathLst>
                <a:path w="4108450" h="1540510">
                  <a:moveTo>
                    <a:pt x="53543" y="139"/>
                  </a:moveTo>
                  <a:lnTo>
                    <a:pt x="0" y="139"/>
                  </a:lnTo>
                  <a:lnTo>
                    <a:pt x="0" y="260985"/>
                  </a:lnTo>
                  <a:lnTo>
                    <a:pt x="53543" y="260985"/>
                  </a:lnTo>
                  <a:lnTo>
                    <a:pt x="53543" y="139"/>
                  </a:lnTo>
                  <a:close/>
                </a:path>
                <a:path w="4108450" h="1540510">
                  <a:moveTo>
                    <a:pt x="494233" y="139"/>
                  </a:moveTo>
                  <a:lnTo>
                    <a:pt x="440690" y="139"/>
                  </a:lnTo>
                  <a:lnTo>
                    <a:pt x="440690" y="489458"/>
                  </a:lnTo>
                  <a:lnTo>
                    <a:pt x="494233" y="489458"/>
                  </a:lnTo>
                  <a:lnTo>
                    <a:pt x="494233" y="139"/>
                  </a:lnTo>
                  <a:close/>
                </a:path>
                <a:path w="4108450" h="1540510">
                  <a:moveTo>
                    <a:pt x="1111199" y="127"/>
                  </a:moveTo>
                  <a:lnTo>
                    <a:pt x="1057656" y="127"/>
                  </a:lnTo>
                  <a:lnTo>
                    <a:pt x="1057656" y="709930"/>
                  </a:lnTo>
                  <a:lnTo>
                    <a:pt x="1111199" y="709930"/>
                  </a:lnTo>
                  <a:lnTo>
                    <a:pt x="1111199" y="127"/>
                  </a:lnTo>
                  <a:close/>
                </a:path>
                <a:path w="4108450" h="1540510">
                  <a:moveTo>
                    <a:pt x="1463878" y="127"/>
                  </a:moveTo>
                  <a:lnTo>
                    <a:pt x="1410335" y="127"/>
                  </a:lnTo>
                  <a:lnTo>
                    <a:pt x="1410335" y="818515"/>
                  </a:lnTo>
                  <a:lnTo>
                    <a:pt x="1463878" y="818515"/>
                  </a:lnTo>
                  <a:lnTo>
                    <a:pt x="1463878" y="127"/>
                  </a:lnTo>
                  <a:close/>
                </a:path>
                <a:path w="4108450" h="1540510">
                  <a:moveTo>
                    <a:pt x="3491179" y="0"/>
                  </a:moveTo>
                  <a:lnTo>
                    <a:pt x="3437636" y="0"/>
                  </a:lnTo>
                  <a:lnTo>
                    <a:pt x="3437636" y="1425956"/>
                  </a:lnTo>
                  <a:lnTo>
                    <a:pt x="3491179" y="1425956"/>
                  </a:lnTo>
                  <a:lnTo>
                    <a:pt x="3491179" y="0"/>
                  </a:lnTo>
                  <a:close/>
                </a:path>
                <a:path w="4108450" h="1540510">
                  <a:moveTo>
                    <a:pt x="4108272" y="127"/>
                  </a:moveTo>
                  <a:lnTo>
                    <a:pt x="4054729" y="127"/>
                  </a:lnTo>
                  <a:lnTo>
                    <a:pt x="4054729" y="1540383"/>
                  </a:lnTo>
                  <a:lnTo>
                    <a:pt x="4108272" y="1540383"/>
                  </a:lnTo>
                  <a:lnTo>
                    <a:pt x="4108272" y="127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247495" y="1942464"/>
              <a:ext cx="5960110" cy="3067685"/>
            </a:xfrm>
            <a:custGeom>
              <a:avLst/>
              <a:gdLst/>
              <a:ahLst/>
              <a:cxnLst/>
              <a:rect l="l" t="t" r="r" b="b"/>
              <a:pathLst>
                <a:path w="5960109" h="3067685">
                  <a:moveTo>
                    <a:pt x="53543" y="0"/>
                  </a:moveTo>
                  <a:lnTo>
                    <a:pt x="0" y="0"/>
                  </a:lnTo>
                  <a:lnTo>
                    <a:pt x="0" y="1539748"/>
                  </a:lnTo>
                  <a:lnTo>
                    <a:pt x="53543" y="1539748"/>
                  </a:lnTo>
                  <a:lnTo>
                    <a:pt x="53543" y="0"/>
                  </a:lnTo>
                  <a:close/>
                </a:path>
                <a:path w="5960109" h="3067685">
                  <a:moveTo>
                    <a:pt x="229717" y="197358"/>
                  </a:moveTo>
                  <a:lnTo>
                    <a:pt x="176174" y="197358"/>
                  </a:lnTo>
                  <a:lnTo>
                    <a:pt x="176174" y="1539748"/>
                  </a:lnTo>
                  <a:lnTo>
                    <a:pt x="229717" y="1539748"/>
                  </a:lnTo>
                  <a:lnTo>
                    <a:pt x="229717" y="197358"/>
                  </a:lnTo>
                  <a:close/>
                </a:path>
                <a:path w="5960109" h="3067685">
                  <a:moveTo>
                    <a:pt x="846683" y="617740"/>
                  </a:moveTo>
                  <a:lnTo>
                    <a:pt x="793140" y="617740"/>
                  </a:lnTo>
                  <a:lnTo>
                    <a:pt x="793140" y="1539748"/>
                  </a:lnTo>
                  <a:lnTo>
                    <a:pt x="846683" y="1539748"/>
                  </a:lnTo>
                  <a:lnTo>
                    <a:pt x="846683" y="617740"/>
                  </a:lnTo>
                  <a:close/>
                </a:path>
                <a:path w="5960109" h="3067685">
                  <a:moveTo>
                    <a:pt x="934694" y="677684"/>
                  </a:moveTo>
                  <a:lnTo>
                    <a:pt x="881151" y="677684"/>
                  </a:lnTo>
                  <a:lnTo>
                    <a:pt x="881151" y="1539748"/>
                  </a:lnTo>
                  <a:lnTo>
                    <a:pt x="934694" y="1539748"/>
                  </a:lnTo>
                  <a:lnTo>
                    <a:pt x="934694" y="677684"/>
                  </a:lnTo>
                  <a:close/>
                </a:path>
                <a:path w="5960109" h="3067685">
                  <a:moveTo>
                    <a:pt x="1022832" y="694702"/>
                  </a:moveTo>
                  <a:lnTo>
                    <a:pt x="969289" y="694702"/>
                  </a:lnTo>
                  <a:lnTo>
                    <a:pt x="969289" y="1539748"/>
                  </a:lnTo>
                  <a:lnTo>
                    <a:pt x="1022832" y="1539748"/>
                  </a:lnTo>
                  <a:lnTo>
                    <a:pt x="1022832" y="694702"/>
                  </a:lnTo>
                  <a:close/>
                </a:path>
                <a:path w="5960109" h="3067685">
                  <a:moveTo>
                    <a:pt x="1287246" y="1177544"/>
                  </a:moveTo>
                  <a:lnTo>
                    <a:pt x="1233703" y="1177544"/>
                  </a:lnTo>
                  <a:lnTo>
                    <a:pt x="1233703" y="1539748"/>
                  </a:lnTo>
                  <a:lnTo>
                    <a:pt x="1287246" y="1539748"/>
                  </a:lnTo>
                  <a:lnTo>
                    <a:pt x="1287246" y="1177544"/>
                  </a:lnTo>
                  <a:close/>
                </a:path>
                <a:path w="5960109" h="3067685">
                  <a:moveTo>
                    <a:pt x="1375257" y="1213840"/>
                  </a:moveTo>
                  <a:lnTo>
                    <a:pt x="1321714" y="1213840"/>
                  </a:lnTo>
                  <a:lnTo>
                    <a:pt x="1321714" y="1539748"/>
                  </a:lnTo>
                  <a:lnTo>
                    <a:pt x="1375257" y="1539748"/>
                  </a:lnTo>
                  <a:lnTo>
                    <a:pt x="1375257" y="1213840"/>
                  </a:lnTo>
                  <a:close/>
                </a:path>
                <a:path w="5960109" h="3067685">
                  <a:moveTo>
                    <a:pt x="1729079" y="1539760"/>
                  </a:moveTo>
                  <a:lnTo>
                    <a:pt x="1675536" y="1539760"/>
                  </a:lnTo>
                  <a:lnTo>
                    <a:pt x="1675536" y="1559179"/>
                  </a:lnTo>
                  <a:lnTo>
                    <a:pt x="1729079" y="1559179"/>
                  </a:lnTo>
                  <a:lnTo>
                    <a:pt x="1729079" y="1539760"/>
                  </a:lnTo>
                  <a:close/>
                </a:path>
                <a:path w="5960109" h="3067685">
                  <a:moveTo>
                    <a:pt x="1817344" y="1539760"/>
                  </a:moveTo>
                  <a:lnTo>
                    <a:pt x="1763801" y="1539760"/>
                  </a:lnTo>
                  <a:lnTo>
                    <a:pt x="1763801" y="1578610"/>
                  </a:lnTo>
                  <a:lnTo>
                    <a:pt x="1817344" y="1578610"/>
                  </a:lnTo>
                  <a:lnTo>
                    <a:pt x="1817344" y="1539760"/>
                  </a:lnTo>
                  <a:close/>
                </a:path>
                <a:path w="5960109" h="3067685">
                  <a:moveTo>
                    <a:pt x="2169769" y="1539709"/>
                  </a:moveTo>
                  <a:lnTo>
                    <a:pt x="2116226" y="1539709"/>
                  </a:lnTo>
                  <a:lnTo>
                    <a:pt x="2116226" y="1811401"/>
                  </a:lnTo>
                  <a:lnTo>
                    <a:pt x="2169769" y="1811401"/>
                  </a:lnTo>
                  <a:lnTo>
                    <a:pt x="2169769" y="1539709"/>
                  </a:lnTo>
                  <a:close/>
                </a:path>
                <a:path w="5960109" h="3067685">
                  <a:moveTo>
                    <a:pt x="2257907" y="1539773"/>
                  </a:moveTo>
                  <a:lnTo>
                    <a:pt x="2204364" y="1539773"/>
                  </a:lnTo>
                  <a:lnTo>
                    <a:pt x="2204364" y="1826514"/>
                  </a:lnTo>
                  <a:lnTo>
                    <a:pt x="2257907" y="1826514"/>
                  </a:lnTo>
                  <a:lnTo>
                    <a:pt x="2257907" y="1539773"/>
                  </a:lnTo>
                  <a:close/>
                </a:path>
                <a:path w="5960109" h="3067685">
                  <a:moveTo>
                    <a:pt x="2346172" y="1539659"/>
                  </a:moveTo>
                  <a:lnTo>
                    <a:pt x="2292629" y="1539659"/>
                  </a:lnTo>
                  <a:lnTo>
                    <a:pt x="2292629" y="1930781"/>
                  </a:lnTo>
                  <a:lnTo>
                    <a:pt x="2346172" y="1930781"/>
                  </a:lnTo>
                  <a:lnTo>
                    <a:pt x="2346172" y="1539659"/>
                  </a:lnTo>
                  <a:close/>
                </a:path>
                <a:path w="5960109" h="3067685">
                  <a:moveTo>
                    <a:pt x="2434183" y="1539659"/>
                  </a:moveTo>
                  <a:lnTo>
                    <a:pt x="2380640" y="1539659"/>
                  </a:lnTo>
                  <a:lnTo>
                    <a:pt x="2380640" y="1964817"/>
                  </a:lnTo>
                  <a:lnTo>
                    <a:pt x="2434183" y="1964817"/>
                  </a:lnTo>
                  <a:lnTo>
                    <a:pt x="2434183" y="1539659"/>
                  </a:lnTo>
                  <a:close/>
                </a:path>
                <a:path w="5960109" h="3067685">
                  <a:moveTo>
                    <a:pt x="2698597" y="1539684"/>
                  </a:moveTo>
                  <a:lnTo>
                    <a:pt x="2645054" y="1539684"/>
                  </a:lnTo>
                  <a:lnTo>
                    <a:pt x="2645054" y="2071624"/>
                  </a:lnTo>
                  <a:lnTo>
                    <a:pt x="2698597" y="2071624"/>
                  </a:lnTo>
                  <a:lnTo>
                    <a:pt x="2698597" y="1539684"/>
                  </a:lnTo>
                  <a:close/>
                </a:path>
                <a:path w="5960109" h="3067685">
                  <a:moveTo>
                    <a:pt x="2786862" y="1539697"/>
                  </a:moveTo>
                  <a:lnTo>
                    <a:pt x="2733319" y="1539697"/>
                  </a:lnTo>
                  <a:lnTo>
                    <a:pt x="2733319" y="2175256"/>
                  </a:lnTo>
                  <a:lnTo>
                    <a:pt x="2786862" y="2175256"/>
                  </a:lnTo>
                  <a:lnTo>
                    <a:pt x="2786862" y="1539697"/>
                  </a:lnTo>
                  <a:close/>
                </a:path>
                <a:path w="5960109" h="3067685">
                  <a:moveTo>
                    <a:pt x="3051276" y="1539646"/>
                  </a:moveTo>
                  <a:lnTo>
                    <a:pt x="2997733" y="1539646"/>
                  </a:lnTo>
                  <a:lnTo>
                    <a:pt x="2997733" y="2245233"/>
                  </a:lnTo>
                  <a:lnTo>
                    <a:pt x="3051276" y="2245233"/>
                  </a:lnTo>
                  <a:lnTo>
                    <a:pt x="3051276" y="1539646"/>
                  </a:lnTo>
                  <a:close/>
                </a:path>
                <a:path w="5960109" h="3067685">
                  <a:moveTo>
                    <a:pt x="3227679" y="1539659"/>
                  </a:moveTo>
                  <a:lnTo>
                    <a:pt x="3174136" y="1539659"/>
                  </a:lnTo>
                  <a:lnTo>
                    <a:pt x="3174136" y="2292985"/>
                  </a:lnTo>
                  <a:lnTo>
                    <a:pt x="3227679" y="2292985"/>
                  </a:lnTo>
                  <a:lnTo>
                    <a:pt x="3227679" y="1539659"/>
                  </a:lnTo>
                  <a:close/>
                </a:path>
                <a:path w="5960109" h="3067685">
                  <a:moveTo>
                    <a:pt x="3403828" y="1539722"/>
                  </a:moveTo>
                  <a:lnTo>
                    <a:pt x="3350285" y="1539722"/>
                  </a:lnTo>
                  <a:lnTo>
                    <a:pt x="3350285" y="2321814"/>
                  </a:lnTo>
                  <a:lnTo>
                    <a:pt x="3403828" y="2321814"/>
                  </a:lnTo>
                  <a:lnTo>
                    <a:pt x="3403828" y="1539722"/>
                  </a:lnTo>
                  <a:close/>
                </a:path>
                <a:path w="5960109" h="3067685">
                  <a:moveTo>
                    <a:pt x="3580104" y="1539697"/>
                  </a:moveTo>
                  <a:lnTo>
                    <a:pt x="3526561" y="1539697"/>
                  </a:lnTo>
                  <a:lnTo>
                    <a:pt x="3526561" y="2362454"/>
                  </a:lnTo>
                  <a:lnTo>
                    <a:pt x="3580104" y="2362454"/>
                  </a:lnTo>
                  <a:lnTo>
                    <a:pt x="3580104" y="1539697"/>
                  </a:lnTo>
                  <a:close/>
                </a:path>
                <a:path w="5960109" h="3067685">
                  <a:moveTo>
                    <a:pt x="3668369" y="1539646"/>
                  </a:moveTo>
                  <a:lnTo>
                    <a:pt x="3614826" y="1539646"/>
                  </a:lnTo>
                  <a:lnTo>
                    <a:pt x="3614826" y="2400808"/>
                  </a:lnTo>
                  <a:lnTo>
                    <a:pt x="3668369" y="2400808"/>
                  </a:lnTo>
                  <a:lnTo>
                    <a:pt x="3668369" y="1539646"/>
                  </a:lnTo>
                  <a:close/>
                </a:path>
                <a:path w="5960109" h="3067685">
                  <a:moveTo>
                    <a:pt x="3844518" y="1539709"/>
                  </a:moveTo>
                  <a:lnTo>
                    <a:pt x="3790975" y="1539709"/>
                  </a:lnTo>
                  <a:lnTo>
                    <a:pt x="3790975" y="2490470"/>
                  </a:lnTo>
                  <a:lnTo>
                    <a:pt x="3844518" y="2490470"/>
                  </a:lnTo>
                  <a:lnTo>
                    <a:pt x="3844518" y="1539709"/>
                  </a:lnTo>
                  <a:close/>
                </a:path>
                <a:path w="5960109" h="3067685">
                  <a:moveTo>
                    <a:pt x="4108932" y="1539646"/>
                  </a:moveTo>
                  <a:lnTo>
                    <a:pt x="4055389" y="1539646"/>
                  </a:lnTo>
                  <a:lnTo>
                    <a:pt x="4055389" y="2575814"/>
                  </a:lnTo>
                  <a:lnTo>
                    <a:pt x="4108932" y="2575814"/>
                  </a:lnTo>
                  <a:lnTo>
                    <a:pt x="4108932" y="1539646"/>
                  </a:lnTo>
                  <a:close/>
                </a:path>
                <a:path w="5960109" h="3067685">
                  <a:moveTo>
                    <a:pt x="4285335" y="1539659"/>
                  </a:moveTo>
                  <a:lnTo>
                    <a:pt x="4231792" y="1539659"/>
                  </a:lnTo>
                  <a:lnTo>
                    <a:pt x="4231792" y="2653538"/>
                  </a:lnTo>
                  <a:lnTo>
                    <a:pt x="4285335" y="2653538"/>
                  </a:lnTo>
                  <a:lnTo>
                    <a:pt x="4285335" y="1539659"/>
                  </a:lnTo>
                  <a:close/>
                </a:path>
                <a:path w="5960109" h="3067685">
                  <a:moveTo>
                    <a:pt x="4373600" y="1539659"/>
                  </a:moveTo>
                  <a:lnTo>
                    <a:pt x="4320057" y="1539659"/>
                  </a:lnTo>
                  <a:lnTo>
                    <a:pt x="4320057" y="2653538"/>
                  </a:lnTo>
                  <a:lnTo>
                    <a:pt x="4373600" y="2653538"/>
                  </a:lnTo>
                  <a:lnTo>
                    <a:pt x="4373600" y="1539659"/>
                  </a:lnTo>
                  <a:close/>
                </a:path>
                <a:path w="5960109" h="3067685">
                  <a:moveTo>
                    <a:pt x="4461611" y="1539735"/>
                  </a:moveTo>
                  <a:lnTo>
                    <a:pt x="4408068" y="1539735"/>
                  </a:lnTo>
                  <a:lnTo>
                    <a:pt x="4408068" y="2657983"/>
                  </a:lnTo>
                  <a:lnTo>
                    <a:pt x="4461611" y="2657983"/>
                  </a:lnTo>
                  <a:lnTo>
                    <a:pt x="4461611" y="1539735"/>
                  </a:lnTo>
                  <a:close/>
                </a:path>
                <a:path w="5960109" h="3067685">
                  <a:moveTo>
                    <a:pt x="4814163" y="1539671"/>
                  </a:moveTo>
                  <a:lnTo>
                    <a:pt x="4760620" y="1539671"/>
                  </a:lnTo>
                  <a:lnTo>
                    <a:pt x="4760620" y="2758821"/>
                  </a:lnTo>
                  <a:lnTo>
                    <a:pt x="4814163" y="2758821"/>
                  </a:lnTo>
                  <a:lnTo>
                    <a:pt x="4814163" y="1539671"/>
                  </a:lnTo>
                  <a:close/>
                </a:path>
                <a:path w="5960109" h="3067685">
                  <a:moveTo>
                    <a:pt x="4902428" y="1539709"/>
                  </a:moveTo>
                  <a:lnTo>
                    <a:pt x="4848885" y="1539709"/>
                  </a:lnTo>
                  <a:lnTo>
                    <a:pt x="4848885" y="2782189"/>
                  </a:lnTo>
                  <a:lnTo>
                    <a:pt x="4902428" y="2782189"/>
                  </a:lnTo>
                  <a:lnTo>
                    <a:pt x="4902428" y="1539709"/>
                  </a:lnTo>
                  <a:close/>
                </a:path>
                <a:path w="5960109" h="3067685">
                  <a:moveTo>
                    <a:pt x="5078704" y="1539748"/>
                  </a:moveTo>
                  <a:lnTo>
                    <a:pt x="5025161" y="1539748"/>
                  </a:lnTo>
                  <a:lnTo>
                    <a:pt x="5025161" y="2797302"/>
                  </a:lnTo>
                  <a:lnTo>
                    <a:pt x="5078704" y="2797302"/>
                  </a:lnTo>
                  <a:lnTo>
                    <a:pt x="5078704" y="1539748"/>
                  </a:lnTo>
                  <a:close/>
                </a:path>
                <a:path w="5960109" h="3067685">
                  <a:moveTo>
                    <a:pt x="5254980" y="1539621"/>
                  </a:moveTo>
                  <a:lnTo>
                    <a:pt x="5201437" y="1539621"/>
                  </a:lnTo>
                  <a:lnTo>
                    <a:pt x="5201437" y="2859278"/>
                  </a:lnTo>
                  <a:lnTo>
                    <a:pt x="5254980" y="2859278"/>
                  </a:lnTo>
                  <a:lnTo>
                    <a:pt x="5254980" y="1539621"/>
                  </a:lnTo>
                  <a:close/>
                </a:path>
                <a:path w="5960109" h="3067685">
                  <a:moveTo>
                    <a:pt x="5431256" y="1539748"/>
                  </a:moveTo>
                  <a:lnTo>
                    <a:pt x="5377700" y="1539748"/>
                  </a:lnTo>
                  <a:lnTo>
                    <a:pt x="5377700" y="2910078"/>
                  </a:lnTo>
                  <a:lnTo>
                    <a:pt x="5431256" y="2910078"/>
                  </a:lnTo>
                  <a:lnTo>
                    <a:pt x="5431256" y="1539748"/>
                  </a:lnTo>
                  <a:close/>
                </a:path>
                <a:path w="5960109" h="3067685">
                  <a:moveTo>
                    <a:pt x="5607659" y="1539748"/>
                  </a:moveTo>
                  <a:lnTo>
                    <a:pt x="5554116" y="1539748"/>
                  </a:lnTo>
                  <a:lnTo>
                    <a:pt x="5554116" y="2969895"/>
                  </a:lnTo>
                  <a:lnTo>
                    <a:pt x="5607659" y="2969895"/>
                  </a:lnTo>
                  <a:lnTo>
                    <a:pt x="5607659" y="1539748"/>
                  </a:lnTo>
                  <a:close/>
                </a:path>
                <a:path w="5960109" h="3067685">
                  <a:moveTo>
                    <a:pt x="5695670" y="1539621"/>
                  </a:moveTo>
                  <a:lnTo>
                    <a:pt x="5642127" y="1539621"/>
                  </a:lnTo>
                  <a:lnTo>
                    <a:pt x="5642127" y="3011678"/>
                  </a:lnTo>
                  <a:lnTo>
                    <a:pt x="5695670" y="3011678"/>
                  </a:lnTo>
                  <a:lnTo>
                    <a:pt x="5695670" y="1539621"/>
                  </a:lnTo>
                  <a:close/>
                </a:path>
                <a:path w="5960109" h="3067685">
                  <a:moveTo>
                    <a:pt x="5783935" y="1539748"/>
                  </a:moveTo>
                  <a:lnTo>
                    <a:pt x="5730392" y="1539748"/>
                  </a:lnTo>
                  <a:lnTo>
                    <a:pt x="5730392" y="3020314"/>
                  </a:lnTo>
                  <a:lnTo>
                    <a:pt x="5783935" y="3020314"/>
                  </a:lnTo>
                  <a:lnTo>
                    <a:pt x="5783935" y="1539748"/>
                  </a:lnTo>
                  <a:close/>
                </a:path>
                <a:path w="5960109" h="3067685">
                  <a:moveTo>
                    <a:pt x="5960084" y="1539748"/>
                  </a:moveTo>
                  <a:lnTo>
                    <a:pt x="5906541" y="1539748"/>
                  </a:lnTo>
                  <a:lnTo>
                    <a:pt x="5906541" y="3067177"/>
                  </a:lnTo>
                  <a:lnTo>
                    <a:pt x="5960084" y="3067177"/>
                  </a:lnTo>
                  <a:lnTo>
                    <a:pt x="5960084" y="1539748"/>
                  </a:lnTo>
                  <a:close/>
                </a:path>
              </a:pathLst>
            </a:custGeom>
            <a:solidFill>
              <a:srgbClr val="A2E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996683" y="3482212"/>
              <a:ext cx="6461760" cy="0"/>
            </a:xfrm>
            <a:custGeom>
              <a:avLst/>
              <a:gdLst/>
              <a:ahLst/>
              <a:cxnLst/>
              <a:rect l="l" t="t" r="r" b="b"/>
              <a:pathLst>
                <a:path w="6461759" h="0">
                  <a:moveTo>
                    <a:pt x="6461391" y="0"/>
                  </a:moveTo>
                  <a:lnTo>
                    <a:pt x="0" y="0"/>
                  </a:lnTo>
                </a:path>
              </a:pathLst>
            </a:custGeom>
            <a:ln w="95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 descr=""/>
          <p:cNvSpPr txBox="1"/>
          <p:nvPr/>
        </p:nvSpPr>
        <p:spPr>
          <a:xfrm>
            <a:off x="422649" y="2116427"/>
            <a:ext cx="167005" cy="27514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Maximum</a:t>
            </a:r>
            <a:r>
              <a:rPr dirty="0" sz="10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reduction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baseline</a:t>
            </a:r>
            <a:r>
              <a:rPr dirty="0" sz="10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PSA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(%)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6664832" y="876681"/>
            <a:ext cx="16465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cohorts</a:t>
            </a:r>
            <a:r>
              <a:rPr dirty="0" sz="1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(N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75)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5" name="object 55" descr=""/>
          <p:cNvSpPr/>
          <p:nvPr/>
        </p:nvSpPr>
        <p:spPr>
          <a:xfrm>
            <a:off x="8414511" y="874141"/>
            <a:ext cx="3508375" cy="4817110"/>
          </a:xfrm>
          <a:custGeom>
            <a:avLst/>
            <a:gdLst/>
            <a:ahLst/>
            <a:cxnLst/>
            <a:rect l="l" t="t" r="r" b="b"/>
            <a:pathLst>
              <a:path w="3508375" h="4817110">
                <a:moveTo>
                  <a:pt x="0" y="0"/>
                </a:moveTo>
                <a:lnTo>
                  <a:pt x="0" y="4817033"/>
                </a:lnTo>
                <a:lnTo>
                  <a:pt x="3508375" y="4817033"/>
                </a:lnTo>
              </a:path>
            </a:pathLst>
          </a:custGeom>
          <a:ln w="9513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 txBox="1"/>
          <p:nvPr/>
        </p:nvSpPr>
        <p:spPr>
          <a:xfrm>
            <a:off x="9409303" y="5709920"/>
            <a:ext cx="2223135" cy="38417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  <a:tabLst>
                <a:tab pos="329565" algn="l"/>
                <a:tab pos="678180" algn="l"/>
                <a:tab pos="1026160" algn="l"/>
                <a:tab pos="1374775" algn="l"/>
                <a:tab pos="1723389" algn="l"/>
                <a:tab pos="2069464" algn="l"/>
              </a:tabLst>
            </a:pP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18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21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24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27</a:t>
            </a:r>
            <a:endParaRPr sz="1000">
              <a:latin typeface="Arial"/>
              <a:cs typeface="Arial"/>
            </a:endParaRPr>
          </a:p>
          <a:p>
            <a:pPr marL="532765">
              <a:lnSpc>
                <a:spcPct val="100000"/>
              </a:lnSpc>
              <a:spcBef>
                <a:spcPts val="210"/>
              </a:spcBef>
            </a:pP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7" name="object 57" descr=""/>
          <p:cNvGrpSpPr/>
          <p:nvPr/>
        </p:nvGrpSpPr>
        <p:grpSpPr>
          <a:xfrm>
            <a:off x="8414511" y="930363"/>
            <a:ext cx="3493135" cy="4699635"/>
            <a:chOff x="8414511" y="930363"/>
            <a:chExt cx="3493135" cy="4699635"/>
          </a:xfrm>
        </p:grpSpPr>
        <p:sp>
          <p:nvSpPr>
            <p:cNvPr id="58" name="object 58" descr=""/>
            <p:cNvSpPr/>
            <p:nvPr/>
          </p:nvSpPr>
          <p:spPr>
            <a:xfrm>
              <a:off x="8414512" y="2758655"/>
              <a:ext cx="678180" cy="2682240"/>
            </a:xfrm>
            <a:custGeom>
              <a:avLst/>
              <a:gdLst/>
              <a:ahLst/>
              <a:cxnLst/>
              <a:rect l="l" t="t" r="r" b="b"/>
              <a:pathLst>
                <a:path w="678179" h="2682240">
                  <a:moveTo>
                    <a:pt x="159131" y="2647696"/>
                  </a:moveTo>
                  <a:lnTo>
                    <a:pt x="0" y="2647696"/>
                  </a:lnTo>
                  <a:lnTo>
                    <a:pt x="0" y="2681897"/>
                  </a:lnTo>
                  <a:lnTo>
                    <a:pt x="159131" y="2681897"/>
                  </a:lnTo>
                  <a:lnTo>
                    <a:pt x="159131" y="2647696"/>
                  </a:lnTo>
                  <a:close/>
                </a:path>
                <a:path w="678179" h="2682240">
                  <a:moveTo>
                    <a:pt x="196062" y="2332609"/>
                  </a:moveTo>
                  <a:lnTo>
                    <a:pt x="0" y="2332609"/>
                  </a:lnTo>
                  <a:lnTo>
                    <a:pt x="0" y="2366810"/>
                  </a:lnTo>
                  <a:lnTo>
                    <a:pt x="196062" y="2366810"/>
                  </a:lnTo>
                  <a:lnTo>
                    <a:pt x="196062" y="2332609"/>
                  </a:lnTo>
                  <a:close/>
                </a:path>
                <a:path w="678179" h="2682240">
                  <a:moveTo>
                    <a:pt x="221322" y="1954276"/>
                  </a:moveTo>
                  <a:lnTo>
                    <a:pt x="0" y="1954276"/>
                  </a:lnTo>
                  <a:lnTo>
                    <a:pt x="0" y="1988477"/>
                  </a:lnTo>
                  <a:lnTo>
                    <a:pt x="221322" y="1988477"/>
                  </a:lnTo>
                  <a:lnTo>
                    <a:pt x="221322" y="1954276"/>
                  </a:lnTo>
                  <a:close/>
                </a:path>
                <a:path w="678179" h="2682240">
                  <a:moveTo>
                    <a:pt x="678053" y="0"/>
                  </a:moveTo>
                  <a:lnTo>
                    <a:pt x="0" y="0"/>
                  </a:lnTo>
                  <a:lnTo>
                    <a:pt x="0" y="34201"/>
                  </a:lnTo>
                  <a:lnTo>
                    <a:pt x="678053" y="34201"/>
                  </a:lnTo>
                  <a:lnTo>
                    <a:pt x="67805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8414512" y="1938997"/>
              <a:ext cx="1014094" cy="3439160"/>
            </a:xfrm>
            <a:custGeom>
              <a:avLst/>
              <a:gdLst/>
              <a:ahLst/>
              <a:cxnLst/>
              <a:rect l="l" t="t" r="r" b="b"/>
              <a:pathLst>
                <a:path w="1014095" h="3439160">
                  <a:moveTo>
                    <a:pt x="165989" y="3404362"/>
                  </a:moveTo>
                  <a:lnTo>
                    <a:pt x="0" y="3404362"/>
                  </a:lnTo>
                  <a:lnTo>
                    <a:pt x="0" y="3438563"/>
                  </a:lnTo>
                  <a:lnTo>
                    <a:pt x="165989" y="3438563"/>
                  </a:lnTo>
                  <a:lnTo>
                    <a:pt x="165989" y="3404362"/>
                  </a:lnTo>
                  <a:close/>
                </a:path>
                <a:path w="1014095" h="3439160">
                  <a:moveTo>
                    <a:pt x="221322" y="2836926"/>
                  </a:moveTo>
                  <a:lnTo>
                    <a:pt x="0" y="2836926"/>
                  </a:lnTo>
                  <a:lnTo>
                    <a:pt x="0" y="2871127"/>
                  </a:lnTo>
                  <a:lnTo>
                    <a:pt x="221322" y="2871127"/>
                  </a:lnTo>
                  <a:lnTo>
                    <a:pt x="221322" y="2836926"/>
                  </a:lnTo>
                  <a:close/>
                </a:path>
                <a:path w="1014095" h="3439160">
                  <a:moveTo>
                    <a:pt x="747852" y="756539"/>
                  </a:moveTo>
                  <a:lnTo>
                    <a:pt x="0" y="756539"/>
                  </a:lnTo>
                  <a:lnTo>
                    <a:pt x="0" y="790740"/>
                  </a:lnTo>
                  <a:lnTo>
                    <a:pt x="747852" y="790740"/>
                  </a:lnTo>
                  <a:lnTo>
                    <a:pt x="747852" y="756539"/>
                  </a:lnTo>
                  <a:close/>
                </a:path>
                <a:path w="1014095" h="3439160">
                  <a:moveTo>
                    <a:pt x="931989" y="189230"/>
                  </a:moveTo>
                  <a:lnTo>
                    <a:pt x="0" y="189230"/>
                  </a:lnTo>
                  <a:lnTo>
                    <a:pt x="0" y="223431"/>
                  </a:lnTo>
                  <a:lnTo>
                    <a:pt x="931989" y="223431"/>
                  </a:lnTo>
                  <a:lnTo>
                    <a:pt x="931989" y="189230"/>
                  </a:lnTo>
                  <a:close/>
                </a:path>
                <a:path w="1014095" h="3439160">
                  <a:moveTo>
                    <a:pt x="984669" y="126111"/>
                  </a:moveTo>
                  <a:lnTo>
                    <a:pt x="0" y="126111"/>
                  </a:lnTo>
                  <a:lnTo>
                    <a:pt x="0" y="160312"/>
                  </a:lnTo>
                  <a:lnTo>
                    <a:pt x="984669" y="160312"/>
                  </a:lnTo>
                  <a:lnTo>
                    <a:pt x="984669" y="126111"/>
                  </a:lnTo>
                  <a:close/>
                </a:path>
                <a:path w="1014095" h="3439160">
                  <a:moveTo>
                    <a:pt x="1013612" y="0"/>
                  </a:moveTo>
                  <a:lnTo>
                    <a:pt x="0" y="0"/>
                  </a:lnTo>
                  <a:lnTo>
                    <a:pt x="0" y="34201"/>
                  </a:lnTo>
                  <a:lnTo>
                    <a:pt x="1013612" y="34201"/>
                  </a:lnTo>
                  <a:lnTo>
                    <a:pt x="1013612" y="0"/>
                  </a:lnTo>
                  <a:close/>
                </a:path>
              </a:pathLst>
            </a:custGeom>
            <a:solidFill>
              <a:srgbClr val="D3B3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8414512" y="1623783"/>
              <a:ext cx="1200150" cy="3691254"/>
            </a:xfrm>
            <a:custGeom>
              <a:avLst/>
              <a:gdLst/>
              <a:ahLst/>
              <a:cxnLst/>
              <a:rect l="l" t="t" r="r" b="b"/>
              <a:pathLst>
                <a:path w="1200150" h="3691254">
                  <a:moveTo>
                    <a:pt x="165989" y="3656584"/>
                  </a:moveTo>
                  <a:lnTo>
                    <a:pt x="0" y="3656584"/>
                  </a:lnTo>
                  <a:lnTo>
                    <a:pt x="0" y="3690785"/>
                  </a:lnTo>
                  <a:lnTo>
                    <a:pt x="165989" y="3690785"/>
                  </a:lnTo>
                  <a:lnTo>
                    <a:pt x="165989" y="3656584"/>
                  </a:lnTo>
                  <a:close/>
                </a:path>
                <a:path w="1200150" h="3691254">
                  <a:moveTo>
                    <a:pt x="398602" y="2395728"/>
                  </a:moveTo>
                  <a:lnTo>
                    <a:pt x="0" y="2395728"/>
                  </a:lnTo>
                  <a:lnTo>
                    <a:pt x="0" y="2429929"/>
                  </a:lnTo>
                  <a:lnTo>
                    <a:pt x="398602" y="2429929"/>
                  </a:lnTo>
                  <a:lnTo>
                    <a:pt x="398602" y="2395728"/>
                  </a:lnTo>
                  <a:close/>
                </a:path>
                <a:path w="1200150" h="3691254">
                  <a:moveTo>
                    <a:pt x="505726" y="2206625"/>
                  </a:moveTo>
                  <a:lnTo>
                    <a:pt x="0" y="2206625"/>
                  </a:lnTo>
                  <a:lnTo>
                    <a:pt x="0" y="2240826"/>
                  </a:lnTo>
                  <a:lnTo>
                    <a:pt x="505726" y="2240826"/>
                  </a:lnTo>
                  <a:lnTo>
                    <a:pt x="505726" y="2206625"/>
                  </a:lnTo>
                  <a:close/>
                </a:path>
                <a:path w="1200150" h="3691254">
                  <a:moveTo>
                    <a:pt x="1199896" y="0"/>
                  </a:moveTo>
                  <a:lnTo>
                    <a:pt x="0" y="0"/>
                  </a:lnTo>
                  <a:lnTo>
                    <a:pt x="0" y="34201"/>
                  </a:lnTo>
                  <a:lnTo>
                    <a:pt x="1199896" y="34201"/>
                  </a:lnTo>
                  <a:lnTo>
                    <a:pt x="1199896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8414512" y="1119466"/>
              <a:ext cx="1656714" cy="4510405"/>
            </a:xfrm>
            <a:custGeom>
              <a:avLst/>
              <a:gdLst/>
              <a:ahLst/>
              <a:cxnLst/>
              <a:rect l="l" t="t" r="r" b="b"/>
              <a:pathLst>
                <a:path w="1656715" h="4510405">
                  <a:moveTo>
                    <a:pt x="43649" y="4476013"/>
                  </a:moveTo>
                  <a:lnTo>
                    <a:pt x="0" y="4476013"/>
                  </a:lnTo>
                  <a:lnTo>
                    <a:pt x="0" y="4510202"/>
                  </a:lnTo>
                  <a:lnTo>
                    <a:pt x="43649" y="4510202"/>
                  </a:lnTo>
                  <a:lnTo>
                    <a:pt x="43649" y="4476013"/>
                  </a:lnTo>
                  <a:close/>
                </a:path>
                <a:path w="1656715" h="4510405">
                  <a:moveTo>
                    <a:pt x="98983" y="4350004"/>
                  </a:moveTo>
                  <a:lnTo>
                    <a:pt x="0" y="4350004"/>
                  </a:lnTo>
                  <a:lnTo>
                    <a:pt x="0" y="4384205"/>
                  </a:lnTo>
                  <a:lnTo>
                    <a:pt x="98983" y="4384205"/>
                  </a:lnTo>
                  <a:lnTo>
                    <a:pt x="98983" y="4350004"/>
                  </a:lnTo>
                  <a:close/>
                </a:path>
                <a:path w="1656715" h="4510405">
                  <a:moveTo>
                    <a:pt x="165989" y="4097782"/>
                  </a:moveTo>
                  <a:lnTo>
                    <a:pt x="0" y="4097782"/>
                  </a:lnTo>
                  <a:lnTo>
                    <a:pt x="0" y="4131983"/>
                  </a:lnTo>
                  <a:lnTo>
                    <a:pt x="165989" y="4131983"/>
                  </a:lnTo>
                  <a:lnTo>
                    <a:pt x="165989" y="4097782"/>
                  </a:lnTo>
                  <a:close/>
                </a:path>
                <a:path w="1656715" h="4510405">
                  <a:moveTo>
                    <a:pt x="189217" y="4034790"/>
                  </a:moveTo>
                  <a:lnTo>
                    <a:pt x="0" y="4034790"/>
                  </a:lnTo>
                  <a:lnTo>
                    <a:pt x="0" y="4068991"/>
                  </a:lnTo>
                  <a:lnTo>
                    <a:pt x="189217" y="4068991"/>
                  </a:lnTo>
                  <a:lnTo>
                    <a:pt x="189217" y="4034790"/>
                  </a:lnTo>
                  <a:close/>
                </a:path>
                <a:path w="1656715" h="4510405">
                  <a:moveTo>
                    <a:pt x="206603" y="3908679"/>
                  </a:moveTo>
                  <a:lnTo>
                    <a:pt x="0" y="3908679"/>
                  </a:lnTo>
                  <a:lnTo>
                    <a:pt x="0" y="3942880"/>
                  </a:lnTo>
                  <a:lnTo>
                    <a:pt x="206603" y="3942880"/>
                  </a:lnTo>
                  <a:lnTo>
                    <a:pt x="206603" y="3908679"/>
                  </a:lnTo>
                  <a:close/>
                </a:path>
                <a:path w="1656715" h="4510405">
                  <a:moveTo>
                    <a:pt x="206603" y="3845560"/>
                  </a:moveTo>
                  <a:lnTo>
                    <a:pt x="0" y="3845560"/>
                  </a:lnTo>
                  <a:lnTo>
                    <a:pt x="0" y="3879761"/>
                  </a:lnTo>
                  <a:lnTo>
                    <a:pt x="206603" y="3879761"/>
                  </a:lnTo>
                  <a:lnTo>
                    <a:pt x="206603" y="3845560"/>
                  </a:lnTo>
                  <a:close/>
                </a:path>
                <a:path w="1656715" h="4510405">
                  <a:moveTo>
                    <a:pt x="210159" y="3782695"/>
                  </a:moveTo>
                  <a:lnTo>
                    <a:pt x="0" y="3782695"/>
                  </a:lnTo>
                  <a:lnTo>
                    <a:pt x="0" y="3816896"/>
                  </a:lnTo>
                  <a:lnTo>
                    <a:pt x="210159" y="3816896"/>
                  </a:lnTo>
                  <a:lnTo>
                    <a:pt x="210159" y="3782695"/>
                  </a:lnTo>
                  <a:close/>
                </a:path>
                <a:path w="1656715" h="4510405">
                  <a:moveTo>
                    <a:pt x="216623" y="3719576"/>
                  </a:moveTo>
                  <a:lnTo>
                    <a:pt x="0" y="3719576"/>
                  </a:lnTo>
                  <a:lnTo>
                    <a:pt x="0" y="3753777"/>
                  </a:lnTo>
                  <a:lnTo>
                    <a:pt x="216623" y="3753777"/>
                  </a:lnTo>
                  <a:lnTo>
                    <a:pt x="216623" y="3719576"/>
                  </a:lnTo>
                  <a:close/>
                </a:path>
                <a:path w="1656715" h="4510405">
                  <a:moveTo>
                    <a:pt x="258876" y="3404235"/>
                  </a:moveTo>
                  <a:lnTo>
                    <a:pt x="0" y="3404235"/>
                  </a:lnTo>
                  <a:lnTo>
                    <a:pt x="0" y="3438436"/>
                  </a:lnTo>
                  <a:lnTo>
                    <a:pt x="258876" y="3438436"/>
                  </a:lnTo>
                  <a:lnTo>
                    <a:pt x="258876" y="3404235"/>
                  </a:lnTo>
                  <a:close/>
                </a:path>
                <a:path w="1656715" h="4510405">
                  <a:moveTo>
                    <a:pt x="287820" y="3341370"/>
                  </a:moveTo>
                  <a:lnTo>
                    <a:pt x="0" y="3341370"/>
                  </a:lnTo>
                  <a:lnTo>
                    <a:pt x="0" y="3375571"/>
                  </a:lnTo>
                  <a:lnTo>
                    <a:pt x="287820" y="3375571"/>
                  </a:lnTo>
                  <a:lnTo>
                    <a:pt x="287820" y="3341370"/>
                  </a:lnTo>
                  <a:close/>
                </a:path>
                <a:path w="1656715" h="4510405">
                  <a:moveTo>
                    <a:pt x="314210" y="3278251"/>
                  </a:moveTo>
                  <a:lnTo>
                    <a:pt x="0" y="3278251"/>
                  </a:lnTo>
                  <a:lnTo>
                    <a:pt x="0" y="3312452"/>
                  </a:lnTo>
                  <a:lnTo>
                    <a:pt x="314210" y="3312452"/>
                  </a:lnTo>
                  <a:lnTo>
                    <a:pt x="314210" y="3278251"/>
                  </a:lnTo>
                  <a:close/>
                </a:path>
                <a:path w="1656715" h="4510405">
                  <a:moveTo>
                    <a:pt x="320052" y="3215132"/>
                  </a:moveTo>
                  <a:lnTo>
                    <a:pt x="0" y="3215132"/>
                  </a:lnTo>
                  <a:lnTo>
                    <a:pt x="0" y="3249333"/>
                  </a:lnTo>
                  <a:lnTo>
                    <a:pt x="320052" y="3249333"/>
                  </a:lnTo>
                  <a:lnTo>
                    <a:pt x="320052" y="3215132"/>
                  </a:lnTo>
                  <a:close/>
                </a:path>
                <a:path w="1656715" h="4510405">
                  <a:moveTo>
                    <a:pt x="340614" y="3152267"/>
                  </a:moveTo>
                  <a:lnTo>
                    <a:pt x="0" y="3152267"/>
                  </a:lnTo>
                  <a:lnTo>
                    <a:pt x="0" y="3186468"/>
                  </a:lnTo>
                  <a:lnTo>
                    <a:pt x="340614" y="3186468"/>
                  </a:lnTo>
                  <a:lnTo>
                    <a:pt x="340614" y="3152267"/>
                  </a:lnTo>
                  <a:close/>
                </a:path>
                <a:path w="1656715" h="4510405">
                  <a:moveTo>
                    <a:pt x="367512" y="3026029"/>
                  </a:moveTo>
                  <a:lnTo>
                    <a:pt x="0" y="3026029"/>
                  </a:lnTo>
                  <a:lnTo>
                    <a:pt x="0" y="3060230"/>
                  </a:lnTo>
                  <a:lnTo>
                    <a:pt x="367512" y="3060230"/>
                  </a:lnTo>
                  <a:lnTo>
                    <a:pt x="367512" y="3026029"/>
                  </a:lnTo>
                  <a:close/>
                </a:path>
                <a:path w="1656715" h="4510405">
                  <a:moveTo>
                    <a:pt x="372211" y="2963164"/>
                  </a:moveTo>
                  <a:lnTo>
                    <a:pt x="0" y="2963164"/>
                  </a:lnTo>
                  <a:lnTo>
                    <a:pt x="0" y="2997365"/>
                  </a:lnTo>
                  <a:lnTo>
                    <a:pt x="372211" y="2997365"/>
                  </a:lnTo>
                  <a:lnTo>
                    <a:pt x="372211" y="2963164"/>
                  </a:lnTo>
                  <a:close/>
                </a:path>
                <a:path w="1656715" h="4510405">
                  <a:moveTo>
                    <a:pt x="401777" y="2836926"/>
                  </a:moveTo>
                  <a:lnTo>
                    <a:pt x="0" y="2836926"/>
                  </a:lnTo>
                  <a:lnTo>
                    <a:pt x="0" y="2871127"/>
                  </a:lnTo>
                  <a:lnTo>
                    <a:pt x="401777" y="2871127"/>
                  </a:lnTo>
                  <a:lnTo>
                    <a:pt x="401777" y="2836926"/>
                  </a:lnTo>
                  <a:close/>
                </a:path>
                <a:path w="1656715" h="4510405">
                  <a:moveTo>
                    <a:pt x="459765" y="2773807"/>
                  </a:moveTo>
                  <a:lnTo>
                    <a:pt x="0" y="2773807"/>
                  </a:lnTo>
                  <a:lnTo>
                    <a:pt x="0" y="2808008"/>
                  </a:lnTo>
                  <a:lnTo>
                    <a:pt x="459765" y="2808008"/>
                  </a:lnTo>
                  <a:lnTo>
                    <a:pt x="459765" y="2773807"/>
                  </a:lnTo>
                  <a:close/>
                </a:path>
                <a:path w="1656715" h="4510405">
                  <a:moveTo>
                    <a:pt x="508901" y="2647823"/>
                  </a:moveTo>
                  <a:lnTo>
                    <a:pt x="0" y="2647823"/>
                  </a:lnTo>
                  <a:lnTo>
                    <a:pt x="0" y="2682024"/>
                  </a:lnTo>
                  <a:lnTo>
                    <a:pt x="508901" y="2682024"/>
                  </a:lnTo>
                  <a:lnTo>
                    <a:pt x="508901" y="2647823"/>
                  </a:lnTo>
                  <a:close/>
                </a:path>
                <a:path w="1656715" h="4510405">
                  <a:moveTo>
                    <a:pt x="508901" y="2584704"/>
                  </a:moveTo>
                  <a:lnTo>
                    <a:pt x="0" y="2584704"/>
                  </a:lnTo>
                  <a:lnTo>
                    <a:pt x="0" y="2618905"/>
                  </a:lnTo>
                  <a:lnTo>
                    <a:pt x="508901" y="2618905"/>
                  </a:lnTo>
                  <a:lnTo>
                    <a:pt x="508901" y="2584704"/>
                  </a:lnTo>
                  <a:close/>
                </a:path>
                <a:path w="1656715" h="4510405">
                  <a:moveTo>
                    <a:pt x="560031" y="2332482"/>
                  </a:moveTo>
                  <a:lnTo>
                    <a:pt x="0" y="2332482"/>
                  </a:lnTo>
                  <a:lnTo>
                    <a:pt x="0" y="2366683"/>
                  </a:lnTo>
                  <a:lnTo>
                    <a:pt x="560031" y="2366683"/>
                  </a:lnTo>
                  <a:lnTo>
                    <a:pt x="560031" y="2332482"/>
                  </a:lnTo>
                  <a:close/>
                </a:path>
                <a:path w="1656715" h="4510405">
                  <a:moveTo>
                    <a:pt x="560031" y="2269617"/>
                  </a:moveTo>
                  <a:lnTo>
                    <a:pt x="0" y="2269617"/>
                  </a:lnTo>
                  <a:lnTo>
                    <a:pt x="0" y="2303818"/>
                  </a:lnTo>
                  <a:lnTo>
                    <a:pt x="560031" y="2303818"/>
                  </a:lnTo>
                  <a:lnTo>
                    <a:pt x="560031" y="2269617"/>
                  </a:lnTo>
                  <a:close/>
                </a:path>
                <a:path w="1656715" h="4510405">
                  <a:moveTo>
                    <a:pt x="590118" y="2143379"/>
                  </a:moveTo>
                  <a:lnTo>
                    <a:pt x="0" y="2143379"/>
                  </a:lnTo>
                  <a:lnTo>
                    <a:pt x="0" y="2177580"/>
                  </a:lnTo>
                  <a:lnTo>
                    <a:pt x="590118" y="2177580"/>
                  </a:lnTo>
                  <a:lnTo>
                    <a:pt x="590118" y="2143379"/>
                  </a:lnTo>
                  <a:close/>
                </a:path>
                <a:path w="1656715" h="4510405">
                  <a:moveTo>
                    <a:pt x="621703" y="2080526"/>
                  </a:moveTo>
                  <a:lnTo>
                    <a:pt x="0" y="2080526"/>
                  </a:lnTo>
                  <a:lnTo>
                    <a:pt x="0" y="2114715"/>
                  </a:lnTo>
                  <a:lnTo>
                    <a:pt x="621703" y="2114715"/>
                  </a:lnTo>
                  <a:lnTo>
                    <a:pt x="621703" y="2080526"/>
                  </a:lnTo>
                  <a:close/>
                </a:path>
                <a:path w="1656715" h="4510405">
                  <a:moveTo>
                    <a:pt x="626021" y="2017395"/>
                  </a:moveTo>
                  <a:lnTo>
                    <a:pt x="0" y="2017395"/>
                  </a:lnTo>
                  <a:lnTo>
                    <a:pt x="0" y="2051596"/>
                  </a:lnTo>
                  <a:lnTo>
                    <a:pt x="626021" y="2051596"/>
                  </a:lnTo>
                  <a:lnTo>
                    <a:pt x="626021" y="2017395"/>
                  </a:lnTo>
                  <a:close/>
                </a:path>
                <a:path w="1656715" h="4510405">
                  <a:moveTo>
                    <a:pt x="643420" y="1954288"/>
                  </a:moveTo>
                  <a:lnTo>
                    <a:pt x="0" y="1954288"/>
                  </a:lnTo>
                  <a:lnTo>
                    <a:pt x="0" y="1988477"/>
                  </a:lnTo>
                  <a:lnTo>
                    <a:pt x="643420" y="1988477"/>
                  </a:lnTo>
                  <a:lnTo>
                    <a:pt x="643420" y="1954288"/>
                  </a:lnTo>
                  <a:close/>
                </a:path>
                <a:path w="1656715" h="4510405">
                  <a:moveTo>
                    <a:pt x="648119" y="1891284"/>
                  </a:moveTo>
                  <a:lnTo>
                    <a:pt x="0" y="1891284"/>
                  </a:lnTo>
                  <a:lnTo>
                    <a:pt x="0" y="1925485"/>
                  </a:lnTo>
                  <a:lnTo>
                    <a:pt x="648119" y="1925485"/>
                  </a:lnTo>
                  <a:lnTo>
                    <a:pt x="648119" y="1891284"/>
                  </a:lnTo>
                  <a:close/>
                </a:path>
                <a:path w="1656715" h="4510405">
                  <a:moveTo>
                    <a:pt x="807618" y="1386967"/>
                  </a:moveTo>
                  <a:lnTo>
                    <a:pt x="0" y="1386967"/>
                  </a:lnTo>
                  <a:lnTo>
                    <a:pt x="0" y="1421168"/>
                  </a:lnTo>
                  <a:lnTo>
                    <a:pt x="807618" y="1421168"/>
                  </a:lnTo>
                  <a:lnTo>
                    <a:pt x="807618" y="1386967"/>
                  </a:lnTo>
                  <a:close/>
                </a:path>
                <a:path w="1656715" h="4510405">
                  <a:moveTo>
                    <a:pt x="818413" y="1260856"/>
                  </a:moveTo>
                  <a:lnTo>
                    <a:pt x="0" y="1260856"/>
                  </a:lnTo>
                  <a:lnTo>
                    <a:pt x="0" y="1295057"/>
                  </a:lnTo>
                  <a:lnTo>
                    <a:pt x="818413" y="1295057"/>
                  </a:lnTo>
                  <a:lnTo>
                    <a:pt x="818413" y="1260856"/>
                  </a:lnTo>
                  <a:close/>
                </a:path>
                <a:path w="1656715" h="4510405">
                  <a:moveTo>
                    <a:pt x="821969" y="1197876"/>
                  </a:moveTo>
                  <a:lnTo>
                    <a:pt x="0" y="1197876"/>
                  </a:lnTo>
                  <a:lnTo>
                    <a:pt x="0" y="1232065"/>
                  </a:lnTo>
                  <a:lnTo>
                    <a:pt x="821969" y="1232065"/>
                  </a:lnTo>
                  <a:lnTo>
                    <a:pt x="821969" y="1197876"/>
                  </a:lnTo>
                  <a:close/>
                </a:path>
                <a:path w="1656715" h="4510405">
                  <a:moveTo>
                    <a:pt x="988339" y="882523"/>
                  </a:moveTo>
                  <a:lnTo>
                    <a:pt x="0" y="882523"/>
                  </a:lnTo>
                  <a:lnTo>
                    <a:pt x="0" y="916724"/>
                  </a:lnTo>
                  <a:lnTo>
                    <a:pt x="988339" y="916724"/>
                  </a:lnTo>
                  <a:lnTo>
                    <a:pt x="988339" y="882523"/>
                  </a:lnTo>
                  <a:close/>
                </a:path>
                <a:path w="1656715" h="4510405">
                  <a:moveTo>
                    <a:pt x="1045972" y="756551"/>
                  </a:moveTo>
                  <a:lnTo>
                    <a:pt x="0" y="756551"/>
                  </a:lnTo>
                  <a:lnTo>
                    <a:pt x="0" y="790740"/>
                  </a:lnTo>
                  <a:lnTo>
                    <a:pt x="1045972" y="790740"/>
                  </a:lnTo>
                  <a:lnTo>
                    <a:pt x="1045972" y="756551"/>
                  </a:lnTo>
                  <a:close/>
                </a:path>
                <a:path w="1656715" h="4510405">
                  <a:moveTo>
                    <a:pt x="1071079" y="693420"/>
                  </a:moveTo>
                  <a:lnTo>
                    <a:pt x="0" y="693420"/>
                  </a:lnTo>
                  <a:lnTo>
                    <a:pt x="0" y="727621"/>
                  </a:lnTo>
                  <a:lnTo>
                    <a:pt x="1071079" y="727621"/>
                  </a:lnTo>
                  <a:lnTo>
                    <a:pt x="1071079" y="693420"/>
                  </a:lnTo>
                  <a:close/>
                </a:path>
                <a:path w="1656715" h="4510405">
                  <a:moveTo>
                    <a:pt x="1279144" y="378333"/>
                  </a:moveTo>
                  <a:lnTo>
                    <a:pt x="0" y="378333"/>
                  </a:lnTo>
                  <a:lnTo>
                    <a:pt x="0" y="412534"/>
                  </a:lnTo>
                  <a:lnTo>
                    <a:pt x="1279144" y="412534"/>
                  </a:lnTo>
                  <a:lnTo>
                    <a:pt x="1279144" y="378333"/>
                  </a:lnTo>
                  <a:close/>
                </a:path>
                <a:path w="1656715" h="4510405">
                  <a:moveTo>
                    <a:pt x="1346568" y="252095"/>
                  </a:moveTo>
                  <a:lnTo>
                    <a:pt x="0" y="252095"/>
                  </a:lnTo>
                  <a:lnTo>
                    <a:pt x="0" y="286296"/>
                  </a:lnTo>
                  <a:lnTo>
                    <a:pt x="1346568" y="286296"/>
                  </a:lnTo>
                  <a:lnTo>
                    <a:pt x="1346568" y="252095"/>
                  </a:lnTo>
                  <a:close/>
                </a:path>
                <a:path w="1656715" h="4510405">
                  <a:moveTo>
                    <a:pt x="1469517" y="126111"/>
                  </a:moveTo>
                  <a:lnTo>
                    <a:pt x="0" y="126111"/>
                  </a:lnTo>
                  <a:lnTo>
                    <a:pt x="0" y="160312"/>
                  </a:lnTo>
                  <a:lnTo>
                    <a:pt x="1469517" y="160312"/>
                  </a:lnTo>
                  <a:lnTo>
                    <a:pt x="1469517" y="126111"/>
                  </a:lnTo>
                  <a:close/>
                </a:path>
                <a:path w="1656715" h="4510405">
                  <a:moveTo>
                    <a:pt x="1656715" y="0"/>
                  </a:moveTo>
                  <a:lnTo>
                    <a:pt x="0" y="0"/>
                  </a:lnTo>
                  <a:lnTo>
                    <a:pt x="0" y="34201"/>
                  </a:lnTo>
                  <a:lnTo>
                    <a:pt x="1656715" y="34201"/>
                  </a:lnTo>
                  <a:lnTo>
                    <a:pt x="1656715" y="0"/>
                  </a:lnTo>
                  <a:close/>
                </a:path>
              </a:pathLst>
            </a:custGeom>
            <a:solidFill>
              <a:srgbClr val="A2E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8414512" y="1056474"/>
              <a:ext cx="2783840" cy="3627754"/>
            </a:xfrm>
            <a:custGeom>
              <a:avLst/>
              <a:gdLst/>
              <a:ahLst/>
              <a:cxnLst/>
              <a:rect l="l" t="t" r="r" b="b"/>
              <a:pathLst>
                <a:path w="2783840" h="3627754">
                  <a:moveTo>
                    <a:pt x="233502" y="3593465"/>
                  </a:moveTo>
                  <a:lnTo>
                    <a:pt x="0" y="3593465"/>
                  </a:lnTo>
                  <a:lnTo>
                    <a:pt x="0" y="3627666"/>
                  </a:lnTo>
                  <a:lnTo>
                    <a:pt x="233502" y="3627666"/>
                  </a:lnTo>
                  <a:lnTo>
                    <a:pt x="233502" y="3593465"/>
                  </a:lnTo>
                  <a:close/>
                </a:path>
                <a:path w="2783840" h="3627754">
                  <a:moveTo>
                    <a:pt x="517271" y="2584831"/>
                  </a:moveTo>
                  <a:lnTo>
                    <a:pt x="0" y="2584831"/>
                  </a:lnTo>
                  <a:lnTo>
                    <a:pt x="0" y="2619032"/>
                  </a:lnTo>
                  <a:lnTo>
                    <a:pt x="517271" y="2619032"/>
                  </a:lnTo>
                  <a:lnTo>
                    <a:pt x="517271" y="2584831"/>
                  </a:lnTo>
                  <a:close/>
                </a:path>
                <a:path w="2783840" h="3627754">
                  <a:moveTo>
                    <a:pt x="528942" y="2458593"/>
                  </a:moveTo>
                  <a:lnTo>
                    <a:pt x="0" y="2458593"/>
                  </a:lnTo>
                  <a:lnTo>
                    <a:pt x="0" y="2492806"/>
                  </a:lnTo>
                  <a:lnTo>
                    <a:pt x="528942" y="2492806"/>
                  </a:lnTo>
                  <a:lnTo>
                    <a:pt x="528942" y="2458593"/>
                  </a:lnTo>
                  <a:close/>
                </a:path>
                <a:path w="2783840" h="3627754">
                  <a:moveTo>
                    <a:pt x="560031" y="2269490"/>
                  </a:moveTo>
                  <a:lnTo>
                    <a:pt x="0" y="2269490"/>
                  </a:lnTo>
                  <a:lnTo>
                    <a:pt x="0" y="2303691"/>
                  </a:lnTo>
                  <a:lnTo>
                    <a:pt x="560031" y="2303691"/>
                  </a:lnTo>
                  <a:lnTo>
                    <a:pt x="560031" y="2269490"/>
                  </a:lnTo>
                  <a:close/>
                </a:path>
                <a:path w="2783840" h="3627754">
                  <a:moveTo>
                    <a:pt x="651281" y="1891284"/>
                  </a:moveTo>
                  <a:lnTo>
                    <a:pt x="0" y="1891284"/>
                  </a:lnTo>
                  <a:lnTo>
                    <a:pt x="0" y="1925485"/>
                  </a:lnTo>
                  <a:lnTo>
                    <a:pt x="651281" y="1925485"/>
                  </a:lnTo>
                  <a:lnTo>
                    <a:pt x="651281" y="1891284"/>
                  </a:lnTo>
                  <a:close/>
                </a:path>
                <a:path w="2783840" h="3627754">
                  <a:moveTo>
                    <a:pt x="778827" y="1513078"/>
                  </a:moveTo>
                  <a:lnTo>
                    <a:pt x="0" y="1513078"/>
                  </a:lnTo>
                  <a:lnTo>
                    <a:pt x="0" y="1547279"/>
                  </a:lnTo>
                  <a:lnTo>
                    <a:pt x="778827" y="1547279"/>
                  </a:lnTo>
                  <a:lnTo>
                    <a:pt x="778827" y="1513078"/>
                  </a:lnTo>
                  <a:close/>
                </a:path>
                <a:path w="2783840" h="3627754">
                  <a:moveTo>
                    <a:pt x="807618" y="1386840"/>
                  </a:moveTo>
                  <a:lnTo>
                    <a:pt x="0" y="1386840"/>
                  </a:lnTo>
                  <a:lnTo>
                    <a:pt x="0" y="1421041"/>
                  </a:lnTo>
                  <a:lnTo>
                    <a:pt x="807618" y="1421041"/>
                  </a:lnTo>
                  <a:lnTo>
                    <a:pt x="807618" y="1386840"/>
                  </a:lnTo>
                  <a:close/>
                </a:path>
                <a:path w="2783840" h="3627754">
                  <a:moveTo>
                    <a:pt x="858126" y="1197737"/>
                  </a:moveTo>
                  <a:lnTo>
                    <a:pt x="0" y="1197737"/>
                  </a:lnTo>
                  <a:lnTo>
                    <a:pt x="0" y="1231938"/>
                  </a:lnTo>
                  <a:lnTo>
                    <a:pt x="858126" y="1231938"/>
                  </a:lnTo>
                  <a:lnTo>
                    <a:pt x="858126" y="1197737"/>
                  </a:lnTo>
                  <a:close/>
                </a:path>
                <a:path w="2783840" h="3627754">
                  <a:moveTo>
                    <a:pt x="911567" y="1134630"/>
                  </a:moveTo>
                  <a:lnTo>
                    <a:pt x="0" y="1134630"/>
                  </a:lnTo>
                  <a:lnTo>
                    <a:pt x="0" y="1168819"/>
                  </a:lnTo>
                  <a:lnTo>
                    <a:pt x="911567" y="1168819"/>
                  </a:lnTo>
                  <a:lnTo>
                    <a:pt x="911567" y="1134630"/>
                  </a:lnTo>
                  <a:close/>
                </a:path>
                <a:path w="2783840" h="3627754">
                  <a:moveTo>
                    <a:pt x="1106360" y="693432"/>
                  </a:moveTo>
                  <a:lnTo>
                    <a:pt x="0" y="693432"/>
                  </a:lnTo>
                  <a:lnTo>
                    <a:pt x="0" y="727621"/>
                  </a:lnTo>
                  <a:lnTo>
                    <a:pt x="1106360" y="727621"/>
                  </a:lnTo>
                  <a:lnTo>
                    <a:pt x="1106360" y="693432"/>
                  </a:lnTo>
                  <a:close/>
                </a:path>
                <a:path w="2783840" h="3627754">
                  <a:moveTo>
                    <a:pt x="1207122" y="504190"/>
                  </a:moveTo>
                  <a:lnTo>
                    <a:pt x="0" y="504190"/>
                  </a:lnTo>
                  <a:lnTo>
                    <a:pt x="0" y="538391"/>
                  </a:lnTo>
                  <a:lnTo>
                    <a:pt x="1207122" y="538391"/>
                  </a:lnTo>
                  <a:lnTo>
                    <a:pt x="1207122" y="504190"/>
                  </a:lnTo>
                  <a:close/>
                </a:path>
                <a:path w="2783840" h="3627754">
                  <a:moveTo>
                    <a:pt x="2783586" y="0"/>
                  </a:moveTo>
                  <a:lnTo>
                    <a:pt x="0" y="0"/>
                  </a:lnTo>
                  <a:lnTo>
                    <a:pt x="0" y="34201"/>
                  </a:lnTo>
                  <a:lnTo>
                    <a:pt x="2783586" y="34201"/>
                  </a:lnTo>
                  <a:lnTo>
                    <a:pt x="2783586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8414512" y="993368"/>
              <a:ext cx="2908935" cy="3627754"/>
            </a:xfrm>
            <a:custGeom>
              <a:avLst/>
              <a:gdLst/>
              <a:ahLst/>
              <a:cxnLst/>
              <a:rect l="l" t="t" r="r" b="b"/>
              <a:pathLst>
                <a:path w="2908934" h="3627754">
                  <a:moveTo>
                    <a:pt x="240868" y="3593452"/>
                  </a:moveTo>
                  <a:lnTo>
                    <a:pt x="0" y="3593452"/>
                  </a:lnTo>
                  <a:lnTo>
                    <a:pt x="0" y="3627653"/>
                  </a:lnTo>
                  <a:lnTo>
                    <a:pt x="240868" y="3627653"/>
                  </a:lnTo>
                  <a:lnTo>
                    <a:pt x="240868" y="3593452"/>
                  </a:lnTo>
                  <a:close/>
                </a:path>
                <a:path w="2908934" h="3627754">
                  <a:moveTo>
                    <a:pt x="345821" y="3215246"/>
                  </a:moveTo>
                  <a:lnTo>
                    <a:pt x="0" y="3215246"/>
                  </a:lnTo>
                  <a:lnTo>
                    <a:pt x="0" y="3249447"/>
                  </a:lnTo>
                  <a:lnTo>
                    <a:pt x="345821" y="3249447"/>
                  </a:lnTo>
                  <a:lnTo>
                    <a:pt x="345821" y="3215246"/>
                  </a:lnTo>
                  <a:close/>
                </a:path>
                <a:path w="2908934" h="3627754">
                  <a:moveTo>
                    <a:pt x="517271" y="2584818"/>
                  </a:moveTo>
                  <a:lnTo>
                    <a:pt x="0" y="2584818"/>
                  </a:lnTo>
                  <a:lnTo>
                    <a:pt x="0" y="2619019"/>
                  </a:lnTo>
                  <a:lnTo>
                    <a:pt x="517271" y="2619019"/>
                  </a:lnTo>
                  <a:lnTo>
                    <a:pt x="517271" y="2584818"/>
                  </a:lnTo>
                  <a:close/>
                </a:path>
                <a:path w="2908934" h="3627754">
                  <a:moveTo>
                    <a:pt x="1372997" y="315214"/>
                  </a:moveTo>
                  <a:lnTo>
                    <a:pt x="0" y="315214"/>
                  </a:lnTo>
                  <a:lnTo>
                    <a:pt x="0" y="349402"/>
                  </a:lnTo>
                  <a:lnTo>
                    <a:pt x="1372997" y="349402"/>
                  </a:lnTo>
                  <a:lnTo>
                    <a:pt x="1372997" y="315214"/>
                  </a:lnTo>
                  <a:close/>
                </a:path>
                <a:path w="2908934" h="3627754">
                  <a:moveTo>
                    <a:pt x="1612519" y="189090"/>
                  </a:moveTo>
                  <a:lnTo>
                    <a:pt x="0" y="189090"/>
                  </a:lnTo>
                  <a:lnTo>
                    <a:pt x="0" y="223291"/>
                  </a:lnTo>
                  <a:lnTo>
                    <a:pt x="1612519" y="223291"/>
                  </a:lnTo>
                  <a:lnTo>
                    <a:pt x="1612519" y="189090"/>
                  </a:lnTo>
                  <a:close/>
                </a:path>
                <a:path w="2908934" h="3627754">
                  <a:moveTo>
                    <a:pt x="2908541" y="0"/>
                  </a:moveTo>
                  <a:lnTo>
                    <a:pt x="0" y="0"/>
                  </a:lnTo>
                  <a:lnTo>
                    <a:pt x="0" y="34188"/>
                  </a:lnTo>
                  <a:lnTo>
                    <a:pt x="2908541" y="34188"/>
                  </a:lnTo>
                  <a:lnTo>
                    <a:pt x="2908541" y="0"/>
                  </a:lnTo>
                  <a:close/>
                </a:path>
              </a:pathLst>
            </a:custGeom>
            <a:solidFill>
              <a:srgbClr val="ACB8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8414512" y="930363"/>
              <a:ext cx="3427729" cy="4636770"/>
            </a:xfrm>
            <a:custGeom>
              <a:avLst/>
              <a:gdLst/>
              <a:ahLst/>
              <a:cxnLst/>
              <a:rect l="l" t="t" r="r" b="b"/>
              <a:pathLst>
                <a:path w="3427729" h="4636770">
                  <a:moveTo>
                    <a:pt x="56210" y="4602226"/>
                  </a:moveTo>
                  <a:lnTo>
                    <a:pt x="0" y="4602226"/>
                  </a:lnTo>
                  <a:lnTo>
                    <a:pt x="0" y="4636427"/>
                  </a:lnTo>
                  <a:lnTo>
                    <a:pt x="56210" y="4636427"/>
                  </a:lnTo>
                  <a:lnTo>
                    <a:pt x="56210" y="4602226"/>
                  </a:lnTo>
                  <a:close/>
                </a:path>
                <a:path w="3427729" h="4636770">
                  <a:moveTo>
                    <a:pt x="674497" y="1954276"/>
                  </a:moveTo>
                  <a:lnTo>
                    <a:pt x="0" y="1954276"/>
                  </a:lnTo>
                  <a:lnTo>
                    <a:pt x="0" y="1988477"/>
                  </a:lnTo>
                  <a:lnTo>
                    <a:pt x="674497" y="1988477"/>
                  </a:lnTo>
                  <a:lnTo>
                    <a:pt x="674497" y="1954276"/>
                  </a:lnTo>
                  <a:close/>
                </a:path>
                <a:path w="3427729" h="4636770">
                  <a:moveTo>
                    <a:pt x="674497" y="1891169"/>
                  </a:moveTo>
                  <a:lnTo>
                    <a:pt x="0" y="1891169"/>
                  </a:lnTo>
                  <a:lnTo>
                    <a:pt x="0" y="1925358"/>
                  </a:lnTo>
                  <a:lnTo>
                    <a:pt x="674497" y="1925358"/>
                  </a:lnTo>
                  <a:lnTo>
                    <a:pt x="674497" y="1891169"/>
                  </a:lnTo>
                  <a:close/>
                </a:path>
                <a:path w="3427729" h="4636770">
                  <a:moveTo>
                    <a:pt x="768045" y="1702054"/>
                  </a:moveTo>
                  <a:lnTo>
                    <a:pt x="0" y="1702054"/>
                  </a:lnTo>
                  <a:lnTo>
                    <a:pt x="0" y="1736255"/>
                  </a:lnTo>
                  <a:lnTo>
                    <a:pt x="768045" y="1736255"/>
                  </a:lnTo>
                  <a:lnTo>
                    <a:pt x="768045" y="1702054"/>
                  </a:lnTo>
                  <a:close/>
                </a:path>
                <a:path w="3427729" h="4636770">
                  <a:moveTo>
                    <a:pt x="1156614" y="756539"/>
                  </a:moveTo>
                  <a:lnTo>
                    <a:pt x="0" y="756539"/>
                  </a:lnTo>
                  <a:lnTo>
                    <a:pt x="0" y="790740"/>
                  </a:lnTo>
                  <a:lnTo>
                    <a:pt x="1156614" y="790740"/>
                  </a:lnTo>
                  <a:lnTo>
                    <a:pt x="1156614" y="756539"/>
                  </a:lnTo>
                  <a:close/>
                </a:path>
                <a:path w="3427729" h="4636770">
                  <a:moveTo>
                    <a:pt x="1282700" y="504329"/>
                  </a:moveTo>
                  <a:lnTo>
                    <a:pt x="0" y="504329"/>
                  </a:lnTo>
                  <a:lnTo>
                    <a:pt x="0" y="538518"/>
                  </a:lnTo>
                  <a:lnTo>
                    <a:pt x="1282700" y="538518"/>
                  </a:lnTo>
                  <a:lnTo>
                    <a:pt x="1282700" y="504329"/>
                  </a:lnTo>
                  <a:close/>
                </a:path>
                <a:path w="3427729" h="4636770">
                  <a:moveTo>
                    <a:pt x="3427590" y="0"/>
                  </a:moveTo>
                  <a:lnTo>
                    <a:pt x="0" y="0"/>
                  </a:lnTo>
                  <a:lnTo>
                    <a:pt x="0" y="34201"/>
                  </a:lnTo>
                  <a:lnTo>
                    <a:pt x="3427590" y="34201"/>
                  </a:lnTo>
                  <a:lnTo>
                    <a:pt x="3427590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1848972" y="947420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 h="0">
                  <a:moveTo>
                    <a:pt x="0" y="0"/>
                  </a:moveTo>
                  <a:lnTo>
                    <a:pt x="39370" y="0"/>
                  </a:lnTo>
                </a:path>
              </a:pathLst>
            </a:custGeom>
            <a:ln w="634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1884659" y="933196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0" y="0"/>
                  </a:moveTo>
                  <a:lnTo>
                    <a:pt x="0" y="28575"/>
                  </a:lnTo>
                  <a:lnTo>
                    <a:pt x="21844" y="14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1884659" y="933196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0" y="28575"/>
                  </a:moveTo>
                  <a:lnTo>
                    <a:pt x="21844" y="14224"/>
                  </a:lnTo>
                  <a:lnTo>
                    <a:pt x="0" y="0"/>
                  </a:lnTo>
                  <a:lnTo>
                    <a:pt x="0" y="28575"/>
                  </a:lnTo>
                  <a:close/>
                </a:path>
              </a:pathLst>
            </a:custGeom>
            <a:ln w="31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1207622" y="1073531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 h="0">
                  <a:moveTo>
                    <a:pt x="0" y="0"/>
                  </a:moveTo>
                  <a:lnTo>
                    <a:pt x="39243" y="0"/>
                  </a:lnTo>
                </a:path>
              </a:pathLst>
            </a:custGeom>
            <a:ln w="634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1243182" y="1059180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0" y="0"/>
                  </a:moveTo>
                  <a:lnTo>
                    <a:pt x="0" y="28575"/>
                  </a:lnTo>
                  <a:lnTo>
                    <a:pt x="21971" y="14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1243182" y="1059180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0" y="28575"/>
                  </a:moveTo>
                  <a:lnTo>
                    <a:pt x="21971" y="14350"/>
                  </a:lnTo>
                  <a:lnTo>
                    <a:pt x="0" y="0"/>
                  </a:lnTo>
                  <a:lnTo>
                    <a:pt x="0" y="28575"/>
                  </a:lnTo>
                  <a:close/>
                </a:path>
              </a:pathLst>
            </a:custGeom>
            <a:ln w="31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0084435" y="1136523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 h="0">
                  <a:moveTo>
                    <a:pt x="0" y="0"/>
                  </a:moveTo>
                  <a:lnTo>
                    <a:pt x="39370" y="0"/>
                  </a:lnTo>
                </a:path>
              </a:pathLst>
            </a:custGeom>
            <a:ln w="634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0119994" y="1122299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0" y="0"/>
                  </a:moveTo>
                  <a:lnTo>
                    <a:pt x="0" y="28575"/>
                  </a:lnTo>
                  <a:lnTo>
                    <a:pt x="21971" y="14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0119994" y="1122299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0" y="28575"/>
                  </a:moveTo>
                  <a:lnTo>
                    <a:pt x="21971" y="14224"/>
                  </a:lnTo>
                  <a:lnTo>
                    <a:pt x="0" y="0"/>
                  </a:lnTo>
                  <a:lnTo>
                    <a:pt x="0" y="28575"/>
                  </a:lnTo>
                  <a:close/>
                </a:path>
              </a:pathLst>
            </a:custGeom>
            <a:ln w="31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9708895" y="1514856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 h="0">
                  <a:moveTo>
                    <a:pt x="0" y="0"/>
                  </a:moveTo>
                  <a:lnTo>
                    <a:pt x="39243" y="0"/>
                  </a:lnTo>
                </a:path>
              </a:pathLst>
            </a:custGeom>
            <a:ln w="634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9744455" y="1500505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0" y="0"/>
                  </a:moveTo>
                  <a:lnTo>
                    <a:pt x="0" y="28575"/>
                  </a:lnTo>
                  <a:lnTo>
                    <a:pt x="21844" y="14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9744455" y="1500505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0" y="28575"/>
                  </a:moveTo>
                  <a:lnTo>
                    <a:pt x="21844" y="14350"/>
                  </a:lnTo>
                  <a:lnTo>
                    <a:pt x="0" y="0"/>
                  </a:lnTo>
                  <a:lnTo>
                    <a:pt x="0" y="28575"/>
                  </a:lnTo>
                  <a:close/>
                </a:path>
              </a:pathLst>
            </a:custGeom>
            <a:ln w="31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9438639" y="1956181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 h="0">
                  <a:moveTo>
                    <a:pt x="0" y="0"/>
                  </a:moveTo>
                  <a:lnTo>
                    <a:pt x="39242" y="0"/>
                  </a:lnTo>
                </a:path>
              </a:pathLst>
            </a:custGeom>
            <a:ln w="634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9474200" y="1941830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0" y="0"/>
                  </a:moveTo>
                  <a:lnTo>
                    <a:pt x="0" y="28575"/>
                  </a:lnTo>
                  <a:lnTo>
                    <a:pt x="21971" y="14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9474200" y="1941830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0" y="28575"/>
                  </a:moveTo>
                  <a:lnTo>
                    <a:pt x="21971" y="14350"/>
                  </a:lnTo>
                  <a:lnTo>
                    <a:pt x="0" y="0"/>
                  </a:lnTo>
                  <a:lnTo>
                    <a:pt x="0" y="28575"/>
                  </a:lnTo>
                  <a:close/>
                </a:path>
              </a:pathLst>
            </a:custGeom>
            <a:ln w="31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9406254" y="2082165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 h="0">
                  <a:moveTo>
                    <a:pt x="0" y="0"/>
                  </a:moveTo>
                  <a:lnTo>
                    <a:pt x="39243" y="0"/>
                  </a:lnTo>
                </a:path>
              </a:pathLst>
            </a:custGeom>
            <a:ln w="634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9441814" y="2067814"/>
              <a:ext cx="22225" cy="29209"/>
            </a:xfrm>
            <a:custGeom>
              <a:avLst/>
              <a:gdLst/>
              <a:ahLst/>
              <a:cxnLst/>
              <a:rect l="l" t="t" r="r" b="b"/>
              <a:pathLst>
                <a:path w="22225" h="29210">
                  <a:moveTo>
                    <a:pt x="0" y="0"/>
                  </a:moveTo>
                  <a:lnTo>
                    <a:pt x="0" y="28828"/>
                  </a:lnTo>
                  <a:lnTo>
                    <a:pt x="21970" y="14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9441814" y="2067814"/>
              <a:ext cx="22225" cy="29209"/>
            </a:xfrm>
            <a:custGeom>
              <a:avLst/>
              <a:gdLst/>
              <a:ahLst/>
              <a:cxnLst/>
              <a:rect l="l" t="t" r="r" b="b"/>
              <a:pathLst>
                <a:path w="22225" h="29210">
                  <a:moveTo>
                    <a:pt x="0" y="28828"/>
                  </a:moveTo>
                  <a:lnTo>
                    <a:pt x="21970" y="14350"/>
                  </a:lnTo>
                  <a:lnTo>
                    <a:pt x="0" y="0"/>
                  </a:lnTo>
                  <a:lnTo>
                    <a:pt x="0" y="28828"/>
                  </a:lnTo>
                  <a:close/>
                </a:path>
              </a:pathLst>
            </a:custGeom>
            <a:ln w="31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8789923" y="4163949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 h="0">
                  <a:moveTo>
                    <a:pt x="0" y="0"/>
                  </a:moveTo>
                  <a:lnTo>
                    <a:pt x="39370" y="0"/>
                  </a:lnTo>
                </a:path>
              </a:pathLst>
            </a:custGeom>
            <a:ln w="634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8825610" y="4149725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0" y="0"/>
                  </a:moveTo>
                  <a:lnTo>
                    <a:pt x="0" y="28575"/>
                  </a:lnTo>
                  <a:lnTo>
                    <a:pt x="21844" y="14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8825610" y="4149725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0" y="28575"/>
                  </a:moveTo>
                  <a:lnTo>
                    <a:pt x="21844" y="14224"/>
                  </a:lnTo>
                  <a:lnTo>
                    <a:pt x="0" y="0"/>
                  </a:lnTo>
                  <a:lnTo>
                    <a:pt x="0" y="28575"/>
                  </a:lnTo>
                  <a:close/>
                </a:path>
              </a:pathLst>
            </a:custGeom>
            <a:ln w="31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8762237" y="4293107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 h="0">
                  <a:moveTo>
                    <a:pt x="0" y="0"/>
                  </a:moveTo>
                  <a:lnTo>
                    <a:pt x="39369" y="0"/>
                  </a:lnTo>
                </a:path>
              </a:pathLst>
            </a:custGeom>
            <a:ln w="634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8797797" y="4278883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0" y="0"/>
                  </a:moveTo>
                  <a:lnTo>
                    <a:pt x="0" y="28575"/>
                  </a:lnTo>
                  <a:lnTo>
                    <a:pt x="21971" y="14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8797797" y="4278883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0" y="28575"/>
                  </a:moveTo>
                  <a:lnTo>
                    <a:pt x="21971" y="14224"/>
                  </a:lnTo>
                  <a:lnTo>
                    <a:pt x="0" y="0"/>
                  </a:lnTo>
                  <a:lnTo>
                    <a:pt x="0" y="28575"/>
                  </a:lnTo>
                  <a:close/>
                </a:path>
              </a:pathLst>
            </a:custGeom>
            <a:ln w="31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8738742" y="4417060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 h="0">
                  <a:moveTo>
                    <a:pt x="0" y="0"/>
                  </a:moveTo>
                  <a:lnTo>
                    <a:pt x="39370" y="0"/>
                  </a:lnTo>
                </a:path>
              </a:pathLst>
            </a:custGeom>
            <a:ln w="634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8774302" y="4402708"/>
              <a:ext cx="22225" cy="29209"/>
            </a:xfrm>
            <a:custGeom>
              <a:avLst/>
              <a:gdLst/>
              <a:ahLst/>
              <a:cxnLst/>
              <a:rect l="l" t="t" r="r" b="b"/>
              <a:pathLst>
                <a:path w="22225" h="29210">
                  <a:moveTo>
                    <a:pt x="0" y="0"/>
                  </a:moveTo>
                  <a:lnTo>
                    <a:pt x="0" y="28829"/>
                  </a:lnTo>
                  <a:lnTo>
                    <a:pt x="21971" y="14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8774302" y="4402708"/>
              <a:ext cx="22225" cy="29209"/>
            </a:xfrm>
            <a:custGeom>
              <a:avLst/>
              <a:gdLst/>
              <a:ahLst/>
              <a:cxnLst/>
              <a:rect l="l" t="t" r="r" b="b"/>
              <a:pathLst>
                <a:path w="22225" h="29210">
                  <a:moveTo>
                    <a:pt x="0" y="28829"/>
                  </a:moveTo>
                  <a:lnTo>
                    <a:pt x="21971" y="14351"/>
                  </a:lnTo>
                  <a:lnTo>
                    <a:pt x="0" y="0"/>
                  </a:lnTo>
                  <a:lnTo>
                    <a:pt x="0" y="28829"/>
                  </a:lnTo>
                  <a:close/>
                </a:path>
              </a:pathLst>
            </a:custGeom>
            <a:ln w="31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8708897" y="4481575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 h="0">
                  <a:moveTo>
                    <a:pt x="0" y="0"/>
                  </a:moveTo>
                  <a:lnTo>
                    <a:pt x="39370" y="0"/>
                  </a:lnTo>
                </a:path>
              </a:pathLst>
            </a:custGeom>
            <a:ln w="634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8744584" y="4467225"/>
              <a:ext cx="22225" cy="29209"/>
            </a:xfrm>
            <a:custGeom>
              <a:avLst/>
              <a:gdLst/>
              <a:ahLst/>
              <a:cxnLst/>
              <a:rect l="l" t="t" r="r" b="b"/>
              <a:pathLst>
                <a:path w="22225" h="29210">
                  <a:moveTo>
                    <a:pt x="0" y="0"/>
                  </a:moveTo>
                  <a:lnTo>
                    <a:pt x="0" y="28829"/>
                  </a:lnTo>
                  <a:lnTo>
                    <a:pt x="21844" y="14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8744584" y="4467225"/>
              <a:ext cx="22225" cy="29209"/>
            </a:xfrm>
            <a:custGeom>
              <a:avLst/>
              <a:gdLst/>
              <a:ahLst/>
              <a:cxnLst/>
              <a:rect l="l" t="t" r="r" b="b"/>
              <a:pathLst>
                <a:path w="22225" h="29210">
                  <a:moveTo>
                    <a:pt x="0" y="28829"/>
                  </a:moveTo>
                  <a:lnTo>
                    <a:pt x="21844" y="14350"/>
                  </a:lnTo>
                  <a:lnTo>
                    <a:pt x="0" y="0"/>
                  </a:lnTo>
                  <a:lnTo>
                    <a:pt x="0" y="28829"/>
                  </a:lnTo>
                  <a:close/>
                </a:path>
              </a:pathLst>
            </a:custGeom>
            <a:ln w="31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8681719" y="4541393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 h="0">
                  <a:moveTo>
                    <a:pt x="0" y="0"/>
                  </a:moveTo>
                  <a:lnTo>
                    <a:pt x="39243" y="0"/>
                  </a:lnTo>
                </a:path>
              </a:pathLst>
            </a:custGeom>
            <a:ln w="634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8717279" y="4527042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0" y="0"/>
                  </a:moveTo>
                  <a:lnTo>
                    <a:pt x="0" y="28574"/>
                  </a:lnTo>
                  <a:lnTo>
                    <a:pt x="21844" y="14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8717279" y="4527042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0" y="28574"/>
                  </a:moveTo>
                  <a:lnTo>
                    <a:pt x="21844" y="14350"/>
                  </a:lnTo>
                  <a:lnTo>
                    <a:pt x="0" y="0"/>
                  </a:lnTo>
                  <a:lnTo>
                    <a:pt x="0" y="28574"/>
                  </a:lnTo>
                  <a:close/>
                </a:path>
              </a:pathLst>
            </a:custGeom>
            <a:ln w="31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8626728" y="5045201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 h="0">
                  <a:moveTo>
                    <a:pt x="0" y="0"/>
                  </a:moveTo>
                  <a:lnTo>
                    <a:pt x="39243" y="0"/>
                  </a:lnTo>
                </a:path>
              </a:pathLst>
            </a:custGeom>
            <a:ln w="634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8662288" y="5030977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0" y="0"/>
                  </a:moveTo>
                  <a:lnTo>
                    <a:pt x="0" y="28575"/>
                  </a:lnTo>
                  <a:lnTo>
                    <a:pt x="21970" y="14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8662288" y="5030977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0" y="28575"/>
                  </a:moveTo>
                  <a:lnTo>
                    <a:pt x="21970" y="14224"/>
                  </a:lnTo>
                  <a:lnTo>
                    <a:pt x="0" y="0"/>
                  </a:lnTo>
                  <a:lnTo>
                    <a:pt x="0" y="28575"/>
                  </a:lnTo>
                  <a:close/>
                </a:path>
              </a:pathLst>
            </a:custGeom>
            <a:ln w="31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8529319" y="5486526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 h="0">
                  <a:moveTo>
                    <a:pt x="0" y="0"/>
                  </a:moveTo>
                  <a:lnTo>
                    <a:pt x="39370" y="0"/>
                  </a:lnTo>
                </a:path>
              </a:pathLst>
            </a:custGeom>
            <a:ln w="634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8565006" y="5472302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0" y="0"/>
                  </a:moveTo>
                  <a:lnTo>
                    <a:pt x="0" y="28575"/>
                  </a:lnTo>
                  <a:lnTo>
                    <a:pt x="21971" y="14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8565006" y="5472302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0" y="28575"/>
                  </a:moveTo>
                  <a:lnTo>
                    <a:pt x="21971" y="14224"/>
                  </a:lnTo>
                  <a:lnTo>
                    <a:pt x="0" y="0"/>
                  </a:lnTo>
                  <a:lnTo>
                    <a:pt x="0" y="28575"/>
                  </a:lnTo>
                  <a:close/>
                </a:path>
              </a:pathLst>
            </a:custGeom>
            <a:ln w="31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8468740" y="5612714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 h="0">
                  <a:moveTo>
                    <a:pt x="0" y="0"/>
                  </a:moveTo>
                  <a:lnTo>
                    <a:pt x="39369" y="0"/>
                  </a:lnTo>
                </a:path>
              </a:pathLst>
            </a:custGeom>
            <a:ln w="634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8504427" y="5598350"/>
              <a:ext cx="22225" cy="29209"/>
            </a:xfrm>
            <a:custGeom>
              <a:avLst/>
              <a:gdLst/>
              <a:ahLst/>
              <a:cxnLst/>
              <a:rect l="l" t="t" r="r" b="b"/>
              <a:pathLst>
                <a:path w="22225" h="29210">
                  <a:moveTo>
                    <a:pt x="0" y="0"/>
                  </a:moveTo>
                  <a:lnTo>
                    <a:pt x="0" y="28587"/>
                  </a:lnTo>
                  <a:lnTo>
                    <a:pt x="21844" y="14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8504427" y="5598350"/>
              <a:ext cx="22225" cy="29209"/>
            </a:xfrm>
            <a:custGeom>
              <a:avLst/>
              <a:gdLst/>
              <a:ahLst/>
              <a:cxnLst/>
              <a:rect l="l" t="t" r="r" b="b"/>
              <a:pathLst>
                <a:path w="22225" h="29210">
                  <a:moveTo>
                    <a:pt x="0" y="28587"/>
                  </a:moveTo>
                  <a:lnTo>
                    <a:pt x="21844" y="14363"/>
                  </a:lnTo>
                  <a:lnTo>
                    <a:pt x="0" y="0"/>
                  </a:lnTo>
                  <a:lnTo>
                    <a:pt x="0" y="28587"/>
                  </a:lnTo>
                  <a:close/>
                </a:path>
              </a:pathLst>
            </a:custGeom>
            <a:ln w="31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9354947" y="2149348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 h="0">
                  <a:moveTo>
                    <a:pt x="0" y="0"/>
                  </a:moveTo>
                  <a:lnTo>
                    <a:pt x="39243" y="0"/>
                  </a:lnTo>
                </a:path>
              </a:pathLst>
            </a:custGeom>
            <a:ln w="634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9390506" y="2134997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0" y="0"/>
                  </a:moveTo>
                  <a:lnTo>
                    <a:pt x="0" y="28575"/>
                  </a:lnTo>
                  <a:lnTo>
                    <a:pt x="21844" y="14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9390506" y="2134997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0" y="28575"/>
                  </a:moveTo>
                  <a:lnTo>
                    <a:pt x="21844" y="14350"/>
                  </a:lnTo>
                  <a:lnTo>
                    <a:pt x="0" y="0"/>
                  </a:lnTo>
                  <a:lnTo>
                    <a:pt x="0" y="28575"/>
                  </a:lnTo>
                  <a:close/>
                </a:path>
              </a:pathLst>
            </a:custGeom>
            <a:ln w="31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8512428" y="4277613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70">
                  <a:moveTo>
                    <a:pt x="12192" y="0"/>
                  </a:moveTo>
                  <a:lnTo>
                    <a:pt x="0" y="12318"/>
                  </a:lnTo>
                  <a:lnTo>
                    <a:pt x="13843" y="26288"/>
                  </a:lnTo>
                  <a:lnTo>
                    <a:pt x="26162" y="13969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8512428" y="4277613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70">
                  <a:moveTo>
                    <a:pt x="0" y="12318"/>
                  </a:moveTo>
                  <a:lnTo>
                    <a:pt x="12192" y="0"/>
                  </a:lnTo>
                  <a:lnTo>
                    <a:pt x="26162" y="13969"/>
                  </a:lnTo>
                  <a:lnTo>
                    <a:pt x="13843" y="26288"/>
                  </a:lnTo>
                  <a:lnTo>
                    <a:pt x="0" y="1231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8605900" y="3771392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70">
                  <a:moveTo>
                    <a:pt x="12319" y="0"/>
                  </a:moveTo>
                  <a:lnTo>
                    <a:pt x="0" y="12191"/>
                  </a:lnTo>
                  <a:lnTo>
                    <a:pt x="13970" y="26161"/>
                  </a:lnTo>
                  <a:lnTo>
                    <a:pt x="26162" y="13842"/>
                  </a:lnTo>
                  <a:lnTo>
                    <a:pt x="12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8605900" y="3771392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70">
                  <a:moveTo>
                    <a:pt x="0" y="12191"/>
                  </a:moveTo>
                  <a:lnTo>
                    <a:pt x="12319" y="0"/>
                  </a:lnTo>
                  <a:lnTo>
                    <a:pt x="26162" y="13842"/>
                  </a:lnTo>
                  <a:lnTo>
                    <a:pt x="13970" y="26161"/>
                  </a:lnTo>
                  <a:lnTo>
                    <a:pt x="0" y="121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8619870" y="3330067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70">
                  <a:moveTo>
                    <a:pt x="12192" y="0"/>
                  </a:moveTo>
                  <a:lnTo>
                    <a:pt x="0" y="12319"/>
                  </a:lnTo>
                  <a:lnTo>
                    <a:pt x="13843" y="26288"/>
                  </a:lnTo>
                  <a:lnTo>
                    <a:pt x="26161" y="139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8619870" y="3330067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70">
                  <a:moveTo>
                    <a:pt x="0" y="12319"/>
                  </a:moveTo>
                  <a:lnTo>
                    <a:pt x="12192" y="0"/>
                  </a:lnTo>
                  <a:lnTo>
                    <a:pt x="26161" y="13970"/>
                  </a:lnTo>
                  <a:lnTo>
                    <a:pt x="13843" y="26288"/>
                  </a:lnTo>
                  <a:lnTo>
                    <a:pt x="0" y="123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8559672" y="2384171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12319" y="0"/>
                  </a:moveTo>
                  <a:lnTo>
                    <a:pt x="0" y="12318"/>
                  </a:lnTo>
                  <a:lnTo>
                    <a:pt x="13970" y="26288"/>
                  </a:lnTo>
                  <a:lnTo>
                    <a:pt x="26161" y="13969"/>
                  </a:lnTo>
                  <a:lnTo>
                    <a:pt x="12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8559672" y="2384171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0" y="12318"/>
                  </a:moveTo>
                  <a:lnTo>
                    <a:pt x="12319" y="0"/>
                  </a:lnTo>
                  <a:lnTo>
                    <a:pt x="26161" y="13969"/>
                  </a:lnTo>
                  <a:lnTo>
                    <a:pt x="13970" y="26288"/>
                  </a:lnTo>
                  <a:lnTo>
                    <a:pt x="0" y="1231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8581516" y="2322449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12191" y="0"/>
                  </a:moveTo>
                  <a:lnTo>
                    <a:pt x="0" y="12318"/>
                  </a:lnTo>
                  <a:lnTo>
                    <a:pt x="13842" y="26162"/>
                  </a:lnTo>
                  <a:lnTo>
                    <a:pt x="26161" y="13970"/>
                  </a:lnTo>
                  <a:lnTo>
                    <a:pt x="12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8581516" y="2322449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0" y="12318"/>
                  </a:moveTo>
                  <a:lnTo>
                    <a:pt x="12191" y="0"/>
                  </a:lnTo>
                  <a:lnTo>
                    <a:pt x="26161" y="13970"/>
                  </a:lnTo>
                  <a:lnTo>
                    <a:pt x="13842" y="26162"/>
                  </a:lnTo>
                  <a:lnTo>
                    <a:pt x="0" y="1231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8503919" y="2195195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12191" y="0"/>
                  </a:moveTo>
                  <a:lnTo>
                    <a:pt x="0" y="12318"/>
                  </a:lnTo>
                  <a:lnTo>
                    <a:pt x="13843" y="26162"/>
                  </a:lnTo>
                  <a:lnTo>
                    <a:pt x="26161" y="13969"/>
                  </a:lnTo>
                  <a:lnTo>
                    <a:pt x="12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8503919" y="2195195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0" y="12318"/>
                  </a:moveTo>
                  <a:lnTo>
                    <a:pt x="12191" y="0"/>
                  </a:lnTo>
                  <a:lnTo>
                    <a:pt x="26161" y="13969"/>
                  </a:lnTo>
                  <a:lnTo>
                    <a:pt x="13843" y="26162"/>
                  </a:lnTo>
                  <a:lnTo>
                    <a:pt x="0" y="1231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8658097" y="2133600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12319" y="0"/>
                  </a:moveTo>
                  <a:lnTo>
                    <a:pt x="0" y="12319"/>
                  </a:lnTo>
                  <a:lnTo>
                    <a:pt x="13970" y="26288"/>
                  </a:lnTo>
                  <a:lnTo>
                    <a:pt x="26288" y="13970"/>
                  </a:lnTo>
                  <a:lnTo>
                    <a:pt x="12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8658097" y="2133600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0" y="12319"/>
                  </a:moveTo>
                  <a:lnTo>
                    <a:pt x="12319" y="0"/>
                  </a:lnTo>
                  <a:lnTo>
                    <a:pt x="26288" y="13970"/>
                  </a:lnTo>
                  <a:lnTo>
                    <a:pt x="13970" y="26288"/>
                  </a:lnTo>
                  <a:lnTo>
                    <a:pt x="0" y="123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8511920" y="2069211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12319" y="0"/>
                  </a:moveTo>
                  <a:lnTo>
                    <a:pt x="0" y="12318"/>
                  </a:lnTo>
                  <a:lnTo>
                    <a:pt x="13970" y="26162"/>
                  </a:lnTo>
                  <a:lnTo>
                    <a:pt x="26161" y="13969"/>
                  </a:lnTo>
                  <a:lnTo>
                    <a:pt x="12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8511920" y="2069211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0" y="12318"/>
                  </a:moveTo>
                  <a:lnTo>
                    <a:pt x="12319" y="0"/>
                  </a:lnTo>
                  <a:lnTo>
                    <a:pt x="26161" y="13969"/>
                  </a:lnTo>
                  <a:lnTo>
                    <a:pt x="13970" y="26162"/>
                  </a:lnTo>
                  <a:lnTo>
                    <a:pt x="0" y="1231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8615679" y="2006219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12319" y="0"/>
                  </a:moveTo>
                  <a:lnTo>
                    <a:pt x="0" y="12191"/>
                  </a:lnTo>
                  <a:lnTo>
                    <a:pt x="13970" y="26161"/>
                  </a:lnTo>
                  <a:lnTo>
                    <a:pt x="26289" y="13842"/>
                  </a:lnTo>
                  <a:lnTo>
                    <a:pt x="12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8615679" y="2006219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0" y="12191"/>
                  </a:moveTo>
                  <a:lnTo>
                    <a:pt x="12319" y="0"/>
                  </a:lnTo>
                  <a:lnTo>
                    <a:pt x="26289" y="13842"/>
                  </a:lnTo>
                  <a:lnTo>
                    <a:pt x="13970" y="26161"/>
                  </a:lnTo>
                  <a:lnTo>
                    <a:pt x="0" y="121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9063227" y="1943100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12192" y="0"/>
                  </a:moveTo>
                  <a:lnTo>
                    <a:pt x="0" y="12319"/>
                  </a:lnTo>
                  <a:lnTo>
                    <a:pt x="13843" y="26288"/>
                  </a:lnTo>
                  <a:lnTo>
                    <a:pt x="26162" y="139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9063227" y="1943100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0" y="12319"/>
                  </a:moveTo>
                  <a:lnTo>
                    <a:pt x="12192" y="0"/>
                  </a:lnTo>
                  <a:lnTo>
                    <a:pt x="26162" y="13970"/>
                  </a:lnTo>
                  <a:lnTo>
                    <a:pt x="13843" y="26288"/>
                  </a:lnTo>
                  <a:lnTo>
                    <a:pt x="0" y="123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9049511" y="1818767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12319" y="0"/>
                  </a:moveTo>
                  <a:lnTo>
                    <a:pt x="0" y="12319"/>
                  </a:lnTo>
                  <a:lnTo>
                    <a:pt x="13970" y="26288"/>
                  </a:lnTo>
                  <a:lnTo>
                    <a:pt x="26289" y="13970"/>
                  </a:lnTo>
                  <a:lnTo>
                    <a:pt x="12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9049511" y="1818767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0" y="12319"/>
                  </a:moveTo>
                  <a:lnTo>
                    <a:pt x="12319" y="0"/>
                  </a:lnTo>
                  <a:lnTo>
                    <a:pt x="26289" y="13970"/>
                  </a:lnTo>
                  <a:lnTo>
                    <a:pt x="13970" y="26288"/>
                  </a:lnTo>
                  <a:lnTo>
                    <a:pt x="0" y="123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9049638" y="1692402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12318" y="0"/>
                  </a:moveTo>
                  <a:lnTo>
                    <a:pt x="0" y="12319"/>
                  </a:lnTo>
                  <a:lnTo>
                    <a:pt x="13842" y="26288"/>
                  </a:lnTo>
                  <a:lnTo>
                    <a:pt x="26161" y="13970"/>
                  </a:lnTo>
                  <a:lnTo>
                    <a:pt x="123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9049638" y="1692402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0" y="12319"/>
                  </a:moveTo>
                  <a:lnTo>
                    <a:pt x="12318" y="0"/>
                  </a:lnTo>
                  <a:lnTo>
                    <a:pt x="26161" y="13970"/>
                  </a:lnTo>
                  <a:lnTo>
                    <a:pt x="13842" y="26288"/>
                  </a:lnTo>
                  <a:lnTo>
                    <a:pt x="0" y="123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8594216" y="1879981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12318" y="0"/>
                  </a:moveTo>
                  <a:lnTo>
                    <a:pt x="0" y="12192"/>
                  </a:lnTo>
                  <a:lnTo>
                    <a:pt x="13969" y="26162"/>
                  </a:lnTo>
                  <a:lnTo>
                    <a:pt x="26288" y="13843"/>
                  </a:lnTo>
                  <a:lnTo>
                    <a:pt x="123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8594216" y="1879981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0" y="12192"/>
                  </a:moveTo>
                  <a:lnTo>
                    <a:pt x="12318" y="0"/>
                  </a:lnTo>
                  <a:lnTo>
                    <a:pt x="26288" y="13843"/>
                  </a:lnTo>
                  <a:lnTo>
                    <a:pt x="13969" y="26162"/>
                  </a:lnTo>
                  <a:lnTo>
                    <a:pt x="0" y="121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8508491" y="1627886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12191" y="0"/>
                  </a:moveTo>
                  <a:lnTo>
                    <a:pt x="0" y="12318"/>
                  </a:lnTo>
                  <a:lnTo>
                    <a:pt x="13842" y="26288"/>
                  </a:lnTo>
                  <a:lnTo>
                    <a:pt x="26161" y="13969"/>
                  </a:lnTo>
                  <a:lnTo>
                    <a:pt x="12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8508491" y="1627886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0" y="12318"/>
                  </a:moveTo>
                  <a:lnTo>
                    <a:pt x="12191" y="0"/>
                  </a:lnTo>
                  <a:lnTo>
                    <a:pt x="26161" y="13969"/>
                  </a:lnTo>
                  <a:lnTo>
                    <a:pt x="13842" y="26288"/>
                  </a:lnTo>
                  <a:lnTo>
                    <a:pt x="0" y="1231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8508237" y="1503934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12318" y="0"/>
                  </a:moveTo>
                  <a:lnTo>
                    <a:pt x="0" y="12318"/>
                  </a:lnTo>
                  <a:lnTo>
                    <a:pt x="13969" y="26162"/>
                  </a:lnTo>
                  <a:lnTo>
                    <a:pt x="26288" y="13842"/>
                  </a:lnTo>
                  <a:lnTo>
                    <a:pt x="123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8508237" y="1503934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0" y="12318"/>
                  </a:moveTo>
                  <a:lnTo>
                    <a:pt x="12318" y="0"/>
                  </a:lnTo>
                  <a:lnTo>
                    <a:pt x="26288" y="13842"/>
                  </a:lnTo>
                  <a:lnTo>
                    <a:pt x="13969" y="26162"/>
                  </a:lnTo>
                  <a:lnTo>
                    <a:pt x="0" y="1231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8746997" y="1566037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12192" y="0"/>
                  </a:moveTo>
                  <a:lnTo>
                    <a:pt x="0" y="12318"/>
                  </a:lnTo>
                  <a:lnTo>
                    <a:pt x="13843" y="26288"/>
                  </a:lnTo>
                  <a:lnTo>
                    <a:pt x="26161" y="139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8746997" y="1566037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0" y="12318"/>
                  </a:moveTo>
                  <a:lnTo>
                    <a:pt x="12192" y="0"/>
                  </a:lnTo>
                  <a:lnTo>
                    <a:pt x="26161" y="13970"/>
                  </a:lnTo>
                  <a:lnTo>
                    <a:pt x="13843" y="26288"/>
                  </a:lnTo>
                  <a:lnTo>
                    <a:pt x="0" y="1231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8670416" y="1375791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12191" y="0"/>
                  </a:moveTo>
                  <a:lnTo>
                    <a:pt x="0" y="12319"/>
                  </a:lnTo>
                  <a:lnTo>
                    <a:pt x="13842" y="26162"/>
                  </a:lnTo>
                  <a:lnTo>
                    <a:pt x="26161" y="13843"/>
                  </a:lnTo>
                  <a:lnTo>
                    <a:pt x="12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8670416" y="1375791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0" y="12319"/>
                  </a:moveTo>
                  <a:lnTo>
                    <a:pt x="12191" y="0"/>
                  </a:lnTo>
                  <a:lnTo>
                    <a:pt x="26161" y="13843"/>
                  </a:lnTo>
                  <a:lnTo>
                    <a:pt x="13842" y="26162"/>
                  </a:lnTo>
                  <a:lnTo>
                    <a:pt x="0" y="123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8722613" y="1312545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12191" y="0"/>
                  </a:moveTo>
                  <a:lnTo>
                    <a:pt x="0" y="12318"/>
                  </a:lnTo>
                  <a:lnTo>
                    <a:pt x="13842" y="26162"/>
                  </a:lnTo>
                  <a:lnTo>
                    <a:pt x="26161" y="13842"/>
                  </a:lnTo>
                  <a:lnTo>
                    <a:pt x="12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8722613" y="1312545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0" y="12318"/>
                  </a:moveTo>
                  <a:lnTo>
                    <a:pt x="12191" y="0"/>
                  </a:lnTo>
                  <a:lnTo>
                    <a:pt x="26161" y="13842"/>
                  </a:lnTo>
                  <a:lnTo>
                    <a:pt x="13842" y="26162"/>
                  </a:lnTo>
                  <a:lnTo>
                    <a:pt x="0" y="1231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8854185" y="1249553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12319" y="0"/>
                  </a:moveTo>
                  <a:lnTo>
                    <a:pt x="0" y="12319"/>
                  </a:lnTo>
                  <a:lnTo>
                    <a:pt x="13970" y="26162"/>
                  </a:lnTo>
                  <a:lnTo>
                    <a:pt x="26289" y="13843"/>
                  </a:lnTo>
                  <a:lnTo>
                    <a:pt x="12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8854185" y="1249553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0" y="12319"/>
                  </a:moveTo>
                  <a:lnTo>
                    <a:pt x="12319" y="0"/>
                  </a:lnTo>
                  <a:lnTo>
                    <a:pt x="26289" y="13843"/>
                  </a:lnTo>
                  <a:lnTo>
                    <a:pt x="13970" y="26162"/>
                  </a:lnTo>
                  <a:lnTo>
                    <a:pt x="0" y="123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8727058" y="1125220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12319" y="0"/>
                  </a:moveTo>
                  <a:lnTo>
                    <a:pt x="0" y="12318"/>
                  </a:lnTo>
                  <a:lnTo>
                    <a:pt x="13970" y="26162"/>
                  </a:lnTo>
                  <a:lnTo>
                    <a:pt x="26162" y="13842"/>
                  </a:lnTo>
                  <a:lnTo>
                    <a:pt x="12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8727058" y="1125220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0" y="12318"/>
                  </a:moveTo>
                  <a:lnTo>
                    <a:pt x="12319" y="0"/>
                  </a:lnTo>
                  <a:lnTo>
                    <a:pt x="26162" y="13842"/>
                  </a:lnTo>
                  <a:lnTo>
                    <a:pt x="13970" y="26162"/>
                  </a:lnTo>
                  <a:lnTo>
                    <a:pt x="0" y="1231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8727058" y="1061593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12319" y="0"/>
                  </a:moveTo>
                  <a:lnTo>
                    <a:pt x="0" y="12319"/>
                  </a:lnTo>
                  <a:lnTo>
                    <a:pt x="13970" y="26289"/>
                  </a:lnTo>
                  <a:lnTo>
                    <a:pt x="26289" y="13970"/>
                  </a:lnTo>
                  <a:lnTo>
                    <a:pt x="12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8727058" y="1061593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0" y="12319"/>
                  </a:moveTo>
                  <a:lnTo>
                    <a:pt x="12319" y="0"/>
                  </a:lnTo>
                  <a:lnTo>
                    <a:pt x="26289" y="13970"/>
                  </a:lnTo>
                  <a:lnTo>
                    <a:pt x="13970" y="26289"/>
                  </a:lnTo>
                  <a:lnTo>
                    <a:pt x="0" y="123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8589898" y="934339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12192" y="0"/>
                  </a:moveTo>
                  <a:lnTo>
                    <a:pt x="0" y="12319"/>
                  </a:lnTo>
                  <a:lnTo>
                    <a:pt x="13843" y="26288"/>
                  </a:lnTo>
                  <a:lnTo>
                    <a:pt x="26161" y="139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8589898" y="934339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0" y="12319"/>
                  </a:moveTo>
                  <a:lnTo>
                    <a:pt x="12192" y="0"/>
                  </a:lnTo>
                  <a:lnTo>
                    <a:pt x="26161" y="13970"/>
                  </a:lnTo>
                  <a:lnTo>
                    <a:pt x="13843" y="26288"/>
                  </a:lnTo>
                  <a:lnTo>
                    <a:pt x="0" y="123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10898504" y="997331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12319" y="0"/>
                  </a:moveTo>
                  <a:lnTo>
                    <a:pt x="0" y="12319"/>
                  </a:lnTo>
                  <a:lnTo>
                    <a:pt x="13843" y="26289"/>
                  </a:lnTo>
                  <a:lnTo>
                    <a:pt x="26162" y="13970"/>
                  </a:lnTo>
                  <a:lnTo>
                    <a:pt x="12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10898504" y="997331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0" y="12319"/>
                  </a:moveTo>
                  <a:lnTo>
                    <a:pt x="12319" y="0"/>
                  </a:lnTo>
                  <a:lnTo>
                    <a:pt x="26162" y="13970"/>
                  </a:lnTo>
                  <a:lnTo>
                    <a:pt x="13843" y="26289"/>
                  </a:lnTo>
                  <a:lnTo>
                    <a:pt x="0" y="123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8719692" y="3265424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70">
                  <a:moveTo>
                    <a:pt x="12318" y="0"/>
                  </a:moveTo>
                  <a:lnTo>
                    <a:pt x="0" y="12318"/>
                  </a:lnTo>
                  <a:lnTo>
                    <a:pt x="13970" y="26162"/>
                  </a:lnTo>
                  <a:lnTo>
                    <a:pt x="26161" y="13970"/>
                  </a:lnTo>
                  <a:lnTo>
                    <a:pt x="123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8719692" y="3265424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70">
                  <a:moveTo>
                    <a:pt x="0" y="12318"/>
                  </a:moveTo>
                  <a:lnTo>
                    <a:pt x="12318" y="0"/>
                  </a:lnTo>
                  <a:lnTo>
                    <a:pt x="26161" y="13970"/>
                  </a:lnTo>
                  <a:lnTo>
                    <a:pt x="13970" y="26162"/>
                  </a:lnTo>
                  <a:lnTo>
                    <a:pt x="0" y="1231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8504046" y="4401693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70">
                  <a:moveTo>
                    <a:pt x="12319" y="0"/>
                  </a:moveTo>
                  <a:lnTo>
                    <a:pt x="0" y="12318"/>
                  </a:lnTo>
                  <a:lnTo>
                    <a:pt x="13970" y="26288"/>
                  </a:lnTo>
                  <a:lnTo>
                    <a:pt x="26161" y="13969"/>
                  </a:lnTo>
                  <a:lnTo>
                    <a:pt x="12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8504046" y="4401693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70">
                  <a:moveTo>
                    <a:pt x="0" y="12318"/>
                  </a:moveTo>
                  <a:lnTo>
                    <a:pt x="12319" y="0"/>
                  </a:lnTo>
                  <a:lnTo>
                    <a:pt x="26161" y="13969"/>
                  </a:lnTo>
                  <a:lnTo>
                    <a:pt x="13970" y="26288"/>
                  </a:lnTo>
                  <a:lnTo>
                    <a:pt x="0" y="1231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8509761" y="4528312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70">
                  <a:moveTo>
                    <a:pt x="12319" y="0"/>
                  </a:moveTo>
                  <a:lnTo>
                    <a:pt x="0" y="12192"/>
                  </a:lnTo>
                  <a:lnTo>
                    <a:pt x="13970" y="26162"/>
                  </a:lnTo>
                  <a:lnTo>
                    <a:pt x="26162" y="13843"/>
                  </a:lnTo>
                  <a:lnTo>
                    <a:pt x="12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8509761" y="4528312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70">
                  <a:moveTo>
                    <a:pt x="0" y="12192"/>
                  </a:moveTo>
                  <a:lnTo>
                    <a:pt x="12319" y="0"/>
                  </a:lnTo>
                  <a:lnTo>
                    <a:pt x="26162" y="13843"/>
                  </a:lnTo>
                  <a:lnTo>
                    <a:pt x="13970" y="26162"/>
                  </a:lnTo>
                  <a:lnTo>
                    <a:pt x="0" y="121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62" name="object 162" descr=""/>
          <p:cNvGraphicFramePr>
            <a:graphicFrameLocks noGrp="1"/>
          </p:cNvGraphicFramePr>
          <p:nvPr/>
        </p:nvGraphicFramePr>
        <p:xfrm>
          <a:off x="10552556" y="1333753"/>
          <a:ext cx="1109980" cy="2593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3144"/>
              </a:tblGrid>
              <a:tr h="370840"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50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μCi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5410">
                    <a:solidFill>
                      <a:srgbClr val="EC7C30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100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μCi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6045">
                    <a:solidFill>
                      <a:srgbClr val="ACB8C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150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μCi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6045">
                    <a:solidFill>
                      <a:srgbClr val="FFE699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200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μCi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6045">
                    <a:solidFill>
                      <a:srgbClr val="F8CAA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250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μCi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6045">
                    <a:solidFill>
                      <a:srgbClr val="A2E7F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300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μCi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6045">
                    <a:solidFill>
                      <a:srgbClr val="C5DFB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400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μCi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6680">
                    <a:solidFill>
                      <a:srgbClr val="D3B3E7"/>
                    </a:solidFill>
                  </a:tcPr>
                </a:tc>
              </a:tr>
            </a:tbl>
          </a:graphicData>
        </a:graphic>
      </p:graphicFrame>
      <p:sp>
        <p:nvSpPr>
          <p:cNvPr id="163" name="object 163" descr=""/>
          <p:cNvSpPr txBox="1"/>
          <p:nvPr/>
        </p:nvSpPr>
        <p:spPr>
          <a:xfrm>
            <a:off x="10632693" y="3960367"/>
            <a:ext cx="767715" cy="1031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PSA50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confirmed responder</a:t>
            </a:r>
            <a:endParaRPr sz="1000">
              <a:latin typeface="Arial"/>
              <a:cs typeface="Arial"/>
            </a:endParaRPr>
          </a:p>
          <a:p>
            <a:pPr marL="12700" marR="7620">
              <a:lnSpc>
                <a:spcPct val="100000"/>
              </a:lnSpc>
              <a:spcBef>
                <a:spcPts val="720"/>
              </a:spcBef>
              <a:tabLst>
                <a:tab pos="417830" algn="l"/>
              </a:tabLst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treatment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cutoff 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spc="-50">
                <a:solidFill>
                  <a:srgbClr val="FFFF00"/>
                </a:solidFill>
                <a:latin typeface="Wingdings"/>
                <a:cs typeface="Wingdings"/>
              </a:rPr>
              <a:t></a:t>
            </a:r>
            <a:endParaRPr sz="1000">
              <a:latin typeface="Wingdings"/>
              <a:cs typeface="Wingdings"/>
            </a:endParaRPr>
          </a:p>
        </p:txBody>
      </p:sp>
      <p:grpSp>
        <p:nvGrpSpPr>
          <p:cNvPr id="164" name="object 164" descr=""/>
          <p:cNvGrpSpPr/>
          <p:nvPr/>
        </p:nvGrpSpPr>
        <p:grpSpPr>
          <a:xfrm>
            <a:off x="8410009" y="4315967"/>
            <a:ext cx="3378200" cy="1411605"/>
            <a:chOff x="8410009" y="4315967"/>
            <a:chExt cx="3378200" cy="1411605"/>
          </a:xfrm>
        </p:grpSpPr>
        <p:pic>
          <p:nvPicPr>
            <p:cNvPr id="165" name="object 16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45291" y="4315967"/>
              <a:ext cx="104139" cy="104139"/>
            </a:xfrm>
            <a:prstGeom prst="rect">
              <a:avLst/>
            </a:prstGeom>
          </p:spPr>
        </p:pic>
        <p:sp>
          <p:nvSpPr>
            <p:cNvPr id="166" name="object 166" descr=""/>
            <p:cNvSpPr/>
            <p:nvPr/>
          </p:nvSpPr>
          <p:spPr>
            <a:xfrm>
              <a:off x="8414766" y="5688774"/>
              <a:ext cx="3368675" cy="38735"/>
            </a:xfrm>
            <a:custGeom>
              <a:avLst/>
              <a:gdLst/>
              <a:ahLst/>
              <a:cxnLst/>
              <a:rect l="l" t="t" r="r" b="b"/>
              <a:pathLst>
                <a:path w="3368675" h="38735">
                  <a:moveTo>
                    <a:pt x="696722" y="0"/>
                  </a:moveTo>
                  <a:lnTo>
                    <a:pt x="696722" y="38519"/>
                  </a:lnTo>
                </a:path>
                <a:path w="3368675" h="38735">
                  <a:moveTo>
                    <a:pt x="0" y="0"/>
                  </a:moveTo>
                  <a:lnTo>
                    <a:pt x="0" y="38519"/>
                  </a:lnTo>
                </a:path>
                <a:path w="3368675" h="38735">
                  <a:moveTo>
                    <a:pt x="348360" y="0"/>
                  </a:moveTo>
                  <a:lnTo>
                    <a:pt x="348360" y="38519"/>
                  </a:lnTo>
                </a:path>
                <a:path w="3368675" h="38735">
                  <a:moveTo>
                    <a:pt x="116077" y="0"/>
                  </a:moveTo>
                  <a:lnTo>
                    <a:pt x="116077" y="38519"/>
                  </a:lnTo>
                </a:path>
                <a:path w="3368675" h="38735">
                  <a:moveTo>
                    <a:pt x="580516" y="0"/>
                  </a:moveTo>
                  <a:lnTo>
                    <a:pt x="580516" y="38519"/>
                  </a:lnTo>
                </a:path>
                <a:path w="3368675" h="38735">
                  <a:moveTo>
                    <a:pt x="928877" y="0"/>
                  </a:moveTo>
                  <a:lnTo>
                    <a:pt x="928877" y="38519"/>
                  </a:lnTo>
                </a:path>
                <a:path w="3368675" h="38735">
                  <a:moveTo>
                    <a:pt x="1393443" y="0"/>
                  </a:moveTo>
                  <a:lnTo>
                    <a:pt x="1393443" y="38519"/>
                  </a:lnTo>
                </a:path>
                <a:path w="3368675" h="38735">
                  <a:moveTo>
                    <a:pt x="1161160" y="0"/>
                  </a:moveTo>
                  <a:lnTo>
                    <a:pt x="1161160" y="38519"/>
                  </a:lnTo>
                </a:path>
                <a:path w="3368675" h="38735">
                  <a:moveTo>
                    <a:pt x="232282" y="0"/>
                  </a:moveTo>
                  <a:lnTo>
                    <a:pt x="232282" y="38519"/>
                  </a:lnTo>
                </a:path>
                <a:path w="3368675" h="38735">
                  <a:moveTo>
                    <a:pt x="812800" y="0"/>
                  </a:moveTo>
                  <a:lnTo>
                    <a:pt x="812800" y="38519"/>
                  </a:lnTo>
                </a:path>
                <a:path w="3368675" h="38735">
                  <a:moveTo>
                    <a:pt x="464438" y="0"/>
                  </a:moveTo>
                  <a:lnTo>
                    <a:pt x="464438" y="38519"/>
                  </a:lnTo>
                </a:path>
                <a:path w="3368675" h="38735">
                  <a:moveTo>
                    <a:pt x="1045082" y="0"/>
                  </a:moveTo>
                  <a:lnTo>
                    <a:pt x="1045082" y="38519"/>
                  </a:lnTo>
                </a:path>
                <a:path w="3368675" h="38735">
                  <a:moveTo>
                    <a:pt x="1277238" y="0"/>
                  </a:moveTo>
                  <a:lnTo>
                    <a:pt x="1277238" y="38519"/>
                  </a:lnTo>
                </a:path>
                <a:path w="3368675" h="38735">
                  <a:moveTo>
                    <a:pt x="2091181" y="0"/>
                  </a:moveTo>
                  <a:lnTo>
                    <a:pt x="2091181" y="38519"/>
                  </a:lnTo>
                </a:path>
                <a:path w="3368675" h="38735">
                  <a:moveTo>
                    <a:pt x="1394459" y="0"/>
                  </a:moveTo>
                  <a:lnTo>
                    <a:pt x="1394459" y="38519"/>
                  </a:lnTo>
                </a:path>
                <a:path w="3368675" h="38735">
                  <a:moveTo>
                    <a:pt x="1742820" y="0"/>
                  </a:moveTo>
                  <a:lnTo>
                    <a:pt x="1742820" y="38519"/>
                  </a:lnTo>
                </a:path>
                <a:path w="3368675" h="38735">
                  <a:moveTo>
                    <a:pt x="1510664" y="0"/>
                  </a:moveTo>
                  <a:lnTo>
                    <a:pt x="1510664" y="38519"/>
                  </a:lnTo>
                </a:path>
                <a:path w="3368675" h="38735">
                  <a:moveTo>
                    <a:pt x="1975103" y="0"/>
                  </a:moveTo>
                  <a:lnTo>
                    <a:pt x="1975103" y="38519"/>
                  </a:lnTo>
                </a:path>
                <a:path w="3368675" h="38735">
                  <a:moveTo>
                    <a:pt x="2323464" y="0"/>
                  </a:moveTo>
                  <a:lnTo>
                    <a:pt x="2323464" y="38519"/>
                  </a:lnTo>
                </a:path>
                <a:path w="3368675" h="38735">
                  <a:moveTo>
                    <a:pt x="2787904" y="0"/>
                  </a:moveTo>
                  <a:lnTo>
                    <a:pt x="2787904" y="38519"/>
                  </a:lnTo>
                </a:path>
                <a:path w="3368675" h="38735">
                  <a:moveTo>
                    <a:pt x="2555620" y="0"/>
                  </a:moveTo>
                  <a:lnTo>
                    <a:pt x="2555620" y="38519"/>
                  </a:lnTo>
                </a:path>
                <a:path w="3368675" h="38735">
                  <a:moveTo>
                    <a:pt x="1626742" y="0"/>
                  </a:moveTo>
                  <a:lnTo>
                    <a:pt x="1626742" y="38519"/>
                  </a:lnTo>
                </a:path>
                <a:path w="3368675" h="38735">
                  <a:moveTo>
                    <a:pt x="2207259" y="0"/>
                  </a:moveTo>
                  <a:lnTo>
                    <a:pt x="2207259" y="38519"/>
                  </a:lnTo>
                </a:path>
                <a:path w="3368675" h="38735">
                  <a:moveTo>
                    <a:pt x="1858899" y="0"/>
                  </a:moveTo>
                  <a:lnTo>
                    <a:pt x="1858899" y="38519"/>
                  </a:lnTo>
                </a:path>
                <a:path w="3368675" h="38735">
                  <a:moveTo>
                    <a:pt x="2439542" y="0"/>
                  </a:moveTo>
                  <a:lnTo>
                    <a:pt x="2439542" y="38519"/>
                  </a:lnTo>
                </a:path>
                <a:path w="3368675" h="38735">
                  <a:moveTo>
                    <a:pt x="2671699" y="0"/>
                  </a:moveTo>
                  <a:lnTo>
                    <a:pt x="2671699" y="38519"/>
                  </a:lnTo>
                </a:path>
                <a:path w="3368675" h="38735">
                  <a:moveTo>
                    <a:pt x="2671699" y="0"/>
                  </a:moveTo>
                  <a:lnTo>
                    <a:pt x="2671699" y="38519"/>
                  </a:lnTo>
                </a:path>
                <a:path w="3368675" h="38735">
                  <a:moveTo>
                    <a:pt x="1975103" y="0"/>
                  </a:moveTo>
                  <a:lnTo>
                    <a:pt x="1975103" y="38519"/>
                  </a:lnTo>
                </a:path>
                <a:path w="3368675" h="38735">
                  <a:moveTo>
                    <a:pt x="2323464" y="0"/>
                  </a:moveTo>
                  <a:lnTo>
                    <a:pt x="2323464" y="38519"/>
                  </a:lnTo>
                </a:path>
                <a:path w="3368675" h="38735">
                  <a:moveTo>
                    <a:pt x="2091181" y="0"/>
                  </a:moveTo>
                  <a:lnTo>
                    <a:pt x="2091181" y="38519"/>
                  </a:lnTo>
                </a:path>
                <a:path w="3368675" h="38735">
                  <a:moveTo>
                    <a:pt x="2555620" y="0"/>
                  </a:moveTo>
                  <a:lnTo>
                    <a:pt x="2555620" y="38519"/>
                  </a:lnTo>
                </a:path>
                <a:path w="3368675" h="38735">
                  <a:moveTo>
                    <a:pt x="2903981" y="0"/>
                  </a:moveTo>
                  <a:lnTo>
                    <a:pt x="2903981" y="38519"/>
                  </a:lnTo>
                </a:path>
                <a:path w="3368675" h="38735">
                  <a:moveTo>
                    <a:pt x="3368420" y="0"/>
                  </a:moveTo>
                  <a:lnTo>
                    <a:pt x="3368420" y="38519"/>
                  </a:lnTo>
                </a:path>
                <a:path w="3368675" h="38735">
                  <a:moveTo>
                    <a:pt x="3136264" y="0"/>
                  </a:moveTo>
                  <a:lnTo>
                    <a:pt x="3136264" y="38519"/>
                  </a:lnTo>
                </a:path>
                <a:path w="3368675" h="38735">
                  <a:moveTo>
                    <a:pt x="2207259" y="0"/>
                  </a:moveTo>
                  <a:lnTo>
                    <a:pt x="2207259" y="38519"/>
                  </a:lnTo>
                </a:path>
                <a:path w="3368675" h="38735">
                  <a:moveTo>
                    <a:pt x="2787904" y="0"/>
                  </a:moveTo>
                  <a:lnTo>
                    <a:pt x="2787904" y="38519"/>
                  </a:lnTo>
                </a:path>
                <a:path w="3368675" h="38735">
                  <a:moveTo>
                    <a:pt x="2439542" y="0"/>
                  </a:moveTo>
                  <a:lnTo>
                    <a:pt x="2439542" y="38519"/>
                  </a:lnTo>
                </a:path>
                <a:path w="3368675" h="38735">
                  <a:moveTo>
                    <a:pt x="3020059" y="0"/>
                  </a:moveTo>
                  <a:lnTo>
                    <a:pt x="3020059" y="38519"/>
                  </a:lnTo>
                </a:path>
                <a:path w="3368675" h="38735">
                  <a:moveTo>
                    <a:pt x="3252342" y="0"/>
                  </a:moveTo>
                  <a:lnTo>
                    <a:pt x="3252342" y="38519"/>
                  </a:lnTo>
                </a:path>
              </a:pathLst>
            </a:custGeom>
            <a:ln w="9513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7" name="object 167" descr=""/>
          <p:cNvSpPr/>
          <p:nvPr/>
        </p:nvSpPr>
        <p:spPr>
          <a:xfrm>
            <a:off x="0" y="6227904"/>
            <a:ext cx="12192000" cy="600710"/>
          </a:xfrm>
          <a:custGeom>
            <a:avLst/>
            <a:gdLst/>
            <a:ahLst/>
            <a:cxnLst/>
            <a:rect l="l" t="t" r="r" b="b"/>
            <a:pathLst>
              <a:path w="12192000" h="600709">
                <a:moveTo>
                  <a:pt x="12192000" y="0"/>
                </a:moveTo>
                <a:lnTo>
                  <a:pt x="0" y="0"/>
                </a:lnTo>
                <a:lnTo>
                  <a:pt x="0" y="600163"/>
                </a:lnTo>
                <a:lnTo>
                  <a:pt x="12192000" y="600163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 descr=""/>
          <p:cNvSpPr txBox="1"/>
          <p:nvPr/>
        </p:nvSpPr>
        <p:spPr>
          <a:xfrm>
            <a:off x="4243578" y="6592925"/>
            <a:ext cx="37058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001F5F"/>
                </a:solidFill>
                <a:latin typeface="Arial"/>
                <a:cs typeface="Arial"/>
              </a:rPr>
              <a:t>Morris</a:t>
            </a:r>
            <a:r>
              <a:rPr dirty="0" sz="1100" spc="-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01F5F"/>
                </a:solidFill>
                <a:latin typeface="Arial"/>
                <a:cs typeface="Arial"/>
              </a:rPr>
              <a:t>MJ</a:t>
            </a:r>
            <a:r>
              <a:rPr dirty="0" sz="11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01F5F"/>
                </a:solidFill>
                <a:latin typeface="Arial"/>
                <a:cs typeface="Arial"/>
              </a:rPr>
              <a:t>et</a:t>
            </a:r>
            <a:r>
              <a:rPr dirty="0" sz="1100" spc="-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01F5F"/>
                </a:solidFill>
                <a:latin typeface="Arial"/>
                <a:cs typeface="Arial"/>
              </a:rPr>
              <a:t>al.</a:t>
            </a:r>
            <a:r>
              <a:rPr dirty="0" sz="1100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01F5F"/>
                </a:solidFill>
                <a:latin typeface="Arial"/>
                <a:cs typeface="Arial"/>
              </a:rPr>
              <a:t>2024</a:t>
            </a:r>
            <a:r>
              <a:rPr dirty="0" sz="1100" spc="-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01F5F"/>
                </a:solidFill>
                <a:latin typeface="Arial"/>
                <a:cs typeface="Arial"/>
              </a:rPr>
              <a:t>ASCO</a:t>
            </a:r>
            <a:r>
              <a:rPr dirty="0" sz="11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01F5F"/>
                </a:solidFill>
                <a:latin typeface="Arial"/>
                <a:cs typeface="Arial"/>
              </a:rPr>
              <a:t>Annual</a:t>
            </a:r>
            <a:r>
              <a:rPr dirty="0" sz="11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01F5F"/>
                </a:solidFill>
                <a:latin typeface="Arial"/>
                <a:cs typeface="Arial"/>
              </a:rPr>
              <a:t>Meeting.</a:t>
            </a:r>
            <a:r>
              <a:rPr dirty="0" sz="1100" spc="-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01F5F"/>
                </a:solidFill>
                <a:latin typeface="Arial"/>
                <a:cs typeface="Arial"/>
              </a:rPr>
              <a:t>Abstract</a:t>
            </a:r>
            <a:r>
              <a:rPr dirty="0" sz="1100" spc="-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001F5F"/>
                </a:solidFill>
                <a:latin typeface="Arial"/>
                <a:cs typeface="Arial"/>
              </a:rPr>
              <a:t>5010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245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" y="6238556"/>
            <a:ext cx="12191977" cy="61944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1741277" y="247014"/>
            <a:ext cx="13843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647569" y="6386271"/>
            <a:ext cx="19145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b="1">
                <a:solidFill>
                  <a:srgbClr val="002456"/>
                </a:solidFill>
                <a:latin typeface="Arial"/>
                <a:cs typeface="Arial"/>
              </a:rPr>
              <a:t>PRESENTED</a:t>
            </a:r>
            <a:r>
              <a:rPr dirty="0" sz="600" spc="-10" b="1">
                <a:solidFill>
                  <a:srgbClr val="002456"/>
                </a:solidFill>
                <a:latin typeface="Arial"/>
                <a:cs typeface="Arial"/>
              </a:rPr>
              <a:t> </a:t>
            </a:r>
            <a:r>
              <a:rPr dirty="0" sz="600" b="1">
                <a:solidFill>
                  <a:srgbClr val="002456"/>
                </a:solidFill>
                <a:latin typeface="Arial"/>
                <a:cs typeface="Arial"/>
              </a:rPr>
              <a:t>BY:</a:t>
            </a:r>
            <a:r>
              <a:rPr dirty="0" sz="600" spc="150" b="1">
                <a:solidFill>
                  <a:srgbClr val="00245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456"/>
                </a:solidFill>
                <a:latin typeface="Arial"/>
                <a:cs typeface="Arial"/>
              </a:rPr>
              <a:t>Michael</a:t>
            </a:r>
            <a:r>
              <a:rPr dirty="0" sz="1000" spc="-25">
                <a:solidFill>
                  <a:srgbClr val="00245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456"/>
                </a:solidFill>
                <a:latin typeface="Arial"/>
                <a:cs typeface="Arial"/>
              </a:rPr>
              <a:t>J.</a:t>
            </a:r>
            <a:r>
              <a:rPr dirty="0" sz="1000" spc="-35">
                <a:solidFill>
                  <a:srgbClr val="00245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456"/>
                </a:solidFill>
                <a:latin typeface="Arial"/>
                <a:cs typeface="Arial"/>
              </a:rPr>
              <a:t>Morris,</a:t>
            </a:r>
            <a:r>
              <a:rPr dirty="0" sz="1000" spc="-25">
                <a:solidFill>
                  <a:srgbClr val="002456"/>
                </a:solidFill>
                <a:latin typeface="Arial"/>
                <a:cs typeface="Arial"/>
              </a:rPr>
              <a:t> MD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39268" y="5744667"/>
            <a:ext cx="5560060" cy="49212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r>
              <a:rPr dirty="0" baseline="25641" sz="97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ILD</a:t>
            </a:r>
            <a:r>
              <a:rPr dirty="0" sz="1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includes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reports</a:t>
            </a:r>
            <a:r>
              <a:rPr dirty="0"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pneumonitis,</a:t>
            </a:r>
            <a:r>
              <a:rPr dirty="0" sz="1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ground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glass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opacities,</a:t>
            </a:r>
            <a:r>
              <a:rPr dirty="0"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acute</a:t>
            </a:r>
            <a:r>
              <a:rPr dirty="0" sz="1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hypoxic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respiratory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failure.</a:t>
            </a:r>
            <a:endParaRPr sz="1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25641" sz="975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ILD</a:t>
            </a:r>
            <a:r>
              <a:rPr dirty="0" sz="1000" spc="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(n=2),</a:t>
            </a:r>
            <a:r>
              <a:rPr dirty="0" sz="10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respiratory</a:t>
            </a:r>
            <a:r>
              <a:rPr dirty="0" sz="10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failure</a:t>
            </a:r>
            <a:r>
              <a:rPr dirty="0" sz="10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(COVID-19,</a:t>
            </a:r>
            <a:r>
              <a:rPr dirty="0" sz="10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n=1),</a:t>
            </a:r>
            <a:r>
              <a:rPr dirty="0" sz="1000" spc="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decreased</a:t>
            </a:r>
            <a:r>
              <a:rPr dirty="0" sz="1000" spc="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appetite/hypotension</a:t>
            </a:r>
            <a:r>
              <a:rPr dirty="0" sz="1000" spc="2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(n=1).</a:t>
            </a:r>
            <a:endParaRPr sz="1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dirty="0" sz="8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cutoff</a:t>
            </a:r>
            <a:r>
              <a:rPr dirty="0" sz="8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date:</a:t>
            </a:r>
            <a:r>
              <a:rPr dirty="0" sz="8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April</a:t>
            </a:r>
            <a:r>
              <a:rPr dirty="0" sz="8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22,</a:t>
            </a:r>
            <a:r>
              <a:rPr dirty="0" sz="8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FFFFFF"/>
                </a:solidFill>
                <a:latin typeface="Arial"/>
                <a:cs typeface="Arial"/>
              </a:rPr>
              <a:t>2024.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390766" y="1023226"/>
          <a:ext cx="6066790" cy="4681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0095"/>
                <a:gridCol w="1307464"/>
                <a:gridCol w="1320800"/>
              </a:tblGrid>
              <a:tr h="44005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115">
                        <a:lnSpc>
                          <a:spcPct val="100000"/>
                        </a:lnSpc>
                      </a:pPr>
                      <a:r>
                        <a:rPr dirty="0" sz="1200" b="1">
                          <a:solidFill>
                            <a:srgbClr val="002456"/>
                          </a:solidFill>
                          <a:latin typeface="Arial"/>
                          <a:cs typeface="Arial"/>
                        </a:rPr>
                        <a:t>Adverse</a:t>
                      </a:r>
                      <a:r>
                        <a:rPr dirty="0" sz="1200" spc="-40" b="1">
                          <a:solidFill>
                            <a:srgbClr val="0024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002456"/>
                          </a:solidFill>
                          <a:latin typeface="Arial"/>
                          <a:cs typeface="Arial"/>
                        </a:rPr>
                        <a:t>events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350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80770" marR="762000" indent="-32512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200" b="1">
                          <a:solidFill>
                            <a:srgbClr val="002456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200" spc="-15" b="1">
                          <a:solidFill>
                            <a:srgbClr val="0024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002456"/>
                          </a:solidFill>
                          <a:latin typeface="Arial"/>
                          <a:cs typeface="Arial"/>
                        </a:rPr>
                        <a:t>participants </a:t>
                      </a:r>
                      <a:r>
                        <a:rPr dirty="0" sz="1200" b="1">
                          <a:solidFill>
                            <a:srgbClr val="002456"/>
                          </a:solidFill>
                          <a:latin typeface="Arial"/>
                          <a:cs typeface="Arial"/>
                        </a:rPr>
                        <a:t>N =</a:t>
                      </a:r>
                      <a:r>
                        <a:rPr dirty="0" sz="1200" spc="-5" b="1">
                          <a:solidFill>
                            <a:srgbClr val="0024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solidFill>
                            <a:srgbClr val="002456"/>
                          </a:solidFill>
                          <a:latin typeface="Arial"/>
                          <a:cs typeface="Arial"/>
                        </a:rPr>
                        <a:t>75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55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0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200" b="1">
                          <a:solidFill>
                            <a:srgbClr val="002456"/>
                          </a:solidFill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200" spc="-5" b="1">
                          <a:solidFill>
                            <a:srgbClr val="0024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002456"/>
                          </a:solidFill>
                          <a:latin typeface="Arial"/>
                          <a:cs typeface="Arial"/>
                        </a:rPr>
                        <a:t>grade</a:t>
                      </a:r>
                      <a:r>
                        <a:rPr dirty="0" sz="1200" spc="-35" b="1">
                          <a:solidFill>
                            <a:srgbClr val="0024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solidFill>
                            <a:srgbClr val="002456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44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200" b="1">
                          <a:solidFill>
                            <a:srgbClr val="002456"/>
                          </a:solidFill>
                          <a:latin typeface="Arial"/>
                          <a:cs typeface="Arial"/>
                        </a:rPr>
                        <a:t>Grade</a:t>
                      </a:r>
                      <a:r>
                        <a:rPr dirty="0" sz="1200" spc="-20" b="1">
                          <a:solidFill>
                            <a:srgbClr val="0024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002456"/>
                          </a:solidFill>
                          <a:latin typeface="Arial"/>
                          <a:cs typeface="Arial"/>
                        </a:rPr>
                        <a:t>≥3</a:t>
                      </a:r>
                      <a:r>
                        <a:rPr dirty="0" sz="1200" spc="-10" b="1">
                          <a:solidFill>
                            <a:srgbClr val="0024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solidFill>
                            <a:srgbClr val="002456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</a:tr>
              <a:tr h="214629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TEAE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(in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≥20%)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R w="1270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2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96.0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2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61.3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B w="28575">
                      <a:solidFill>
                        <a:srgbClr val="EC7C30"/>
                      </a:solidFill>
                      <a:prstDash val="solid"/>
                    </a:lnB>
                  </a:tcPr>
                </a:tc>
              </a:tr>
              <a:tr h="221615"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Thrombocytopenia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28575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EC7C30"/>
                      </a:solidFill>
                      <a:prstDash val="solid"/>
                    </a:lnT>
                    <a:lnB w="28575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2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58.7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EC7C30"/>
                      </a:solidFill>
                      <a:prstDash val="solid"/>
                    </a:lnT>
                    <a:lnB w="28575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2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17.3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EC7C30"/>
                      </a:solidFill>
                      <a:prstDash val="solid"/>
                    </a:lnR>
                    <a:lnT w="28575">
                      <a:solidFill>
                        <a:srgbClr val="EC7C30"/>
                      </a:solidFill>
                      <a:prstDash val="solid"/>
                    </a:lnT>
                    <a:lnB w="28575">
                      <a:solidFill>
                        <a:srgbClr val="EC7C30"/>
                      </a:solidFill>
                      <a:prstDash val="solid"/>
                    </a:lnB>
                  </a:tcPr>
                </a:tc>
              </a:tr>
              <a:tr h="221615"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Fatigue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EC7C30"/>
                      </a:solidFill>
                      <a:prstDash val="solid"/>
                    </a:lnT>
                    <a:lnB w="28575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2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53.3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EC7C30"/>
                      </a:solidFill>
                      <a:prstDash val="solid"/>
                    </a:lnT>
                    <a:lnB w="28575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2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EC7C30"/>
                      </a:solidFill>
                      <a:prstDash val="solid"/>
                    </a:lnT>
                    <a:lnB w="28575">
                      <a:solidFill>
                        <a:srgbClr val="EC7C30"/>
                      </a:solidFill>
                      <a:prstDash val="solid"/>
                    </a:lnB>
                  </a:tcPr>
                </a:tc>
              </a:tr>
              <a:tr h="214629"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Anemia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28575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EC7C30"/>
                      </a:solidFill>
                      <a:prstDash val="solid"/>
                    </a:lnT>
                    <a:lnB w="381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48.0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EC7C30"/>
                      </a:solidFill>
                      <a:prstDash val="solid"/>
                    </a:lnT>
                    <a:lnB w="381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2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25.3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EC7C30"/>
                      </a:solidFill>
                      <a:prstDash val="solid"/>
                    </a:lnR>
                    <a:lnT w="28575">
                      <a:solidFill>
                        <a:srgbClr val="EC7C30"/>
                      </a:solidFill>
                      <a:prstDash val="solid"/>
                    </a:lnT>
                    <a:lnB w="38100">
                      <a:solidFill>
                        <a:srgbClr val="EC7C30"/>
                      </a:solidFill>
                      <a:prstDash val="solid"/>
                    </a:lnB>
                  </a:tcPr>
                </a:tc>
              </a:tr>
              <a:tr h="235585"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Decreased</a:t>
                      </a:r>
                      <a:r>
                        <a:rPr dirty="0" sz="12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appetite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540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2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41.3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2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Nausea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40.0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Leukopenia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29.3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Vomiting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29.3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Cough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2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24.0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2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Dyspnea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24.0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Diarrhea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22.7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Hypertension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9.3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Dry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mouth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Back</a:t>
                      </a:r>
                      <a:r>
                        <a:rPr dirty="0" sz="12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pain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C000"/>
                      </a:solidFill>
                      <a:prstDash val="solid"/>
                    </a:lnB>
                  </a:tcPr>
                </a:tc>
              </a:tr>
              <a:tr h="211454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ILD</a:t>
                      </a:r>
                      <a:r>
                        <a:rPr dirty="0" baseline="34722" sz="12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baseline="34722" sz="12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28575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6.7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5.3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C000"/>
                      </a:solidFill>
                      <a:prstDash val="solid"/>
                    </a:lnR>
                    <a:lnT w="28575">
                      <a:solidFill>
                        <a:srgbClr val="FFC000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Serious</a:t>
                      </a:r>
                      <a:r>
                        <a:rPr dirty="0" sz="120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TEAE/TRAE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2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32.0/16.0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2885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TEAE/TRAE</a:t>
                      </a:r>
                      <a:r>
                        <a:rPr dirty="0" sz="1200" spc="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leading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discontinuation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R="69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14.7/12.0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2885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TEAE/TRAE</a:t>
                      </a:r>
                      <a:r>
                        <a:rPr dirty="0" sz="12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leading</a:t>
                      </a:r>
                      <a:r>
                        <a:rPr dirty="0" sz="12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death</a:t>
                      </a:r>
                      <a:r>
                        <a:rPr dirty="0" baseline="24305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baseline="24305" sz="1200" spc="97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6.7/5.3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18819" y="279653"/>
            <a:ext cx="559054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Safety</a:t>
            </a:r>
            <a:r>
              <a:rPr dirty="0" sz="3600" spc="-25"/>
              <a:t> </a:t>
            </a:r>
            <a:r>
              <a:rPr dirty="0" sz="3600"/>
              <a:t>|</a:t>
            </a:r>
            <a:r>
              <a:rPr dirty="0" sz="3600" spc="-20"/>
              <a:t> </a:t>
            </a:r>
            <a:r>
              <a:rPr dirty="0" sz="3600"/>
              <a:t>TEAEs</a:t>
            </a:r>
            <a:r>
              <a:rPr dirty="0" sz="3600" spc="-25"/>
              <a:t> </a:t>
            </a:r>
            <a:r>
              <a:rPr dirty="0" sz="3600"/>
              <a:t>of</a:t>
            </a:r>
            <a:r>
              <a:rPr dirty="0" sz="3600" spc="-20"/>
              <a:t> </a:t>
            </a:r>
            <a:r>
              <a:rPr dirty="0" sz="3600" spc="-10"/>
              <a:t>Interest</a:t>
            </a:r>
            <a:endParaRPr sz="3600"/>
          </a:p>
        </p:txBody>
      </p:sp>
      <p:grpSp>
        <p:nvGrpSpPr>
          <p:cNvPr id="9" name="object 9" descr=""/>
          <p:cNvGrpSpPr/>
          <p:nvPr/>
        </p:nvGrpSpPr>
        <p:grpSpPr>
          <a:xfrm>
            <a:off x="6535293" y="1678685"/>
            <a:ext cx="5497830" cy="1384300"/>
            <a:chOff x="6535293" y="1678685"/>
            <a:chExt cx="5497830" cy="1384300"/>
          </a:xfrm>
        </p:grpSpPr>
        <p:sp>
          <p:nvSpPr>
            <p:cNvPr id="10" name="object 10" descr=""/>
            <p:cNvSpPr/>
            <p:nvPr/>
          </p:nvSpPr>
          <p:spPr>
            <a:xfrm>
              <a:off x="6541643" y="1685035"/>
              <a:ext cx="5485130" cy="1371600"/>
            </a:xfrm>
            <a:custGeom>
              <a:avLst/>
              <a:gdLst/>
              <a:ahLst/>
              <a:cxnLst/>
              <a:rect l="l" t="t" r="r" b="b"/>
              <a:pathLst>
                <a:path w="5485130" h="1371600">
                  <a:moveTo>
                    <a:pt x="5256276" y="0"/>
                  </a:moveTo>
                  <a:lnTo>
                    <a:pt x="228600" y="0"/>
                  </a:ln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0" y="1143000"/>
                  </a:lnTo>
                  <a:lnTo>
                    <a:pt x="4644" y="1189066"/>
                  </a:lnTo>
                  <a:lnTo>
                    <a:pt x="17966" y="1231975"/>
                  </a:lnTo>
                  <a:lnTo>
                    <a:pt x="39045" y="1270806"/>
                  </a:lnTo>
                  <a:lnTo>
                    <a:pt x="66960" y="1304639"/>
                  </a:lnTo>
                  <a:lnTo>
                    <a:pt x="100793" y="1332554"/>
                  </a:lnTo>
                  <a:lnTo>
                    <a:pt x="139624" y="1353633"/>
                  </a:lnTo>
                  <a:lnTo>
                    <a:pt x="182533" y="1366955"/>
                  </a:lnTo>
                  <a:lnTo>
                    <a:pt x="228600" y="1371600"/>
                  </a:lnTo>
                  <a:lnTo>
                    <a:pt x="5256276" y="1371600"/>
                  </a:lnTo>
                  <a:lnTo>
                    <a:pt x="5302342" y="1366955"/>
                  </a:lnTo>
                  <a:lnTo>
                    <a:pt x="5345251" y="1353633"/>
                  </a:lnTo>
                  <a:lnTo>
                    <a:pt x="5384082" y="1332554"/>
                  </a:lnTo>
                  <a:lnTo>
                    <a:pt x="5417915" y="1304639"/>
                  </a:lnTo>
                  <a:lnTo>
                    <a:pt x="5445830" y="1270806"/>
                  </a:lnTo>
                  <a:lnTo>
                    <a:pt x="5466909" y="1231975"/>
                  </a:lnTo>
                  <a:lnTo>
                    <a:pt x="5480231" y="1189066"/>
                  </a:lnTo>
                  <a:lnTo>
                    <a:pt x="5484876" y="1143000"/>
                  </a:lnTo>
                  <a:lnTo>
                    <a:pt x="5484876" y="228600"/>
                  </a:lnTo>
                  <a:lnTo>
                    <a:pt x="5480231" y="182533"/>
                  </a:lnTo>
                  <a:lnTo>
                    <a:pt x="5466909" y="139624"/>
                  </a:lnTo>
                  <a:lnTo>
                    <a:pt x="5445830" y="100793"/>
                  </a:lnTo>
                  <a:lnTo>
                    <a:pt x="5417915" y="66960"/>
                  </a:lnTo>
                  <a:lnTo>
                    <a:pt x="5384082" y="39045"/>
                  </a:lnTo>
                  <a:lnTo>
                    <a:pt x="5345251" y="17966"/>
                  </a:lnTo>
                  <a:lnTo>
                    <a:pt x="5302342" y="4644"/>
                  </a:lnTo>
                  <a:lnTo>
                    <a:pt x="525627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541643" y="1685035"/>
              <a:ext cx="5485130" cy="1371600"/>
            </a:xfrm>
            <a:custGeom>
              <a:avLst/>
              <a:gdLst/>
              <a:ahLst/>
              <a:cxnLst/>
              <a:rect l="l" t="t" r="r" b="b"/>
              <a:pathLst>
                <a:path w="5485130" h="13716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5256276" y="0"/>
                  </a:lnTo>
                  <a:lnTo>
                    <a:pt x="5302342" y="4644"/>
                  </a:lnTo>
                  <a:lnTo>
                    <a:pt x="5345251" y="17966"/>
                  </a:lnTo>
                  <a:lnTo>
                    <a:pt x="5384082" y="39045"/>
                  </a:lnTo>
                  <a:lnTo>
                    <a:pt x="5417915" y="66960"/>
                  </a:lnTo>
                  <a:lnTo>
                    <a:pt x="5445830" y="100793"/>
                  </a:lnTo>
                  <a:lnTo>
                    <a:pt x="5466909" y="139624"/>
                  </a:lnTo>
                  <a:lnTo>
                    <a:pt x="5480231" y="182533"/>
                  </a:lnTo>
                  <a:lnTo>
                    <a:pt x="5484876" y="228600"/>
                  </a:lnTo>
                  <a:lnTo>
                    <a:pt x="5484876" y="1143000"/>
                  </a:lnTo>
                  <a:lnTo>
                    <a:pt x="5480231" y="1189066"/>
                  </a:lnTo>
                  <a:lnTo>
                    <a:pt x="5466909" y="1231975"/>
                  </a:lnTo>
                  <a:lnTo>
                    <a:pt x="5445830" y="1270806"/>
                  </a:lnTo>
                  <a:lnTo>
                    <a:pt x="5417915" y="1304639"/>
                  </a:lnTo>
                  <a:lnTo>
                    <a:pt x="5384082" y="1332554"/>
                  </a:lnTo>
                  <a:lnTo>
                    <a:pt x="5345251" y="1353633"/>
                  </a:lnTo>
                  <a:lnTo>
                    <a:pt x="5302342" y="1366955"/>
                  </a:lnTo>
                  <a:lnTo>
                    <a:pt x="5256276" y="1371600"/>
                  </a:lnTo>
                  <a:lnTo>
                    <a:pt x="228600" y="1371600"/>
                  </a:lnTo>
                  <a:lnTo>
                    <a:pt x="182533" y="1366955"/>
                  </a:lnTo>
                  <a:lnTo>
                    <a:pt x="139624" y="1353633"/>
                  </a:lnTo>
                  <a:lnTo>
                    <a:pt x="100793" y="1332554"/>
                  </a:lnTo>
                  <a:lnTo>
                    <a:pt x="66960" y="1304639"/>
                  </a:lnTo>
                  <a:lnTo>
                    <a:pt x="39045" y="1270806"/>
                  </a:lnTo>
                  <a:lnTo>
                    <a:pt x="17966" y="1231975"/>
                  </a:lnTo>
                  <a:lnTo>
                    <a:pt x="4644" y="1189066"/>
                  </a:lnTo>
                  <a:lnTo>
                    <a:pt x="0" y="1143000"/>
                  </a:lnTo>
                  <a:lnTo>
                    <a:pt x="0" y="22860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6642607" y="1790192"/>
            <a:ext cx="4876165" cy="1153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marR="413384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</a:tabLst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Persistent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G3/G4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low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platelets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fixed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dosing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schedule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cumulative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doses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≥500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μCi</a:t>
            </a:r>
            <a:endParaRPr sz="16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1200"/>
              </a:spcBef>
              <a:buChar char="•"/>
              <a:tabLst>
                <a:tab pos="299085" algn="l"/>
              </a:tabLst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1/26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(3.8%)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G3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low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platelets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without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recovery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following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single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250-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400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μCi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dose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6535293" y="3816350"/>
            <a:ext cx="5499100" cy="1873250"/>
            <a:chOff x="6535293" y="3816350"/>
            <a:chExt cx="5499100" cy="1873250"/>
          </a:xfrm>
        </p:grpSpPr>
        <p:sp>
          <p:nvSpPr>
            <p:cNvPr id="14" name="object 14" descr=""/>
            <p:cNvSpPr/>
            <p:nvPr/>
          </p:nvSpPr>
          <p:spPr>
            <a:xfrm>
              <a:off x="6541643" y="3822700"/>
              <a:ext cx="5486400" cy="1860550"/>
            </a:xfrm>
            <a:custGeom>
              <a:avLst/>
              <a:gdLst/>
              <a:ahLst/>
              <a:cxnLst/>
              <a:rect l="l" t="t" r="r" b="b"/>
              <a:pathLst>
                <a:path w="5486400" h="1860550">
                  <a:moveTo>
                    <a:pt x="5250560" y="0"/>
                  </a:moveTo>
                  <a:lnTo>
                    <a:pt x="235711" y="0"/>
                  </a:lnTo>
                  <a:lnTo>
                    <a:pt x="188209" y="4789"/>
                  </a:lnTo>
                  <a:lnTo>
                    <a:pt x="143964" y="18526"/>
                  </a:lnTo>
                  <a:lnTo>
                    <a:pt x="103925" y="40263"/>
                  </a:lnTo>
                  <a:lnTo>
                    <a:pt x="69040" y="69056"/>
                  </a:lnTo>
                  <a:lnTo>
                    <a:pt x="40257" y="103956"/>
                  </a:lnTo>
                  <a:lnTo>
                    <a:pt x="18524" y="144018"/>
                  </a:lnTo>
                  <a:lnTo>
                    <a:pt x="4789" y="188294"/>
                  </a:lnTo>
                  <a:lnTo>
                    <a:pt x="0" y="235838"/>
                  </a:lnTo>
                  <a:lnTo>
                    <a:pt x="0" y="1624584"/>
                  </a:lnTo>
                  <a:lnTo>
                    <a:pt x="4789" y="1672126"/>
                  </a:lnTo>
                  <a:lnTo>
                    <a:pt x="18524" y="1716399"/>
                  </a:lnTo>
                  <a:lnTo>
                    <a:pt x="40257" y="1756454"/>
                  </a:lnTo>
                  <a:lnTo>
                    <a:pt x="69040" y="1791347"/>
                  </a:lnTo>
                  <a:lnTo>
                    <a:pt x="103925" y="1820132"/>
                  </a:lnTo>
                  <a:lnTo>
                    <a:pt x="143964" y="1841864"/>
                  </a:lnTo>
                  <a:lnTo>
                    <a:pt x="188209" y="1855597"/>
                  </a:lnTo>
                  <a:lnTo>
                    <a:pt x="235711" y="1860384"/>
                  </a:lnTo>
                  <a:lnTo>
                    <a:pt x="5250560" y="1860384"/>
                  </a:lnTo>
                  <a:lnTo>
                    <a:pt x="5298105" y="1855597"/>
                  </a:lnTo>
                  <a:lnTo>
                    <a:pt x="5342382" y="1841864"/>
                  </a:lnTo>
                  <a:lnTo>
                    <a:pt x="5382443" y="1820132"/>
                  </a:lnTo>
                  <a:lnTo>
                    <a:pt x="5417343" y="1791347"/>
                  </a:lnTo>
                  <a:lnTo>
                    <a:pt x="5446136" y="1756454"/>
                  </a:lnTo>
                  <a:lnTo>
                    <a:pt x="5467873" y="1716399"/>
                  </a:lnTo>
                  <a:lnTo>
                    <a:pt x="5481610" y="1672126"/>
                  </a:lnTo>
                  <a:lnTo>
                    <a:pt x="5486400" y="1624584"/>
                  </a:lnTo>
                  <a:lnTo>
                    <a:pt x="5486400" y="235838"/>
                  </a:lnTo>
                  <a:lnTo>
                    <a:pt x="5481610" y="188294"/>
                  </a:lnTo>
                  <a:lnTo>
                    <a:pt x="5467873" y="144018"/>
                  </a:lnTo>
                  <a:lnTo>
                    <a:pt x="5446136" y="103956"/>
                  </a:lnTo>
                  <a:lnTo>
                    <a:pt x="5417343" y="69056"/>
                  </a:lnTo>
                  <a:lnTo>
                    <a:pt x="5382443" y="40263"/>
                  </a:lnTo>
                  <a:lnTo>
                    <a:pt x="5342382" y="18526"/>
                  </a:lnTo>
                  <a:lnTo>
                    <a:pt x="5298105" y="4789"/>
                  </a:lnTo>
                  <a:lnTo>
                    <a:pt x="5250560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541643" y="3822700"/>
              <a:ext cx="5486400" cy="1860550"/>
            </a:xfrm>
            <a:custGeom>
              <a:avLst/>
              <a:gdLst/>
              <a:ahLst/>
              <a:cxnLst/>
              <a:rect l="l" t="t" r="r" b="b"/>
              <a:pathLst>
                <a:path w="5486400" h="1860550">
                  <a:moveTo>
                    <a:pt x="0" y="235838"/>
                  </a:moveTo>
                  <a:lnTo>
                    <a:pt x="4789" y="188294"/>
                  </a:lnTo>
                  <a:lnTo>
                    <a:pt x="18524" y="144018"/>
                  </a:lnTo>
                  <a:lnTo>
                    <a:pt x="40257" y="103956"/>
                  </a:lnTo>
                  <a:lnTo>
                    <a:pt x="69040" y="69056"/>
                  </a:lnTo>
                  <a:lnTo>
                    <a:pt x="103925" y="40263"/>
                  </a:lnTo>
                  <a:lnTo>
                    <a:pt x="143964" y="18526"/>
                  </a:lnTo>
                  <a:lnTo>
                    <a:pt x="188209" y="4789"/>
                  </a:lnTo>
                  <a:lnTo>
                    <a:pt x="235711" y="0"/>
                  </a:lnTo>
                  <a:lnTo>
                    <a:pt x="5250560" y="0"/>
                  </a:lnTo>
                  <a:lnTo>
                    <a:pt x="5298105" y="4789"/>
                  </a:lnTo>
                  <a:lnTo>
                    <a:pt x="5342382" y="18526"/>
                  </a:lnTo>
                  <a:lnTo>
                    <a:pt x="5382443" y="40263"/>
                  </a:lnTo>
                  <a:lnTo>
                    <a:pt x="5417343" y="69056"/>
                  </a:lnTo>
                  <a:lnTo>
                    <a:pt x="5446136" y="103956"/>
                  </a:lnTo>
                  <a:lnTo>
                    <a:pt x="5467873" y="144018"/>
                  </a:lnTo>
                  <a:lnTo>
                    <a:pt x="5481610" y="188294"/>
                  </a:lnTo>
                  <a:lnTo>
                    <a:pt x="5486400" y="235838"/>
                  </a:lnTo>
                  <a:lnTo>
                    <a:pt x="5486400" y="1624584"/>
                  </a:lnTo>
                  <a:lnTo>
                    <a:pt x="5481610" y="1672126"/>
                  </a:lnTo>
                  <a:lnTo>
                    <a:pt x="5467873" y="1716399"/>
                  </a:lnTo>
                  <a:lnTo>
                    <a:pt x="5446136" y="1756454"/>
                  </a:lnTo>
                  <a:lnTo>
                    <a:pt x="5417343" y="1791347"/>
                  </a:lnTo>
                  <a:lnTo>
                    <a:pt x="5382443" y="1820132"/>
                  </a:lnTo>
                  <a:lnTo>
                    <a:pt x="5342382" y="1841864"/>
                  </a:lnTo>
                  <a:lnTo>
                    <a:pt x="5298105" y="1855597"/>
                  </a:lnTo>
                  <a:lnTo>
                    <a:pt x="5250560" y="1860384"/>
                  </a:lnTo>
                  <a:lnTo>
                    <a:pt x="235711" y="1860384"/>
                  </a:lnTo>
                  <a:lnTo>
                    <a:pt x="188209" y="1855597"/>
                  </a:lnTo>
                  <a:lnTo>
                    <a:pt x="143964" y="1841864"/>
                  </a:lnTo>
                  <a:lnTo>
                    <a:pt x="103925" y="1820132"/>
                  </a:lnTo>
                  <a:lnTo>
                    <a:pt x="69040" y="1791347"/>
                  </a:lnTo>
                  <a:lnTo>
                    <a:pt x="40257" y="1756454"/>
                  </a:lnTo>
                  <a:lnTo>
                    <a:pt x="18524" y="1716399"/>
                  </a:lnTo>
                  <a:lnTo>
                    <a:pt x="4789" y="1672126"/>
                  </a:lnTo>
                  <a:lnTo>
                    <a:pt x="0" y="1624584"/>
                  </a:lnTo>
                  <a:lnTo>
                    <a:pt x="0" y="235838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6645909" y="4004817"/>
            <a:ext cx="5154295" cy="1488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</a:tabLst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Overall,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6.7%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had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pneumonitis,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including</a:t>
            </a:r>
            <a:r>
              <a:rPr dirty="0" sz="16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fatal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cases</a:t>
            </a:r>
            <a:endParaRPr sz="1600">
              <a:latin typeface="Arial"/>
              <a:cs typeface="Arial"/>
            </a:endParaRPr>
          </a:p>
          <a:p>
            <a:pPr lvl="1" marL="472440" indent="-167005">
              <a:lnSpc>
                <a:spcPct val="100000"/>
              </a:lnSpc>
              <a:buFont typeface="Wingdings"/>
              <a:buChar char=""/>
              <a:tabLst>
                <a:tab pos="472440" algn="l"/>
              </a:tabLst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16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pneumonitis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associated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cumulative</a:t>
            </a:r>
            <a:r>
              <a:rPr dirty="0" sz="16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doses</a:t>
            </a:r>
            <a:endParaRPr sz="1600">
              <a:latin typeface="Arial"/>
              <a:cs typeface="Arial"/>
            </a:endParaRPr>
          </a:p>
          <a:p>
            <a:pPr marL="473075">
              <a:lnSpc>
                <a:spcPct val="100000"/>
              </a:lnSpc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≥600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μCi</a:t>
            </a:r>
            <a:endParaRPr sz="1600">
              <a:latin typeface="Arial"/>
              <a:cs typeface="Arial"/>
            </a:endParaRPr>
          </a:p>
          <a:p>
            <a:pPr lvl="1" marL="473075" marR="295275" indent="-16764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473075" algn="l"/>
              </a:tabLst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pneumonitis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associated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cumulative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dose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cohorts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≤500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µCi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6760810"/>
            <a:ext cx="12192000" cy="97790"/>
          </a:xfrm>
          <a:custGeom>
            <a:avLst/>
            <a:gdLst/>
            <a:ahLst/>
            <a:cxnLst/>
            <a:rect l="l" t="t" r="r" b="b"/>
            <a:pathLst>
              <a:path w="12192000" h="97790">
                <a:moveTo>
                  <a:pt x="0" y="97188"/>
                </a:moveTo>
                <a:lnTo>
                  <a:pt x="12192000" y="97188"/>
                </a:lnTo>
                <a:lnTo>
                  <a:pt x="12192000" y="0"/>
                </a:lnTo>
                <a:lnTo>
                  <a:pt x="0" y="0"/>
                </a:lnTo>
                <a:lnTo>
                  <a:pt x="0" y="97188"/>
                </a:lnTo>
                <a:close/>
              </a:path>
            </a:pathLst>
          </a:custGeom>
          <a:solidFill>
            <a:srgbClr val="00245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12192000" cy="6216650"/>
            </a:xfrm>
            <a:custGeom>
              <a:avLst/>
              <a:gdLst/>
              <a:ahLst/>
              <a:cxnLst/>
              <a:rect l="l" t="t" r="r" b="b"/>
              <a:pathLst>
                <a:path w="12192000" h="6216650">
                  <a:moveTo>
                    <a:pt x="0" y="6216527"/>
                  </a:moveTo>
                  <a:lnTo>
                    <a:pt x="12192000" y="6216527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216527"/>
                  </a:lnTo>
                  <a:close/>
                </a:path>
              </a:pathLst>
            </a:custGeom>
            <a:solidFill>
              <a:srgbClr val="0024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" y="6238556"/>
              <a:ext cx="12191977" cy="619442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2660269" y="6453433"/>
            <a:ext cx="9413240" cy="374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65"/>
              </a:lnSpc>
            </a:pPr>
            <a:r>
              <a:rPr dirty="0" sz="600" b="1">
                <a:solidFill>
                  <a:srgbClr val="002456"/>
                </a:solidFill>
                <a:latin typeface="Arial"/>
                <a:cs typeface="Arial"/>
              </a:rPr>
              <a:t>PRESENTED</a:t>
            </a:r>
            <a:r>
              <a:rPr dirty="0" sz="600" spc="-30" b="1">
                <a:solidFill>
                  <a:srgbClr val="002456"/>
                </a:solidFill>
                <a:latin typeface="Arial"/>
                <a:cs typeface="Arial"/>
              </a:rPr>
              <a:t> </a:t>
            </a:r>
            <a:r>
              <a:rPr dirty="0" sz="600" spc="-25" b="1">
                <a:solidFill>
                  <a:srgbClr val="002456"/>
                </a:solidFill>
                <a:latin typeface="Arial"/>
                <a:cs typeface="Arial"/>
              </a:rPr>
              <a:t>BY: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5"/>
              </a:spcBef>
            </a:pPr>
            <a:endParaRPr sz="600">
              <a:latin typeface="Arial"/>
              <a:cs typeface="Arial"/>
            </a:endParaRPr>
          </a:p>
          <a:p>
            <a:pPr algn="r">
              <a:lnSpc>
                <a:spcPct val="100000"/>
              </a:lnSpc>
            </a:pPr>
            <a:r>
              <a:rPr dirty="0" sz="1000" spc="-25">
                <a:solidFill>
                  <a:srgbClr val="44536A"/>
                </a:solidFill>
                <a:latin typeface="Arial"/>
                <a:cs typeface="Arial"/>
              </a:rPr>
              <a:t>25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9517" rIns="0" bIns="0" rtlCol="0" vert="horz">
            <a:spAutoFit/>
          </a:bodyPr>
          <a:lstStyle/>
          <a:p>
            <a:pPr marL="1210945">
              <a:lnSpc>
                <a:spcPct val="100000"/>
              </a:lnSpc>
              <a:spcBef>
                <a:spcPts val="100"/>
              </a:spcBef>
            </a:pPr>
            <a:r>
              <a:rPr dirty="0"/>
              <a:t>Further</a:t>
            </a:r>
            <a:r>
              <a:rPr dirty="0" spc="-90"/>
              <a:t> </a:t>
            </a:r>
            <a:r>
              <a:rPr dirty="0"/>
              <a:t>Increasing</a:t>
            </a:r>
            <a:r>
              <a:rPr dirty="0" spc="-70"/>
              <a:t> </a:t>
            </a:r>
            <a:r>
              <a:rPr dirty="0"/>
              <a:t>Impact:</a:t>
            </a:r>
            <a:r>
              <a:rPr dirty="0" spc="-65"/>
              <a:t> </a:t>
            </a:r>
            <a:r>
              <a:rPr dirty="0"/>
              <a:t>Combination</a:t>
            </a:r>
            <a:r>
              <a:rPr dirty="0" spc="-85"/>
              <a:t> </a:t>
            </a:r>
            <a:r>
              <a:rPr dirty="0"/>
              <a:t>Studies</a:t>
            </a:r>
            <a:r>
              <a:rPr dirty="0" spc="-35"/>
              <a:t> </a:t>
            </a:r>
            <a:r>
              <a:rPr dirty="0" spc="-50"/>
              <a:t>–</a:t>
            </a:r>
          </a:p>
        </p:txBody>
      </p:sp>
      <p:sp>
        <p:nvSpPr>
          <p:cNvPr id="8" name="object 8" descr=""/>
          <p:cNvSpPr/>
          <p:nvPr/>
        </p:nvSpPr>
        <p:spPr>
          <a:xfrm>
            <a:off x="0" y="6216526"/>
            <a:ext cx="12192000" cy="544830"/>
          </a:xfrm>
          <a:custGeom>
            <a:avLst/>
            <a:gdLst/>
            <a:ahLst/>
            <a:cxnLst/>
            <a:rect l="l" t="t" r="r" b="b"/>
            <a:pathLst>
              <a:path w="12192000" h="544829">
                <a:moveTo>
                  <a:pt x="12192000" y="0"/>
                </a:moveTo>
                <a:lnTo>
                  <a:pt x="0" y="0"/>
                </a:lnTo>
                <a:lnTo>
                  <a:pt x="0" y="544283"/>
                </a:lnTo>
                <a:lnTo>
                  <a:pt x="12192000" y="544283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4141470" y="6443573"/>
            <a:ext cx="36677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001F5F"/>
                </a:solidFill>
                <a:latin typeface="Arial"/>
                <a:cs typeface="Arial"/>
              </a:rPr>
              <a:t>Gafita</a:t>
            </a:r>
            <a:r>
              <a:rPr dirty="0" sz="1100" spc="-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01F5F"/>
                </a:solidFill>
                <a:latin typeface="Arial"/>
                <a:cs typeface="Arial"/>
              </a:rPr>
              <a:t>et</a:t>
            </a:r>
            <a:r>
              <a:rPr dirty="0" sz="1100" spc="-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01F5F"/>
                </a:solidFill>
                <a:latin typeface="Arial"/>
                <a:cs typeface="Arial"/>
              </a:rPr>
              <a:t>al.</a:t>
            </a:r>
            <a:r>
              <a:rPr dirty="0" sz="1100" spc="-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001F5F"/>
                </a:solidFill>
                <a:latin typeface="Arial"/>
                <a:cs typeface="Arial"/>
              </a:rPr>
              <a:t>Am</a:t>
            </a:r>
            <a:r>
              <a:rPr dirty="0" sz="1100" spc="-2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001F5F"/>
                </a:solidFill>
                <a:latin typeface="Arial"/>
                <a:cs typeface="Arial"/>
              </a:rPr>
              <a:t>Soc</a:t>
            </a:r>
            <a:r>
              <a:rPr dirty="0" sz="1100" spc="-2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001F5F"/>
                </a:solidFill>
                <a:latin typeface="Arial"/>
                <a:cs typeface="Arial"/>
              </a:rPr>
              <a:t>Clin</a:t>
            </a:r>
            <a:r>
              <a:rPr dirty="0" sz="1100" spc="1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001F5F"/>
                </a:solidFill>
                <a:latin typeface="Arial"/>
                <a:cs typeface="Arial"/>
              </a:rPr>
              <a:t>Oncol</a:t>
            </a:r>
            <a:r>
              <a:rPr dirty="0" sz="1100" spc="-35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001F5F"/>
                </a:solidFill>
                <a:latin typeface="Arial"/>
                <a:cs typeface="Arial"/>
              </a:rPr>
              <a:t>Educ</a:t>
            </a:r>
            <a:r>
              <a:rPr dirty="0" sz="1100" spc="-1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001F5F"/>
                </a:solidFill>
                <a:latin typeface="Arial"/>
                <a:cs typeface="Arial"/>
              </a:rPr>
              <a:t>Book</a:t>
            </a:r>
            <a:r>
              <a:rPr dirty="0" sz="1100" spc="-2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001F5F"/>
                </a:solidFill>
                <a:latin typeface="Arial"/>
                <a:cs typeface="Arial"/>
              </a:rPr>
              <a:t>.</a:t>
            </a:r>
            <a:r>
              <a:rPr dirty="0" sz="1100" spc="-20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01F5F"/>
                </a:solidFill>
                <a:latin typeface="Arial"/>
                <a:cs typeface="Arial"/>
              </a:rPr>
              <a:t>022;</a:t>
            </a:r>
            <a:r>
              <a:rPr dirty="0" sz="1100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001F5F"/>
                </a:solidFill>
                <a:latin typeface="Arial"/>
                <a:cs typeface="Arial"/>
              </a:rPr>
              <a:t>42:</a:t>
            </a:r>
            <a:r>
              <a:rPr dirty="0" sz="1100" spc="-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001F5F"/>
                </a:solidFill>
                <a:latin typeface="Arial"/>
                <a:cs typeface="Arial"/>
              </a:rPr>
              <a:t>1–17.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79395" y="761885"/>
            <a:ext cx="7633081" cy="533425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6372" y="86360"/>
            <a:ext cx="950531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400" marR="17780">
              <a:lnSpc>
                <a:spcPct val="100000"/>
              </a:lnSpc>
              <a:spcBef>
                <a:spcPts val="95"/>
              </a:spcBef>
            </a:pPr>
            <a:r>
              <a:rPr dirty="0" baseline="25525" sz="2775" spc="-15"/>
              <a:t>89</a:t>
            </a:r>
            <a:r>
              <a:rPr dirty="0" sz="2800" spc="-10"/>
              <a:t>Zr-</a:t>
            </a:r>
            <a:r>
              <a:rPr dirty="0" sz="2800"/>
              <a:t>SC16</a:t>
            </a:r>
            <a:r>
              <a:rPr dirty="0" sz="2800" spc="-70"/>
              <a:t> </a:t>
            </a:r>
            <a:r>
              <a:rPr dirty="0" sz="2800"/>
              <a:t>is</a:t>
            </a:r>
            <a:r>
              <a:rPr dirty="0" sz="2800" spc="-65"/>
              <a:t> </a:t>
            </a:r>
            <a:r>
              <a:rPr dirty="0" sz="2800"/>
              <a:t>the</a:t>
            </a:r>
            <a:r>
              <a:rPr dirty="0" sz="2800" spc="-70"/>
              <a:t> </a:t>
            </a:r>
            <a:r>
              <a:rPr dirty="0" sz="2800"/>
              <a:t>First</a:t>
            </a:r>
            <a:r>
              <a:rPr dirty="0" sz="2800" spc="-65"/>
              <a:t> </a:t>
            </a:r>
            <a:r>
              <a:rPr dirty="0" sz="2800"/>
              <a:t>PET</a:t>
            </a:r>
            <a:r>
              <a:rPr dirty="0" sz="2800" spc="-70"/>
              <a:t> </a:t>
            </a:r>
            <a:r>
              <a:rPr dirty="0" sz="2800"/>
              <a:t>Scan</a:t>
            </a:r>
            <a:r>
              <a:rPr dirty="0" sz="2800" spc="-50"/>
              <a:t> </a:t>
            </a:r>
            <a:r>
              <a:rPr dirty="0" sz="2800" spc="-10"/>
              <a:t>Tracer</a:t>
            </a:r>
            <a:r>
              <a:rPr dirty="0" sz="2800" spc="-70"/>
              <a:t> </a:t>
            </a:r>
            <a:r>
              <a:rPr dirty="0" sz="2800"/>
              <a:t>for</a:t>
            </a:r>
            <a:r>
              <a:rPr dirty="0" sz="2800" spc="-65"/>
              <a:t> </a:t>
            </a:r>
            <a:r>
              <a:rPr dirty="0" sz="2800"/>
              <a:t>Detecting</a:t>
            </a:r>
            <a:r>
              <a:rPr dirty="0" sz="2800" spc="-45"/>
              <a:t> </a:t>
            </a:r>
            <a:r>
              <a:rPr dirty="0" sz="2800" spc="-25"/>
              <a:t>and </a:t>
            </a:r>
            <a:r>
              <a:rPr dirty="0" sz="2800"/>
              <a:t>Quantifying</a:t>
            </a:r>
            <a:r>
              <a:rPr dirty="0" sz="2800" spc="-50"/>
              <a:t> </a:t>
            </a:r>
            <a:r>
              <a:rPr dirty="0" sz="2800"/>
              <a:t>in</a:t>
            </a:r>
            <a:r>
              <a:rPr dirty="0" sz="2800" spc="-120"/>
              <a:t> </a:t>
            </a:r>
            <a:r>
              <a:rPr dirty="0" sz="2800"/>
              <a:t>Vivo</a:t>
            </a:r>
            <a:r>
              <a:rPr dirty="0" sz="2800" spc="-105"/>
              <a:t> </a:t>
            </a:r>
            <a:r>
              <a:rPr dirty="0" sz="2800" spc="-25"/>
              <a:t>Tumor</a:t>
            </a:r>
            <a:r>
              <a:rPr dirty="0" sz="2800" spc="-85"/>
              <a:t> </a:t>
            </a:r>
            <a:r>
              <a:rPr dirty="0" sz="2800"/>
              <a:t>DLL3</a:t>
            </a:r>
            <a:r>
              <a:rPr dirty="0" sz="2800" spc="-85"/>
              <a:t> </a:t>
            </a:r>
            <a:r>
              <a:rPr dirty="0" sz="2800" spc="-10"/>
              <a:t>Expression</a:t>
            </a:r>
            <a:endParaRPr sz="28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458" y="1769796"/>
            <a:ext cx="1923113" cy="380264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5869" y="1701479"/>
            <a:ext cx="2076588" cy="387851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4489" y="1364869"/>
            <a:ext cx="4778883" cy="415162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668395" y="6456070"/>
            <a:ext cx="333375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Tendler</a:t>
            </a:r>
            <a:r>
              <a:rPr dirty="0" sz="11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1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al.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Lancet</a:t>
            </a:r>
            <a:r>
              <a:rPr dirty="0" sz="11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Oncol.</a:t>
            </a:r>
            <a:r>
              <a:rPr dirty="0" sz="11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2024;25(8):1015-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1024.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132738" y="1145794"/>
            <a:ext cx="33756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1996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DLL3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PET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	PSMA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PET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219194" y="5860186"/>
            <a:ext cx="73183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Now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moving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therapeutic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clinical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trials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Lu-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DLL3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directed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therapy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2904" y="369824"/>
            <a:ext cx="343535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The</a:t>
            </a:r>
            <a:r>
              <a:rPr dirty="0" spc="-170"/>
              <a:t> </a:t>
            </a:r>
            <a:r>
              <a:rPr dirty="0" spc="-50"/>
              <a:t>Impact</a:t>
            </a:r>
            <a:r>
              <a:rPr dirty="0" spc="-165"/>
              <a:t> </a:t>
            </a:r>
            <a:r>
              <a:rPr dirty="0"/>
              <a:t>of</a:t>
            </a:r>
            <a:r>
              <a:rPr dirty="0" spc="-155"/>
              <a:t> </a:t>
            </a:r>
            <a:r>
              <a:rPr dirty="0" spc="-55"/>
              <a:t>RLT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28650" y="1073911"/>
            <a:ext cx="11184890" cy="5513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RLT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prolongs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life,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controls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disease,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improves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QOL,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controls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pain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better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than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non-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chemotherapy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standard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alone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combination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non-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taxane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standard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men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mCRPC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progressed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ARPI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least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taxane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Clr>
                <a:srgbClr val="FFFFFF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355600" marR="3302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RLT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improves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preserves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QOL</a:t>
            </a:r>
            <a:r>
              <a:rPr dirty="0" sz="2400" spc="-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pain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better</a:t>
            </a:r>
            <a:r>
              <a:rPr dirty="0" sz="2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second-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line</a:t>
            </a: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ARPI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men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mCRPC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"/>
              </a:spcBef>
              <a:buClr>
                <a:srgbClr val="FFFFFF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role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RLT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mCSPC,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BCR,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nmCRPC,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localized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known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Clr>
                <a:srgbClr val="FFFFFF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355600" marR="29209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Alphas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betas;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clinical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benefits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known;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xerostomia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limit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utility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PSMA-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directed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small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molecules,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giving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credence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new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targets</a:t>
            </a: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larger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targeting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molecules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Clr>
                <a:srgbClr val="FFFFFF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RLT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drug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still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nascent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much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do!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3885" y="2632000"/>
            <a:ext cx="3225208" cy="15952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71135" y="1363802"/>
            <a:ext cx="246443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Thank</a:t>
            </a:r>
            <a:r>
              <a:rPr dirty="0" sz="3600" spc="-25"/>
              <a:t> </a:t>
            </a:r>
            <a:r>
              <a:rPr dirty="0" sz="3600" spc="-20"/>
              <a:t>you!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9363" y="6486855"/>
            <a:ext cx="337312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©</a:t>
            </a:r>
            <a:r>
              <a:rPr dirty="0" sz="800" spc="-3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2023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Memorial</a:t>
            </a:r>
            <a:r>
              <a:rPr dirty="0" sz="800" spc="-3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Sloan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Kettering</a:t>
            </a:r>
            <a:r>
              <a:rPr dirty="0" sz="800" spc="-2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Cancer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Center,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et</a:t>
            </a:r>
            <a:r>
              <a:rPr dirty="0" sz="800" spc="-2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al.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All</a:t>
            </a:r>
            <a:r>
              <a:rPr dirty="0" sz="800" spc="-3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rights</a:t>
            </a:r>
            <a:r>
              <a:rPr dirty="0" sz="800" spc="-2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BEBEBE"/>
                </a:solidFill>
                <a:latin typeface="Arial"/>
                <a:cs typeface="Arial"/>
              </a:rPr>
              <a:t>reserved.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628246" y="6486855"/>
            <a:ext cx="8255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solidFill>
                  <a:srgbClr val="BEBEBE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99363" y="5869330"/>
            <a:ext cx="2839085" cy="392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5">
                <a:solidFill>
                  <a:srgbClr val="BEBEBE"/>
                </a:solidFill>
                <a:latin typeface="Arial"/>
                <a:cs typeface="Arial"/>
              </a:rPr>
              <a:t>Evans,</a:t>
            </a:r>
            <a:r>
              <a:rPr dirty="0" sz="8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 spc="-90">
                <a:solidFill>
                  <a:srgbClr val="BEBEBE"/>
                </a:solidFill>
                <a:latin typeface="Arial"/>
                <a:cs typeface="Arial"/>
              </a:rPr>
              <a:t>J.</a:t>
            </a:r>
            <a:r>
              <a:rPr dirty="0" sz="8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 spc="-70">
                <a:solidFill>
                  <a:srgbClr val="BEBEBE"/>
                </a:solidFill>
                <a:latin typeface="Arial"/>
                <a:cs typeface="Arial"/>
              </a:rPr>
              <a:t>C.,</a:t>
            </a:r>
            <a:r>
              <a:rPr dirty="0" sz="800" spc="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et</a:t>
            </a:r>
            <a:r>
              <a:rPr dirty="0" sz="80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BEBEBE"/>
                </a:solidFill>
                <a:latin typeface="Arial"/>
                <a:cs typeface="Arial"/>
              </a:rPr>
              <a:t>al.</a:t>
            </a:r>
            <a:r>
              <a:rPr dirty="0" sz="800" spc="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 spc="-30">
                <a:solidFill>
                  <a:srgbClr val="BEBEBE"/>
                </a:solidFill>
                <a:latin typeface="Arial"/>
                <a:cs typeface="Arial"/>
              </a:rPr>
              <a:t>(2016),</a:t>
            </a:r>
            <a:r>
              <a:rPr dirty="0" u="sng" sz="800" spc="-30">
                <a:solidFill>
                  <a:srgbClr val="BEBEBE"/>
                </a:solidFill>
                <a:uFill>
                  <a:solidFill>
                    <a:srgbClr val="BEBEBE"/>
                  </a:solidFill>
                </a:uFill>
                <a:latin typeface="Arial"/>
                <a:cs typeface="Arial"/>
              </a:rPr>
              <a:t>Br</a:t>
            </a:r>
            <a:r>
              <a:rPr dirty="0" u="sng" sz="800" spc="10">
                <a:solidFill>
                  <a:srgbClr val="BEBEBE"/>
                </a:solidFill>
                <a:uFill>
                  <a:solidFill>
                    <a:srgbClr val="BEBEBE"/>
                  </a:solidFill>
                </a:uFill>
                <a:latin typeface="Arial"/>
                <a:cs typeface="Arial"/>
              </a:rPr>
              <a:t> </a:t>
            </a:r>
            <a:r>
              <a:rPr dirty="0" u="sng" sz="800" spc="-125">
                <a:solidFill>
                  <a:srgbClr val="BEBEBE"/>
                </a:solidFill>
                <a:uFill>
                  <a:solidFill>
                    <a:srgbClr val="BEBEBE"/>
                  </a:solidFill>
                </a:uFill>
                <a:latin typeface="Arial"/>
                <a:cs typeface="Arial"/>
              </a:rPr>
              <a:t>J</a:t>
            </a:r>
            <a:r>
              <a:rPr dirty="0" u="sng" sz="800" spc="5">
                <a:solidFill>
                  <a:srgbClr val="BEBEBE"/>
                </a:solidFill>
                <a:uFill>
                  <a:solidFill>
                    <a:srgbClr val="BEBEBE"/>
                  </a:solidFill>
                </a:uFill>
                <a:latin typeface="Arial"/>
                <a:cs typeface="Arial"/>
              </a:rPr>
              <a:t> </a:t>
            </a:r>
            <a:r>
              <a:rPr dirty="0" u="sng" sz="800" spc="-10">
                <a:solidFill>
                  <a:srgbClr val="BEBEBE"/>
                </a:solidFill>
                <a:uFill>
                  <a:solidFill>
                    <a:srgbClr val="BEBEBE"/>
                  </a:solidFill>
                </a:uFill>
                <a:latin typeface="Arial"/>
                <a:cs typeface="Arial"/>
              </a:rPr>
              <a:t>Pharmacol</a:t>
            </a:r>
            <a:r>
              <a:rPr dirty="0" u="sng" sz="800">
                <a:solidFill>
                  <a:srgbClr val="BEBEBE"/>
                </a:solidFill>
                <a:uFill>
                  <a:solidFill>
                    <a:srgbClr val="BEBEBE"/>
                  </a:solidFill>
                </a:uFill>
                <a:latin typeface="Arial"/>
                <a:cs typeface="Arial"/>
              </a:rPr>
              <a:t> </a:t>
            </a:r>
            <a:r>
              <a:rPr dirty="0" u="sng" sz="800" spc="-10" b="1">
                <a:solidFill>
                  <a:srgbClr val="BEBEBE"/>
                </a:solidFill>
                <a:uFill>
                  <a:solidFill>
                    <a:srgbClr val="BEBEBE"/>
                  </a:solidFill>
                </a:uFill>
                <a:latin typeface="Arial"/>
                <a:cs typeface="Arial"/>
              </a:rPr>
              <a:t>173</a:t>
            </a:r>
            <a:r>
              <a:rPr dirty="0" u="sng" sz="800" spc="-10">
                <a:solidFill>
                  <a:srgbClr val="BEBEBE"/>
                </a:solidFill>
                <a:uFill>
                  <a:solidFill>
                    <a:srgbClr val="BEBEBE"/>
                  </a:solidFill>
                </a:uFill>
                <a:latin typeface="Arial"/>
                <a:cs typeface="Arial"/>
              </a:rPr>
              <a:t>(21):</a:t>
            </a:r>
            <a:r>
              <a:rPr dirty="0" u="sng" sz="800" spc="-5">
                <a:solidFill>
                  <a:srgbClr val="BEBEBE"/>
                </a:solidFill>
                <a:uFill>
                  <a:solidFill>
                    <a:srgbClr val="BEBEBE"/>
                  </a:solidFill>
                </a:uFill>
                <a:latin typeface="Arial"/>
                <a:cs typeface="Arial"/>
              </a:rPr>
              <a:t> </a:t>
            </a:r>
            <a:r>
              <a:rPr dirty="0" u="sng" sz="800" spc="-10">
                <a:solidFill>
                  <a:srgbClr val="BEBEBE"/>
                </a:solidFill>
                <a:uFill>
                  <a:solidFill>
                    <a:srgbClr val="BEBEBE"/>
                  </a:solidFill>
                </a:uFill>
                <a:latin typeface="Arial"/>
                <a:cs typeface="Arial"/>
              </a:rPr>
              <a:t>3041-3079.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spc="-25">
                <a:solidFill>
                  <a:srgbClr val="BEBEBE"/>
                </a:solidFill>
                <a:latin typeface="Arial"/>
                <a:cs typeface="Arial"/>
              </a:rPr>
              <a:t>Chang,</a:t>
            </a:r>
            <a:r>
              <a:rPr dirty="0" sz="800" spc="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 spc="-90">
                <a:solidFill>
                  <a:srgbClr val="BEBEBE"/>
                </a:solidFill>
                <a:latin typeface="Arial"/>
                <a:cs typeface="Arial"/>
              </a:rPr>
              <a:t>S.</a:t>
            </a:r>
            <a:r>
              <a:rPr dirty="0" sz="8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 spc="-80">
                <a:solidFill>
                  <a:srgbClr val="BEBEBE"/>
                </a:solidFill>
                <a:latin typeface="Arial"/>
                <a:cs typeface="Arial"/>
              </a:rPr>
              <a:t>S.,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et</a:t>
            </a:r>
            <a:r>
              <a:rPr dirty="0" sz="800" spc="-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BEBEBE"/>
                </a:solidFill>
                <a:latin typeface="Arial"/>
                <a:cs typeface="Arial"/>
              </a:rPr>
              <a:t>al.</a:t>
            </a:r>
            <a:r>
              <a:rPr dirty="0" sz="800" spc="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BEBEBE"/>
                </a:solidFill>
                <a:latin typeface="Arial"/>
                <a:cs typeface="Arial"/>
              </a:rPr>
              <a:t>(1999).</a:t>
            </a:r>
            <a:r>
              <a:rPr dirty="0" sz="800" spc="3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u="sng" sz="800" spc="-30">
                <a:solidFill>
                  <a:srgbClr val="BEBEBE"/>
                </a:solidFill>
                <a:uFill>
                  <a:solidFill>
                    <a:srgbClr val="BEBEBE"/>
                  </a:solidFill>
                </a:uFill>
                <a:latin typeface="Arial"/>
                <a:cs typeface="Arial"/>
              </a:rPr>
              <a:t>Cancer</a:t>
            </a:r>
            <a:r>
              <a:rPr dirty="0" u="sng" sz="800">
                <a:solidFill>
                  <a:srgbClr val="BEBEBE"/>
                </a:solidFill>
                <a:uFill>
                  <a:solidFill>
                    <a:srgbClr val="BEBEBE"/>
                  </a:solidFill>
                </a:uFill>
                <a:latin typeface="Arial"/>
                <a:cs typeface="Arial"/>
              </a:rPr>
              <a:t> </a:t>
            </a:r>
            <a:r>
              <a:rPr dirty="0" u="sng" sz="800" spc="-70">
                <a:solidFill>
                  <a:srgbClr val="BEBEBE"/>
                </a:solidFill>
                <a:uFill>
                  <a:solidFill>
                    <a:srgbClr val="BEBEBE"/>
                  </a:solidFill>
                </a:uFill>
                <a:latin typeface="Arial"/>
                <a:cs typeface="Arial"/>
              </a:rPr>
              <a:t>Res</a:t>
            </a:r>
            <a:r>
              <a:rPr dirty="0" u="sng" sz="800" spc="-15">
                <a:solidFill>
                  <a:srgbClr val="BEBEBE"/>
                </a:solidFill>
                <a:uFill>
                  <a:solidFill>
                    <a:srgbClr val="BEBEBE"/>
                  </a:solidFill>
                </a:uFill>
                <a:latin typeface="Arial"/>
                <a:cs typeface="Arial"/>
              </a:rPr>
              <a:t> </a:t>
            </a:r>
            <a:r>
              <a:rPr dirty="0" u="sng" sz="800" b="1">
                <a:solidFill>
                  <a:srgbClr val="BEBEBE"/>
                </a:solidFill>
                <a:uFill>
                  <a:solidFill>
                    <a:srgbClr val="BEBEBE"/>
                  </a:solidFill>
                </a:uFill>
                <a:latin typeface="Arial"/>
                <a:cs typeface="Arial"/>
              </a:rPr>
              <a:t>59</a:t>
            </a:r>
            <a:r>
              <a:rPr dirty="0" u="sng" sz="800">
                <a:solidFill>
                  <a:srgbClr val="BEBEBE"/>
                </a:solidFill>
                <a:uFill>
                  <a:solidFill>
                    <a:srgbClr val="BEBEBE"/>
                  </a:solidFill>
                </a:uFill>
                <a:latin typeface="Arial"/>
                <a:cs typeface="Arial"/>
              </a:rPr>
              <a:t>:</a:t>
            </a:r>
            <a:r>
              <a:rPr dirty="0" u="sng" sz="800" spc="-15">
                <a:solidFill>
                  <a:srgbClr val="BEBEBE"/>
                </a:solidFill>
                <a:uFill>
                  <a:solidFill>
                    <a:srgbClr val="BEBEBE"/>
                  </a:solidFill>
                </a:uFill>
                <a:latin typeface="Arial"/>
                <a:cs typeface="Arial"/>
              </a:rPr>
              <a:t> </a:t>
            </a:r>
            <a:r>
              <a:rPr dirty="0" u="sng" sz="800" spc="-10">
                <a:solidFill>
                  <a:srgbClr val="BEBEBE"/>
                </a:solidFill>
                <a:uFill>
                  <a:solidFill>
                    <a:srgbClr val="BEBEBE"/>
                  </a:solidFill>
                </a:uFill>
                <a:latin typeface="Arial"/>
                <a:cs typeface="Arial"/>
              </a:rPr>
              <a:t>3192-3198.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800" spc="-10">
                <a:solidFill>
                  <a:srgbClr val="BEBEBE"/>
                </a:solidFill>
                <a:latin typeface="Arial"/>
                <a:cs typeface="Arial"/>
              </a:rPr>
              <a:t>Gong,</a:t>
            </a:r>
            <a:r>
              <a:rPr dirty="0" sz="800" spc="1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M.</a:t>
            </a:r>
            <a:r>
              <a:rPr dirty="0" sz="8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 spc="-70">
                <a:solidFill>
                  <a:srgbClr val="BEBEBE"/>
                </a:solidFill>
                <a:latin typeface="Arial"/>
                <a:cs typeface="Arial"/>
              </a:rPr>
              <a:t>C.,</a:t>
            </a:r>
            <a:r>
              <a:rPr dirty="0" sz="8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et</a:t>
            </a:r>
            <a:r>
              <a:rPr dirty="0" sz="800" spc="-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BEBEBE"/>
                </a:solidFill>
                <a:latin typeface="Arial"/>
                <a:cs typeface="Arial"/>
              </a:rPr>
              <a:t>al.</a:t>
            </a:r>
            <a:r>
              <a:rPr dirty="0" sz="800" spc="2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BEBEBE"/>
                </a:solidFill>
                <a:latin typeface="Arial"/>
                <a:cs typeface="Arial"/>
              </a:rPr>
              <a:t>(1999)</a:t>
            </a:r>
            <a:r>
              <a:rPr dirty="0" sz="800" spc="2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u="sng" sz="800" spc="-30">
                <a:solidFill>
                  <a:srgbClr val="BEBEBE"/>
                </a:solidFill>
                <a:uFill>
                  <a:solidFill>
                    <a:srgbClr val="BEBEBE"/>
                  </a:solidFill>
                </a:uFill>
                <a:latin typeface="Arial"/>
                <a:cs typeface="Arial"/>
              </a:rPr>
              <a:t>Cancer</a:t>
            </a:r>
            <a:r>
              <a:rPr dirty="0" u="sng" sz="800">
                <a:solidFill>
                  <a:srgbClr val="BEBEBE"/>
                </a:solidFill>
                <a:uFill>
                  <a:solidFill>
                    <a:srgbClr val="BEBEBE"/>
                  </a:solidFill>
                </a:uFill>
                <a:latin typeface="Arial"/>
                <a:cs typeface="Arial"/>
              </a:rPr>
              <a:t> </a:t>
            </a:r>
            <a:r>
              <a:rPr dirty="0" u="sng" sz="800" spc="-20">
                <a:solidFill>
                  <a:srgbClr val="BEBEBE"/>
                </a:solidFill>
                <a:uFill>
                  <a:solidFill>
                    <a:srgbClr val="BEBEBE"/>
                  </a:solidFill>
                </a:uFill>
                <a:latin typeface="Arial"/>
                <a:cs typeface="Arial"/>
              </a:rPr>
              <a:t>Metastasis</a:t>
            </a:r>
            <a:r>
              <a:rPr dirty="0" u="sng" sz="800">
                <a:solidFill>
                  <a:srgbClr val="BEBEBE"/>
                </a:solidFill>
                <a:uFill>
                  <a:solidFill>
                    <a:srgbClr val="BEBEBE"/>
                  </a:solidFill>
                </a:uFill>
                <a:latin typeface="Arial"/>
                <a:cs typeface="Arial"/>
              </a:rPr>
              <a:t> </a:t>
            </a:r>
            <a:r>
              <a:rPr dirty="0" u="sng" sz="800" spc="-50">
                <a:solidFill>
                  <a:srgbClr val="BEBEBE"/>
                </a:solidFill>
                <a:uFill>
                  <a:solidFill>
                    <a:srgbClr val="BEBEBE"/>
                  </a:solidFill>
                </a:uFill>
                <a:latin typeface="Arial"/>
                <a:cs typeface="Arial"/>
              </a:rPr>
              <a:t>Rev</a:t>
            </a:r>
            <a:r>
              <a:rPr dirty="0" u="sng" sz="800" spc="-10">
                <a:solidFill>
                  <a:srgbClr val="BEBEBE"/>
                </a:solidFill>
                <a:uFill>
                  <a:solidFill>
                    <a:srgbClr val="BEBEBE"/>
                  </a:solidFill>
                </a:uFill>
                <a:latin typeface="Arial"/>
                <a:cs typeface="Arial"/>
              </a:rPr>
              <a:t> </a:t>
            </a:r>
            <a:r>
              <a:rPr dirty="0" u="sng" sz="800" spc="-20" b="1">
                <a:solidFill>
                  <a:srgbClr val="BEBEBE"/>
                </a:solidFill>
                <a:uFill>
                  <a:solidFill>
                    <a:srgbClr val="BEBEBE"/>
                  </a:solidFill>
                </a:uFill>
                <a:latin typeface="Arial"/>
                <a:cs typeface="Arial"/>
              </a:rPr>
              <a:t>18</a:t>
            </a:r>
            <a:r>
              <a:rPr dirty="0" u="sng" sz="800" spc="-20">
                <a:solidFill>
                  <a:srgbClr val="BEBEBE"/>
                </a:solidFill>
                <a:uFill>
                  <a:solidFill>
                    <a:srgbClr val="BEBEBE"/>
                  </a:solidFill>
                </a:uFill>
                <a:latin typeface="Arial"/>
                <a:cs typeface="Arial"/>
              </a:rPr>
              <a:t>(4):</a:t>
            </a:r>
            <a:r>
              <a:rPr dirty="0" u="sng" sz="800" spc="-15">
                <a:solidFill>
                  <a:srgbClr val="BEBEBE"/>
                </a:solidFill>
                <a:uFill>
                  <a:solidFill>
                    <a:srgbClr val="BEBEBE"/>
                  </a:solidFill>
                </a:uFill>
                <a:latin typeface="Arial"/>
                <a:cs typeface="Arial"/>
              </a:rPr>
              <a:t> </a:t>
            </a:r>
            <a:r>
              <a:rPr dirty="0" u="sng" sz="800" spc="-10">
                <a:solidFill>
                  <a:srgbClr val="BEBEBE"/>
                </a:solidFill>
                <a:uFill>
                  <a:solidFill>
                    <a:srgbClr val="BEBEBE"/>
                  </a:solidFill>
                </a:uFill>
                <a:latin typeface="Arial"/>
                <a:cs typeface="Arial"/>
              </a:rPr>
              <a:t>483-</a:t>
            </a:r>
            <a:r>
              <a:rPr dirty="0" u="sng" sz="800" spc="-25">
                <a:solidFill>
                  <a:srgbClr val="BEBEBE"/>
                </a:solidFill>
                <a:uFill>
                  <a:solidFill>
                    <a:srgbClr val="BEBEBE"/>
                  </a:solidFill>
                </a:uFill>
                <a:latin typeface="Arial"/>
                <a:cs typeface="Arial"/>
              </a:rPr>
              <a:t>490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0377" rIns="0" bIns="0" rtlCol="0" vert="horz">
            <a:spAutoFit/>
          </a:bodyPr>
          <a:lstStyle/>
          <a:p>
            <a:pPr marL="333375" marR="5080">
              <a:lnSpc>
                <a:spcPts val="3460"/>
              </a:lnSpc>
              <a:spcBef>
                <a:spcPts val="535"/>
              </a:spcBef>
            </a:pPr>
            <a:r>
              <a:rPr dirty="0" spc="-55"/>
              <a:t>PSMA</a:t>
            </a:r>
            <a:r>
              <a:rPr dirty="0" spc="-229"/>
              <a:t> </a:t>
            </a:r>
            <a:r>
              <a:rPr dirty="0"/>
              <a:t>is</a:t>
            </a:r>
            <a:r>
              <a:rPr dirty="0" spc="-190"/>
              <a:t> </a:t>
            </a:r>
            <a:r>
              <a:rPr dirty="0"/>
              <a:t>a</a:t>
            </a:r>
            <a:r>
              <a:rPr dirty="0" spc="-135"/>
              <a:t> </a:t>
            </a:r>
            <a:r>
              <a:rPr dirty="0" spc="-40"/>
              <a:t>nearly</a:t>
            </a:r>
            <a:r>
              <a:rPr dirty="0" spc="-160"/>
              <a:t> </a:t>
            </a:r>
            <a:r>
              <a:rPr dirty="0" spc="-30"/>
              <a:t>ideal</a:t>
            </a:r>
            <a:r>
              <a:rPr dirty="0" spc="-155"/>
              <a:t> </a:t>
            </a:r>
            <a:r>
              <a:rPr dirty="0" spc="-45"/>
              <a:t>target</a:t>
            </a:r>
            <a:r>
              <a:rPr dirty="0" spc="-155"/>
              <a:t> </a:t>
            </a:r>
            <a:r>
              <a:rPr dirty="0" spc="-10"/>
              <a:t>for</a:t>
            </a:r>
            <a:r>
              <a:rPr dirty="0" spc="-140"/>
              <a:t> </a:t>
            </a:r>
            <a:r>
              <a:rPr dirty="0" spc="-50"/>
              <a:t>theranostics</a:t>
            </a:r>
            <a:r>
              <a:rPr dirty="0" spc="-175"/>
              <a:t> </a:t>
            </a:r>
            <a:r>
              <a:rPr dirty="0"/>
              <a:t>in</a:t>
            </a:r>
            <a:r>
              <a:rPr dirty="0" spc="-140"/>
              <a:t> </a:t>
            </a:r>
            <a:r>
              <a:rPr dirty="0" spc="-10"/>
              <a:t>prostate </a:t>
            </a:r>
            <a:r>
              <a:rPr dirty="0" spc="-40"/>
              <a:t>cancer</a:t>
            </a:r>
            <a:r>
              <a:rPr dirty="0" spc="-175"/>
              <a:t> </a:t>
            </a:r>
            <a:r>
              <a:rPr dirty="0" spc="-20"/>
              <a:t>(and</a:t>
            </a:r>
            <a:r>
              <a:rPr dirty="0" spc="-160"/>
              <a:t> </a:t>
            </a:r>
            <a:r>
              <a:rPr dirty="0" spc="-35"/>
              <a:t>other</a:t>
            </a:r>
            <a:r>
              <a:rPr dirty="0" spc="-170"/>
              <a:t> </a:t>
            </a:r>
            <a:r>
              <a:rPr dirty="0" spc="-60"/>
              <a:t>non-</a:t>
            </a:r>
            <a:r>
              <a:rPr dirty="0" spc="-50"/>
              <a:t>prostate</a:t>
            </a:r>
            <a:r>
              <a:rPr dirty="0" spc="-170"/>
              <a:t> </a:t>
            </a:r>
            <a:r>
              <a:rPr dirty="0" spc="-30"/>
              <a:t>solid</a:t>
            </a:r>
            <a:r>
              <a:rPr dirty="0" spc="-160"/>
              <a:t> </a:t>
            </a:r>
            <a:r>
              <a:rPr dirty="0" spc="-10"/>
              <a:t>tumors)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762" y="1790471"/>
            <a:ext cx="5068824" cy="3829304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99085" marR="6921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</a:tabLst>
            </a:pPr>
            <a:r>
              <a:rPr dirty="0"/>
              <a:t>Expressed</a:t>
            </a:r>
            <a:r>
              <a:rPr dirty="0" spc="-45"/>
              <a:t> </a:t>
            </a:r>
            <a:r>
              <a:rPr dirty="0"/>
              <a:t>across</a:t>
            </a:r>
            <a:r>
              <a:rPr dirty="0" spc="-45"/>
              <a:t> </a:t>
            </a:r>
            <a:r>
              <a:rPr dirty="0"/>
              <a:t>disease</a:t>
            </a:r>
            <a:r>
              <a:rPr dirty="0" spc="-30"/>
              <a:t> </a:t>
            </a:r>
            <a:r>
              <a:rPr dirty="0"/>
              <a:t>states</a:t>
            </a:r>
            <a:r>
              <a:rPr dirty="0" spc="-45"/>
              <a:t> </a:t>
            </a:r>
            <a:r>
              <a:rPr dirty="0"/>
              <a:t>from</a:t>
            </a:r>
            <a:r>
              <a:rPr dirty="0" spc="-35"/>
              <a:t> </a:t>
            </a:r>
            <a:r>
              <a:rPr dirty="0"/>
              <a:t>diagnosis</a:t>
            </a:r>
            <a:r>
              <a:rPr dirty="0" spc="-35"/>
              <a:t> </a:t>
            </a:r>
            <a:r>
              <a:rPr dirty="0" spc="-25"/>
              <a:t>to </a:t>
            </a:r>
            <a:r>
              <a:rPr dirty="0"/>
              <a:t>end</a:t>
            </a:r>
            <a:r>
              <a:rPr dirty="0" spc="-15"/>
              <a:t> </a:t>
            </a:r>
            <a:r>
              <a:rPr dirty="0" spc="-10"/>
              <a:t>stage</a:t>
            </a: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FAF8F7"/>
              </a:buClr>
              <a:buFont typeface="Arial"/>
              <a:buChar char="•"/>
            </a:p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dirty="0"/>
              <a:t>Expressed</a:t>
            </a:r>
            <a:r>
              <a:rPr dirty="0" spc="-55"/>
              <a:t> </a:t>
            </a:r>
            <a:r>
              <a:rPr dirty="0"/>
              <a:t>regardless</a:t>
            </a:r>
            <a:r>
              <a:rPr dirty="0" spc="-60"/>
              <a:t>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/>
              <a:t>disease</a:t>
            </a:r>
            <a:r>
              <a:rPr dirty="0" spc="-40"/>
              <a:t> </a:t>
            </a:r>
            <a:r>
              <a:rPr dirty="0"/>
              <a:t>distribution</a:t>
            </a:r>
            <a:r>
              <a:rPr dirty="0" spc="-40"/>
              <a:t> </a:t>
            </a:r>
            <a:r>
              <a:rPr dirty="0" spc="-10"/>
              <a:t>(bone, </a:t>
            </a:r>
            <a:r>
              <a:rPr dirty="0"/>
              <a:t>node,</a:t>
            </a:r>
            <a:r>
              <a:rPr dirty="0" spc="-30"/>
              <a:t> </a:t>
            </a:r>
            <a:r>
              <a:rPr dirty="0" spc="-10"/>
              <a:t>viscera)</a:t>
            </a: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FAF8F7"/>
              </a:buClr>
              <a:buFont typeface="Arial"/>
              <a:buChar char="•"/>
            </a:pPr>
          </a:p>
          <a:p>
            <a:pPr marL="299085" marR="341630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dirty="0"/>
              <a:t>Present</a:t>
            </a:r>
            <a:r>
              <a:rPr dirty="0" spc="-45"/>
              <a:t> </a:t>
            </a:r>
            <a:r>
              <a:rPr dirty="0"/>
              <a:t>throughout</a:t>
            </a:r>
            <a:r>
              <a:rPr dirty="0" spc="-65"/>
              <a:t> </a:t>
            </a:r>
            <a:r>
              <a:rPr dirty="0"/>
              <a:t>treatment</a:t>
            </a:r>
            <a:r>
              <a:rPr dirty="0" spc="-55"/>
              <a:t> </a:t>
            </a:r>
            <a:r>
              <a:rPr dirty="0"/>
              <a:t>with</a:t>
            </a:r>
            <a:r>
              <a:rPr dirty="0" spc="-10"/>
              <a:t> hormones </a:t>
            </a:r>
            <a:r>
              <a:rPr dirty="0"/>
              <a:t>(indeed</a:t>
            </a:r>
            <a:r>
              <a:rPr dirty="0" spc="-40"/>
              <a:t> </a:t>
            </a:r>
            <a:r>
              <a:rPr dirty="0"/>
              <a:t>expression</a:t>
            </a:r>
            <a:r>
              <a:rPr dirty="0" spc="-50"/>
              <a:t> </a:t>
            </a:r>
            <a:r>
              <a:rPr dirty="0"/>
              <a:t>can</a:t>
            </a:r>
            <a:r>
              <a:rPr dirty="0" spc="-25"/>
              <a:t> </a:t>
            </a:r>
            <a:r>
              <a:rPr dirty="0"/>
              <a:t>increase</a:t>
            </a:r>
            <a:r>
              <a:rPr dirty="0" spc="-50"/>
              <a:t> </a:t>
            </a:r>
            <a:r>
              <a:rPr dirty="0"/>
              <a:t>with</a:t>
            </a:r>
            <a:r>
              <a:rPr dirty="0" spc="-15"/>
              <a:t> </a:t>
            </a:r>
            <a:r>
              <a:rPr dirty="0" spc="-10"/>
              <a:t>decreased </a:t>
            </a:r>
            <a:r>
              <a:rPr dirty="0"/>
              <a:t>AR</a:t>
            </a:r>
            <a:r>
              <a:rPr dirty="0" spc="-30"/>
              <a:t> </a:t>
            </a:r>
            <a:r>
              <a:rPr dirty="0" spc="-10"/>
              <a:t>signaling)</a:t>
            </a: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FAF8F7"/>
              </a:buClr>
              <a:buFont typeface="Arial"/>
              <a:buChar char="•"/>
            </a:p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</a:tabLst>
            </a:pPr>
            <a:r>
              <a:rPr dirty="0"/>
              <a:t>Has</a:t>
            </a:r>
            <a:r>
              <a:rPr dirty="0" spc="-25"/>
              <a:t> </a:t>
            </a:r>
            <a:r>
              <a:rPr dirty="0"/>
              <a:t>restricted</a:t>
            </a:r>
            <a:r>
              <a:rPr dirty="0" spc="-45"/>
              <a:t> </a:t>
            </a:r>
            <a:r>
              <a:rPr dirty="0"/>
              <a:t>expression</a:t>
            </a:r>
            <a:r>
              <a:rPr dirty="0" spc="-45"/>
              <a:t> </a:t>
            </a:r>
            <a:r>
              <a:rPr dirty="0"/>
              <a:t>in</a:t>
            </a:r>
            <a:r>
              <a:rPr dirty="0" spc="-10"/>
              <a:t> </a:t>
            </a:r>
            <a:r>
              <a:rPr dirty="0"/>
              <a:t>normal</a:t>
            </a:r>
            <a:r>
              <a:rPr dirty="0" spc="-35"/>
              <a:t> </a:t>
            </a:r>
            <a:r>
              <a:rPr dirty="0" spc="-10"/>
              <a:t>tissues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9363" y="5869330"/>
            <a:ext cx="4426585" cy="7658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AF8F7"/>
                </a:solidFill>
                <a:latin typeface="Arial"/>
                <a:cs typeface="Arial"/>
              </a:rPr>
              <a:t>Eppard E,</a:t>
            </a:r>
            <a:r>
              <a:rPr dirty="0" sz="800" spc="-10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AF8F7"/>
                </a:solidFill>
                <a:latin typeface="Arial"/>
                <a:cs typeface="Arial"/>
              </a:rPr>
              <a:t>Fuente</a:t>
            </a:r>
            <a:r>
              <a:rPr dirty="0" sz="800" spc="-5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AF8F7"/>
                </a:solidFill>
                <a:latin typeface="Arial"/>
                <a:cs typeface="Arial"/>
              </a:rPr>
              <a:t>A,</a:t>
            </a:r>
            <a:r>
              <a:rPr dirty="0" sz="800" spc="-15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AF8F7"/>
                </a:solidFill>
                <a:latin typeface="Arial"/>
                <a:cs typeface="Arial"/>
              </a:rPr>
              <a:t>Benešová</a:t>
            </a:r>
            <a:r>
              <a:rPr dirty="0" sz="800" spc="10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AF8F7"/>
                </a:solidFill>
                <a:latin typeface="Arial"/>
                <a:cs typeface="Arial"/>
              </a:rPr>
              <a:t>M,</a:t>
            </a:r>
            <a:r>
              <a:rPr dirty="0" sz="800" spc="-10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AF8F7"/>
                </a:solidFill>
                <a:latin typeface="Arial"/>
                <a:cs typeface="Arial"/>
              </a:rPr>
              <a:t>et</a:t>
            </a:r>
            <a:r>
              <a:rPr dirty="0" sz="800" spc="-10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AF8F7"/>
                </a:solidFill>
                <a:latin typeface="Arial"/>
                <a:cs typeface="Arial"/>
              </a:rPr>
              <a:t>al:</a:t>
            </a:r>
            <a:r>
              <a:rPr dirty="0" sz="800" spc="-15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FAF8F7"/>
                </a:solidFill>
                <a:latin typeface="Arial"/>
                <a:cs typeface="Arial"/>
              </a:rPr>
              <a:t>Theranostics</a:t>
            </a:r>
            <a:r>
              <a:rPr dirty="0" sz="800" spc="-20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FAF8F7"/>
                </a:solidFill>
                <a:latin typeface="Arial"/>
                <a:cs typeface="Arial"/>
              </a:rPr>
              <a:t>7:4359-</a:t>
            </a:r>
            <a:r>
              <a:rPr dirty="0" sz="800">
                <a:solidFill>
                  <a:srgbClr val="FAF8F7"/>
                </a:solidFill>
                <a:latin typeface="Arial"/>
                <a:cs typeface="Arial"/>
              </a:rPr>
              <a:t>4369,</a:t>
            </a:r>
            <a:r>
              <a:rPr dirty="0" sz="800" spc="35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FAF8F7"/>
                </a:solidFill>
                <a:latin typeface="Arial"/>
                <a:cs typeface="Arial"/>
              </a:rPr>
              <a:t>2017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800">
                <a:solidFill>
                  <a:srgbClr val="FAF8F7"/>
                </a:solidFill>
                <a:latin typeface="Arial"/>
                <a:cs typeface="Arial"/>
              </a:rPr>
              <a:t>S.</a:t>
            </a:r>
            <a:r>
              <a:rPr dirty="0" sz="800" spc="-30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AF8F7"/>
                </a:solidFill>
                <a:latin typeface="Arial"/>
                <a:cs typeface="Arial"/>
              </a:rPr>
              <a:t>Piron,</a:t>
            </a:r>
            <a:r>
              <a:rPr dirty="0" sz="800" spc="-25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AF8F7"/>
                </a:solidFill>
                <a:latin typeface="Arial"/>
                <a:cs typeface="Arial"/>
              </a:rPr>
              <a:t>J.</a:t>
            </a:r>
            <a:r>
              <a:rPr dirty="0" sz="800" spc="-30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AF8F7"/>
                </a:solidFill>
                <a:latin typeface="Arial"/>
                <a:cs typeface="Arial"/>
              </a:rPr>
              <a:t>Verhoeven,</a:t>
            </a:r>
            <a:r>
              <a:rPr dirty="0" sz="800" spc="5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AF8F7"/>
                </a:solidFill>
                <a:latin typeface="Arial"/>
                <a:cs typeface="Arial"/>
              </a:rPr>
              <a:t>C.</a:t>
            </a:r>
            <a:r>
              <a:rPr dirty="0" sz="800" spc="-25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AF8F7"/>
                </a:solidFill>
                <a:latin typeface="Arial"/>
                <a:cs typeface="Arial"/>
              </a:rPr>
              <a:t>Vanhove and</a:t>
            </a:r>
            <a:r>
              <a:rPr dirty="0" sz="800" spc="-20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AF8F7"/>
                </a:solidFill>
                <a:latin typeface="Arial"/>
                <a:cs typeface="Arial"/>
              </a:rPr>
              <a:t>F.</a:t>
            </a:r>
            <a:r>
              <a:rPr dirty="0" sz="800" spc="-15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AF8F7"/>
                </a:solidFill>
                <a:latin typeface="Arial"/>
                <a:cs typeface="Arial"/>
              </a:rPr>
              <a:t>De</a:t>
            </a:r>
            <a:r>
              <a:rPr dirty="0" sz="800" spc="-25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AF8F7"/>
                </a:solidFill>
                <a:latin typeface="Arial"/>
                <a:cs typeface="Arial"/>
              </a:rPr>
              <a:t>Vos,</a:t>
            </a:r>
            <a:r>
              <a:rPr dirty="0" sz="800" spc="-10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AF8F7"/>
                </a:solidFill>
                <a:latin typeface="Arial"/>
                <a:cs typeface="Arial"/>
              </a:rPr>
              <a:t>Nuclear</a:t>
            </a:r>
            <a:r>
              <a:rPr dirty="0" sz="800" spc="-25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AF8F7"/>
                </a:solidFill>
                <a:latin typeface="Arial"/>
                <a:cs typeface="Arial"/>
              </a:rPr>
              <a:t>Medicine</a:t>
            </a:r>
            <a:r>
              <a:rPr dirty="0" sz="800" spc="-30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AF8F7"/>
                </a:solidFill>
                <a:latin typeface="Arial"/>
                <a:cs typeface="Arial"/>
              </a:rPr>
              <a:t>and Biology</a:t>
            </a:r>
            <a:r>
              <a:rPr dirty="0" sz="800" spc="-30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AF8F7"/>
                </a:solidFill>
                <a:latin typeface="Arial"/>
                <a:cs typeface="Arial"/>
              </a:rPr>
              <a:t>2022</a:t>
            </a:r>
            <a:r>
              <a:rPr dirty="0" sz="800" spc="-5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AF8F7"/>
                </a:solidFill>
                <a:latin typeface="Arial"/>
                <a:cs typeface="Arial"/>
              </a:rPr>
              <a:t>Vol.</a:t>
            </a:r>
            <a:r>
              <a:rPr dirty="0" sz="800" spc="-30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FAF8F7"/>
                </a:solidFill>
                <a:latin typeface="Arial"/>
                <a:cs typeface="Arial"/>
              </a:rPr>
              <a:t>106- </a:t>
            </a:r>
            <a:r>
              <a:rPr dirty="0" sz="800">
                <a:solidFill>
                  <a:srgbClr val="FAF8F7"/>
                </a:solidFill>
                <a:latin typeface="Arial"/>
                <a:cs typeface="Arial"/>
              </a:rPr>
              <a:t>107</a:t>
            </a:r>
            <a:r>
              <a:rPr dirty="0" sz="800" spc="-15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AF8F7"/>
                </a:solidFill>
                <a:latin typeface="Arial"/>
                <a:cs typeface="Arial"/>
              </a:rPr>
              <a:t>Pages </a:t>
            </a:r>
            <a:r>
              <a:rPr dirty="0" sz="800" spc="-10">
                <a:solidFill>
                  <a:srgbClr val="FAF8F7"/>
                </a:solidFill>
                <a:latin typeface="Arial"/>
                <a:cs typeface="Arial"/>
              </a:rPr>
              <a:t>29-</a:t>
            </a:r>
            <a:r>
              <a:rPr dirty="0" sz="800" spc="-25">
                <a:solidFill>
                  <a:srgbClr val="FAF8F7"/>
                </a:solidFill>
                <a:latin typeface="Arial"/>
                <a:cs typeface="Arial"/>
              </a:rPr>
              <a:t>51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©</a:t>
            </a:r>
            <a:r>
              <a:rPr dirty="0" sz="800" spc="-3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2023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Memorial</a:t>
            </a:r>
            <a:r>
              <a:rPr dirty="0" sz="800" spc="-3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Sloan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Kettering</a:t>
            </a:r>
            <a:r>
              <a:rPr dirty="0" sz="800" spc="-2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Cancer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Center,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et</a:t>
            </a:r>
            <a:r>
              <a:rPr dirty="0" sz="800" spc="-2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al.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All</a:t>
            </a:r>
            <a:r>
              <a:rPr dirty="0" sz="800" spc="-3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rights</a:t>
            </a:r>
            <a:r>
              <a:rPr dirty="0" sz="800" spc="-2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BEBEBE"/>
                </a:solidFill>
                <a:latin typeface="Arial"/>
                <a:cs typeface="Arial"/>
              </a:rPr>
              <a:t>reserved.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9363" y="383794"/>
            <a:ext cx="853694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5">
                <a:solidFill>
                  <a:srgbClr val="FAF8F7"/>
                </a:solidFill>
              </a:rPr>
              <a:t>Selected</a:t>
            </a:r>
            <a:r>
              <a:rPr dirty="0" spc="-180">
                <a:solidFill>
                  <a:srgbClr val="FAF8F7"/>
                </a:solidFill>
              </a:rPr>
              <a:t> </a:t>
            </a:r>
            <a:r>
              <a:rPr dirty="0" spc="-45">
                <a:solidFill>
                  <a:srgbClr val="FAF8F7"/>
                </a:solidFill>
              </a:rPr>
              <a:t>small</a:t>
            </a:r>
            <a:r>
              <a:rPr dirty="0" spc="-150">
                <a:solidFill>
                  <a:srgbClr val="FAF8F7"/>
                </a:solidFill>
              </a:rPr>
              <a:t> </a:t>
            </a:r>
            <a:r>
              <a:rPr dirty="0" spc="-50">
                <a:solidFill>
                  <a:srgbClr val="FAF8F7"/>
                </a:solidFill>
              </a:rPr>
              <a:t>molecules</a:t>
            </a:r>
            <a:r>
              <a:rPr dirty="0" spc="-155">
                <a:solidFill>
                  <a:srgbClr val="FAF8F7"/>
                </a:solidFill>
              </a:rPr>
              <a:t> </a:t>
            </a:r>
            <a:r>
              <a:rPr dirty="0" spc="-10">
                <a:solidFill>
                  <a:srgbClr val="FAF8F7"/>
                </a:solidFill>
              </a:rPr>
              <a:t>for</a:t>
            </a:r>
            <a:r>
              <a:rPr dirty="0" spc="-145">
                <a:solidFill>
                  <a:srgbClr val="FAF8F7"/>
                </a:solidFill>
              </a:rPr>
              <a:t> </a:t>
            </a:r>
            <a:r>
              <a:rPr dirty="0" spc="-55">
                <a:solidFill>
                  <a:srgbClr val="FAF8F7"/>
                </a:solidFill>
              </a:rPr>
              <a:t>PSMA</a:t>
            </a:r>
            <a:r>
              <a:rPr dirty="0" spc="-229">
                <a:solidFill>
                  <a:srgbClr val="FAF8F7"/>
                </a:solidFill>
              </a:rPr>
              <a:t> </a:t>
            </a:r>
            <a:r>
              <a:rPr dirty="0" spc="-30">
                <a:solidFill>
                  <a:srgbClr val="FAF8F7"/>
                </a:solidFill>
              </a:rPr>
              <a:t>Targeting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1985" y="1624711"/>
            <a:ext cx="2521585" cy="240195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94" y="1645666"/>
            <a:ext cx="2493518" cy="2302001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056233" y="4120083"/>
            <a:ext cx="105346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AF8F7"/>
                </a:solidFill>
                <a:latin typeface="Arial"/>
                <a:cs typeface="Arial"/>
              </a:rPr>
              <a:t>PSMA617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658361" y="4120083"/>
            <a:ext cx="91059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FAF8F7"/>
                </a:solidFill>
                <a:latin typeface="Arial"/>
                <a:cs typeface="Arial"/>
              </a:rPr>
              <a:t>PSMA11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99903" y="85978"/>
            <a:ext cx="1280032" cy="1394587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76793" y="2064257"/>
            <a:ext cx="4194429" cy="1599311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63698" y="1624711"/>
            <a:ext cx="2463419" cy="2348484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5952235" y="4120083"/>
            <a:ext cx="88582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AF8F7"/>
                </a:solidFill>
                <a:latin typeface="Arial"/>
                <a:cs typeface="Arial"/>
              </a:rPr>
              <a:t>DCFPyL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423018" y="4183126"/>
            <a:ext cx="8763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AF8F7"/>
                </a:solidFill>
                <a:latin typeface="Arial"/>
                <a:cs typeface="Arial"/>
              </a:rPr>
              <a:t>rhPSMA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9363" y="6486855"/>
            <a:ext cx="337312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©</a:t>
            </a:r>
            <a:r>
              <a:rPr dirty="0" sz="800" spc="-3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2023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Memorial</a:t>
            </a:r>
            <a:r>
              <a:rPr dirty="0" sz="800" spc="-3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Sloan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Kettering</a:t>
            </a:r>
            <a:r>
              <a:rPr dirty="0" sz="800" spc="-2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Cancer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Center,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et</a:t>
            </a:r>
            <a:r>
              <a:rPr dirty="0" sz="800" spc="-2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al.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All</a:t>
            </a:r>
            <a:r>
              <a:rPr dirty="0" sz="800" spc="-3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rights</a:t>
            </a:r>
            <a:r>
              <a:rPr dirty="0" sz="800" spc="-2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BEBEBE"/>
                </a:solidFill>
                <a:latin typeface="Arial"/>
                <a:cs typeface="Arial"/>
              </a:rPr>
              <a:t>reserved.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628246" y="6486855"/>
            <a:ext cx="8255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solidFill>
                  <a:srgbClr val="FAF8F7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36372" rIns="0" bIns="0" rtlCol="0" vert="horz">
            <a:spAutoFit/>
          </a:bodyPr>
          <a:lstStyle/>
          <a:p>
            <a:pPr marL="341630">
              <a:lnSpc>
                <a:spcPct val="100000"/>
              </a:lnSpc>
              <a:spcBef>
                <a:spcPts val="105"/>
              </a:spcBef>
            </a:pPr>
            <a:r>
              <a:rPr dirty="0" spc="-55">
                <a:solidFill>
                  <a:srgbClr val="FAF8F7"/>
                </a:solidFill>
              </a:rPr>
              <a:t>PSMA</a:t>
            </a:r>
            <a:r>
              <a:rPr dirty="0" spc="-229">
                <a:solidFill>
                  <a:srgbClr val="FAF8F7"/>
                </a:solidFill>
              </a:rPr>
              <a:t> </a:t>
            </a:r>
            <a:r>
              <a:rPr dirty="0" spc="-20">
                <a:solidFill>
                  <a:srgbClr val="FAF8F7"/>
                </a:solidFill>
              </a:rPr>
              <a:t>PET</a:t>
            </a:r>
            <a:r>
              <a:rPr dirty="0" spc="-204">
                <a:solidFill>
                  <a:srgbClr val="FAF8F7"/>
                </a:solidFill>
              </a:rPr>
              <a:t> </a:t>
            </a:r>
            <a:r>
              <a:rPr dirty="0">
                <a:solidFill>
                  <a:srgbClr val="FAF8F7"/>
                </a:solidFill>
              </a:rPr>
              <a:t>can</a:t>
            </a:r>
            <a:r>
              <a:rPr dirty="0" spc="-170">
                <a:solidFill>
                  <a:srgbClr val="FAF8F7"/>
                </a:solidFill>
              </a:rPr>
              <a:t> </a:t>
            </a:r>
            <a:r>
              <a:rPr dirty="0" spc="-45">
                <a:solidFill>
                  <a:srgbClr val="FAF8F7"/>
                </a:solidFill>
              </a:rPr>
              <a:t>identify</a:t>
            </a:r>
            <a:r>
              <a:rPr dirty="0" spc="-175">
                <a:solidFill>
                  <a:srgbClr val="FAF8F7"/>
                </a:solidFill>
              </a:rPr>
              <a:t> </a:t>
            </a:r>
            <a:r>
              <a:rPr dirty="0" spc="-40">
                <a:solidFill>
                  <a:srgbClr val="FAF8F7"/>
                </a:solidFill>
              </a:rPr>
              <a:t>disease</a:t>
            </a:r>
            <a:r>
              <a:rPr dirty="0" spc="-175">
                <a:solidFill>
                  <a:srgbClr val="FAF8F7"/>
                </a:solidFill>
              </a:rPr>
              <a:t> </a:t>
            </a:r>
            <a:r>
              <a:rPr dirty="0" spc="-25">
                <a:solidFill>
                  <a:srgbClr val="FAF8F7"/>
                </a:solidFill>
              </a:rPr>
              <a:t>that</a:t>
            </a:r>
            <a:r>
              <a:rPr dirty="0" spc="-185">
                <a:solidFill>
                  <a:srgbClr val="FAF8F7"/>
                </a:solidFill>
              </a:rPr>
              <a:t> </a:t>
            </a:r>
            <a:r>
              <a:rPr dirty="0" spc="-45">
                <a:solidFill>
                  <a:srgbClr val="FAF8F7"/>
                </a:solidFill>
              </a:rPr>
              <a:t>expresses</a:t>
            </a:r>
            <a:r>
              <a:rPr dirty="0" spc="-175">
                <a:solidFill>
                  <a:srgbClr val="FAF8F7"/>
                </a:solidFill>
              </a:rPr>
              <a:t> </a:t>
            </a:r>
            <a:r>
              <a:rPr dirty="0" spc="-20">
                <a:solidFill>
                  <a:srgbClr val="FAF8F7"/>
                </a:solidFill>
              </a:rPr>
              <a:t>PSMA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809650" y="5328666"/>
            <a:ext cx="10801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AF8F7"/>
                </a:solidFill>
                <a:latin typeface="Arial"/>
                <a:cs typeface="Arial"/>
              </a:rPr>
              <a:t>Standard </a:t>
            </a:r>
            <a:r>
              <a:rPr dirty="0" sz="1800">
                <a:solidFill>
                  <a:srgbClr val="FAF8F7"/>
                </a:solidFill>
                <a:latin typeface="Arial"/>
                <a:cs typeface="Arial"/>
              </a:rPr>
              <a:t>bone</a:t>
            </a:r>
            <a:r>
              <a:rPr dirty="0" sz="1800" spc="-25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AF8F7"/>
                </a:solidFill>
                <a:latin typeface="Arial"/>
                <a:cs typeface="Arial"/>
              </a:rPr>
              <a:t>scan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938017" y="5404205"/>
            <a:ext cx="171068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AF8F7"/>
                </a:solidFill>
                <a:latin typeface="Arial"/>
                <a:cs typeface="Arial"/>
              </a:rPr>
              <a:t>PSMA</a:t>
            </a:r>
            <a:r>
              <a:rPr dirty="0" sz="1800" spc="-110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AF8F7"/>
                </a:solidFill>
                <a:latin typeface="Arial"/>
                <a:cs typeface="Arial"/>
              </a:rPr>
              <a:t>PET</a:t>
            </a:r>
            <a:r>
              <a:rPr dirty="0" sz="1800" spc="-35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AF8F7"/>
                </a:solidFill>
                <a:latin typeface="Arial"/>
                <a:cs typeface="Arial"/>
              </a:rPr>
              <a:t>scan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7041" y="1065783"/>
            <a:ext cx="1394840" cy="410870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9273" y="1434846"/>
            <a:ext cx="2333371" cy="3443351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71814" y="2052827"/>
            <a:ext cx="2394966" cy="2241042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9071229" y="5406034"/>
            <a:ext cx="171068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AF8F7"/>
                </a:solidFill>
                <a:latin typeface="Arial"/>
                <a:cs typeface="Arial"/>
              </a:rPr>
              <a:t>PSMA</a:t>
            </a:r>
            <a:r>
              <a:rPr dirty="0" sz="1800" spc="-110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AF8F7"/>
                </a:solidFill>
                <a:latin typeface="Arial"/>
                <a:cs typeface="Arial"/>
              </a:rPr>
              <a:t>PET</a:t>
            </a:r>
            <a:r>
              <a:rPr dirty="0" sz="1800" spc="-35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AF8F7"/>
                </a:solidFill>
                <a:latin typeface="Arial"/>
                <a:cs typeface="Arial"/>
              </a:rPr>
              <a:t>scan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805678" y="5402681"/>
            <a:ext cx="18624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AF8F7"/>
                </a:solidFill>
                <a:latin typeface="Arial"/>
                <a:cs typeface="Arial"/>
              </a:rPr>
              <a:t>Standard</a:t>
            </a:r>
            <a:r>
              <a:rPr dirty="0" sz="1800" spc="-35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AF8F7"/>
                </a:solidFill>
                <a:latin typeface="Arial"/>
                <a:cs typeface="Arial"/>
              </a:rPr>
              <a:t>CT</a:t>
            </a:r>
            <a:r>
              <a:rPr dirty="0" sz="1800" spc="-65">
                <a:solidFill>
                  <a:srgbClr val="FAF8F7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AF8F7"/>
                </a:solidFill>
                <a:latin typeface="Arial"/>
                <a:cs typeface="Arial"/>
              </a:rPr>
              <a:t>scan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95797" y="2052827"/>
            <a:ext cx="2688717" cy="22410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9363" y="6486855"/>
            <a:ext cx="337312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©</a:t>
            </a:r>
            <a:r>
              <a:rPr dirty="0" sz="800" spc="-3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2023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Memorial</a:t>
            </a:r>
            <a:r>
              <a:rPr dirty="0" sz="800" spc="-3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Sloan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Kettering</a:t>
            </a:r>
            <a:r>
              <a:rPr dirty="0" sz="800" spc="-2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Cancer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Center,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et</a:t>
            </a:r>
            <a:r>
              <a:rPr dirty="0" sz="800" spc="-2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al.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All</a:t>
            </a:r>
            <a:r>
              <a:rPr dirty="0" sz="800" spc="-3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rights</a:t>
            </a:r>
            <a:r>
              <a:rPr dirty="0" sz="800" spc="-2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BEBEBE"/>
                </a:solidFill>
                <a:latin typeface="Arial"/>
                <a:cs typeface="Arial"/>
              </a:rPr>
              <a:t>reserved.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628246" y="6486855"/>
            <a:ext cx="8255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solidFill>
                  <a:srgbClr val="FAF8F7"/>
                </a:solidFill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99363" y="6235395"/>
            <a:ext cx="172720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solidFill>
                  <a:srgbClr val="FAF8F7"/>
                </a:solidFill>
                <a:latin typeface="Arial"/>
                <a:cs typeface="Arial"/>
              </a:rPr>
              <a:t>https://</a:t>
            </a:r>
            <a:r>
              <a:rPr dirty="0" sz="800" spc="-10">
                <a:solidFill>
                  <a:srgbClr val="FAF8F7"/>
                </a:solidFill>
                <a:latin typeface="Arial"/>
                <a:cs typeface="Arial"/>
                <a:hlinkClick r:id="rId2"/>
              </a:rPr>
              <a:t>www.ans.org/nuclear/radiation/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36372" rIns="0" bIns="0" rtlCol="0" vert="horz">
            <a:spAutoFit/>
          </a:bodyPr>
          <a:lstStyle/>
          <a:p>
            <a:pPr marL="341630">
              <a:lnSpc>
                <a:spcPct val="100000"/>
              </a:lnSpc>
              <a:spcBef>
                <a:spcPts val="105"/>
              </a:spcBef>
            </a:pPr>
            <a:r>
              <a:rPr dirty="0" spc="-95">
                <a:solidFill>
                  <a:srgbClr val="FAF8F7"/>
                </a:solidFill>
              </a:rPr>
              <a:t>Types</a:t>
            </a:r>
            <a:r>
              <a:rPr dirty="0" spc="-130">
                <a:solidFill>
                  <a:srgbClr val="FAF8F7"/>
                </a:solidFill>
              </a:rPr>
              <a:t> </a:t>
            </a:r>
            <a:r>
              <a:rPr dirty="0">
                <a:solidFill>
                  <a:srgbClr val="FAF8F7"/>
                </a:solidFill>
              </a:rPr>
              <a:t>of</a:t>
            </a:r>
            <a:r>
              <a:rPr dirty="0" spc="-210">
                <a:solidFill>
                  <a:srgbClr val="FAF8F7"/>
                </a:solidFill>
              </a:rPr>
              <a:t> </a:t>
            </a:r>
            <a:r>
              <a:rPr dirty="0" spc="-45">
                <a:solidFill>
                  <a:srgbClr val="FAF8F7"/>
                </a:solidFill>
              </a:rPr>
              <a:t>Radiation</a:t>
            </a:r>
            <a:r>
              <a:rPr dirty="0" spc="-175">
                <a:solidFill>
                  <a:srgbClr val="FAF8F7"/>
                </a:solidFill>
              </a:rPr>
              <a:t> </a:t>
            </a:r>
            <a:r>
              <a:rPr dirty="0" spc="-10">
                <a:solidFill>
                  <a:srgbClr val="FAF8F7"/>
                </a:solidFill>
              </a:rPr>
              <a:t>for</a:t>
            </a:r>
            <a:r>
              <a:rPr dirty="0" spc="-150">
                <a:solidFill>
                  <a:srgbClr val="FAF8F7"/>
                </a:solidFill>
              </a:rPr>
              <a:t> </a:t>
            </a:r>
            <a:r>
              <a:rPr dirty="0" spc="-40">
                <a:solidFill>
                  <a:srgbClr val="FAF8F7"/>
                </a:solidFill>
              </a:rPr>
              <a:t>killing</a:t>
            </a:r>
            <a:r>
              <a:rPr dirty="0" spc="-170">
                <a:solidFill>
                  <a:srgbClr val="FAF8F7"/>
                </a:solidFill>
              </a:rPr>
              <a:t> </a:t>
            </a:r>
            <a:r>
              <a:rPr dirty="0" spc="-40">
                <a:solidFill>
                  <a:srgbClr val="FAF8F7"/>
                </a:solidFill>
              </a:rPr>
              <a:t>cancer:</a:t>
            </a:r>
            <a:r>
              <a:rPr dirty="0" spc="-160">
                <a:solidFill>
                  <a:srgbClr val="FAF8F7"/>
                </a:solidFill>
              </a:rPr>
              <a:t> </a:t>
            </a:r>
            <a:r>
              <a:rPr dirty="0" spc="-25">
                <a:solidFill>
                  <a:srgbClr val="FAF8F7"/>
                </a:solidFill>
              </a:rPr>
              <a:t>“Theranostic”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1707" y="1120394"/>
            <a:ext cx="9116187" cy="50060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3761" y="5739132"/>
            <a:ext cx="2682572" cy="429465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508194" y="5582644"/>
            <a:ext cx="658495" cy="737870"/>
          </a:xfrm>
          <a:custGeom>
            <a:avLst/>
            <a:gdLst/>
            <a:ahLst/>
            <a:cxnLst/>
            <a:rect l="l" t="t" r="r" b="b"/>
            <a:pathLst>
              <a:path w="658494" h="737870">
                <a:moveTo>
                  <a:pt x="329249" y="0"/>
                </a:moveTo>
                <a:lnTo>
                  <a:pt x="277284" y="2671"/>
                </a:lnTo>
                <a:lnTo>
                  <a:pt x="229551" y="10670"/>
                </a:lnTo>
                <a:lnTo>
                  <a:pt x="186116" y="23974"/>
                </a:lnTo>
                <a:lnTo>
                  <a:pt x="147042" y="42557"/>
                </a:lnTo>
                <a:lnTo>
                  <a:pt x="112392" y="66398"/>
                </a:lnTo>
                <a:lnTo>
                  <a:pt x="82231" y="95471"/>
                </a:lnTo>
                <a:lnTo>
                  <a:pt x="57194" y="128941"/>
                </a:lnTo>
                <a:lnTo>
                  <a:pt x="36661" y="167338"/>
                </a:lnTo>
                <a:lnTo>
                  <a:pt x="20654" y="210592"/>
                </a:lnTo>
                <a:lnTo>
                  <a:pt x="9194" y="258632"/>
                </a:lnTo>
                <a:lnTo>
                  <a:pt x="2302" y="311390"/>
                </a:lnTo>
                <a:lnTo>
                  <a:pt x="0" y="368794"/>
                </a:lnTo>
                <a:lnTo>
                  <a:pt x="2302" y="426189"/>
                </a:lnTo>
                <a:lnTo>
                  <a:pt x="9194" y="478940"/>
                </a:lnTo>
                <a:lnTo>
                  <a:pt x="20654" y="526979"/>
                </a:lnTo>
                <a:lnTo>
                  <a:pt x="36661" y="570232"/>
                </a:lnTo>
                <a:lnTo>
                  <a:pt x="57194" y="608630"/>
                </a:lnTo>
                <a:lnTo>
                  <a:pt x="82231" y="642100"/>
                </a:lnTo>
                <a:lnTo>
                  <a:pt x="112392" y="671171"/>
                </a:lnTo>
                <a:lnTo>
                  <a:pt x="147042" y="695012"/>
                </a:lnTo>
                <a:lnTo>
                  <a:pt x="186116" y="713598"/>
                </a:lnTo>
                <a:lnTo>
                  <a:pt x="229551" y="726904"/>
                </a:lnTo>
                <a:lnTo>
                  <a:pt x="277284" y="734906"/>
                </a:lnTo>
                <a:lnTo>
                  <a:pt x="329249" y="737579"/>
                </a:lnTo>
                <a:lnTo>
                  <a:pt x="381208" y="734906"/>
                </a:lnTo>
                <a:lnTo>
                  <a:pt x="428936" y="726904"/>
                </a:lnTo>
                <a:lnTo>
                  <a:pt x="472369" y="713598"/>
                </a:lnTo>
                <a:lnTo>
                  <a:pt x="511319" y="695070"/>
                </a:lnTo>
                <a:lnTo>
                  <a:pt x="329249" y="695070"/>
                </a:lnTo>
                <a:lnTo>
                  <a:pt x="279542" y="692374"/>
                </a:lnTo>
                <a:lnTo>
                  <a:pt x="234570" y="684284"/>
                </a:lnTo>
                <a:lnTo>
                  <a:pt x="194331" y="670801"/>
                </a:lnTo>
                <a:lnTo>
                  <a:pt x="158827" y="651925"/>
                </a:lnTo>
                <a:lnTo>
                  <a:pt x="128056" y="627657"/>
                </a:lnTo>
                <a:lnTo>
                  <a:pt x="102020" y="597995"/>
                </a:lnTo>
                <a:lnTo>
                  <a:pt x="80718" y="562940"/>
                </a:lnTo>
                <a:lnTo>
                  <a:pt x="64149" y="522493"/>
                </a:lnTo>
                <a:lnTo>
                  <a:pt x="52315" y="476653"/>
                </a:lnTo>
                <a:lnTo>
                  <a:pt x="45214" y="425420"/>
                </a:lnTo>
                <a:lnTo>
                  <a:pt x="42847" y="368794"/>
                </a:lnTo>
                <a:lnTo>
                  <a:pt x="45214" y="312165"/>
                </a:lnTo>
                <a:lnTo>
                  <a:pt x="52315" y="260929"/>
                </a:lnTo>
                <a:lnTo>
                  <a:pt x="64149" y="215086"/>
                </a:lnTo>
                <a:lnTo>
                  <a:pt x="80718" y="174636"/>
                </a:lnTo>
                <a:lnTo>
                  <a:pt x="102020" y="139580"/>
                </a:lnTo>
                <a:lnTo>
                  <a:pt x="128056" y="109917"/>
                </a:lnTo>
                <a:lnTo>
                  <a:pt x="158827" y="85647"/>
                </a:lnTo>
                <a:lnTo>
                  <a:pt x="194331" y="66771"/>
                </a:lnTo>
                <a:lnTo>
                  <a:pt x="234570" y="53287"/>
                </a:lnTo>
                <a:lnTo>
                  <a:pt x="279542" y="45197"/>
                </a:lnTo>
                <a:lnTo>
                  <a:pt x="329249" y="42501"/>
                </a:lnTo>
                <a:lnTo>
                  <a:pt x="511322" y="42501"/>
                </a:lnTo>
                <a:lnTo>
                  <a:pt x="472369" y="23974"/>
                </a:lnTo>
                <a:lnTo>
                  <a:pt x="428936" y="10670"/>
                </a:lnTo>
                <a:lnTo>
                  <a:pt x="381208" y="2671"/>
                </a:lnTo>
                <a:lnTo>
                  <a:pt x="329249" y="0"/>
                </a:lnTo>
                <a:close/>
              </a:path>
              <a:path w="658494" h="737870">
                <a:moveTo>
                  <a:pt x="511322" y="42501"/>
                </a:moveTo>
                <a:lnTo>
                  <a:pt x="329249" y="42501"/>
                </a:lnTo>
                <a:lnTo>
                  <a:pt x="378952" y="45197"/>
                </a:lnTo>
                <a:lnTo>
                  <a:pt x="423921" y="53287"/>
                </a:lnTo>
                <a:lnTo>
                  <a:pt x="464157" y="66771"/>
                </a:lnTo>
                <a:lnTo>
                  <a:pt x="499659" y="85647"/>
                </a:lnTo>
                <a:lnTo>
                  <a:pt x="530429" y="109917"/>
                </a:lnTo>
                <a:lnTo>
                  <a:pt x="556465" y="139580"/>
                </a:lnTo>
                <a:lnTo>
                  <a:pt x="577767" y="174636"/>
                </a:lnTo>
                <a:lnTo>
                  <a:pt x="594336" y="215086"/>
                </a:lnTo>
                <a:lnTo>
                  <a:pt x="606171" y="260929"/>
                </a:lnTo>
                <a:lnTo>
                  <a:pt x="613272" y="312165"/>
                </a:lnTo>
                <a:lnTo>
                  <a:pt x="615639" y="368794"/>
                </a:lnTo>
                <a:lnTo>
                  <a:pt x="613272" y="425420"/>
                </a:lnTo>
                <a:lnTo>
                  <a:pt x="606171" y="476653"/>
                </a:lnTo>
                <a:lnTo>
                  <a:pt x="594336" y="522493"/>
                </a:lnTo>
                <a:lnTo>
                  <a:pt x="577767" y="562940"/>
                </a:lnTo>
                <a:lnTo>
                  <a:pt x="556465" y="597995"/>
                </a:lnTo>
                <a:lnTo>
                  <a:pt x="530429" y="627657"/>
                </a:lnTo>
                <a:lnTo>
                  <a:pt x="499660" y="651925"/>
                </a:lnTo>
                <a:lnTo>
                  <a:pt x="464157" y="670801"/>
                </a:lnTo>
                <a:lnTo>
                  <a:pt x="423921" y="684284"/>
                </a:lnTo>
                <a:lnTo>
                  <a:pt x="378952" y="692374"/>
                </a:lnTo>
                <a:lnTo>
                  <a:pt x="329249" y="695070"/>
                </a:lnTo>
                <a:lnTo>
                  <a:pt x="511319" y="695070"/>
                </a:lnTo>
                <a:lnTo>
                  <a:pt x="546087" y="671171"/>
                </a:lnTo>
                <a:lnTo>
                  <a:pt x="576240" y="642100"/>
                </a:lnTo>
                <a:lnTo>
                  <a:pt x="601287" y="608630"/>
                </a:lnTo>
                <a:lnTo>
                  <a:pt x="621824" y="570232"/>
                </a:lnTo>
                <a:lnTo>
                  <a:pt x="637831" y="526979"/>
                </a:lnTo>
                <a:lnTo>
                  <a:pt x="649289" y="478940"/>
                </a:lnTo>
                <a:lnTo>
                  <a:pt x="656178" y="426189"/>
                </a:lnTo>
                <a:lnTo>
                  <a:pt x="658478" y="368794"/>
                </a:lnTo>
                <a:lnTo>
                  <a:pt x="656178" y="311390"/>
                </a:lnTo>
                <a:lnTo>
                  <a:pt x="649289" y="258632"/>
                </a:lnTo>
                <a:lnTo>
                  <a:pt x="637831" y="210592"/>
                </a:lnTo>
                <a:lnTo>
                  <a:pt x="621824" y="167338"/>
                </a:lnTo>
                <a:lnTo>
                  <a:pt x="601287" y="128941"/>
                </a:lnTo>
                <a:lnTo>
                  <a:pt x="576240" y="95471"/>
                </a:lnTo>
                <a:lnTo>
                  <a:pt x="546087" y="66398"/>
                </a:lnTo>
                <a:lnTo>
                  <a:pt x="511441" y="42557"/>
                </a:lnTo>
                <a:close/>
              </a:path>
              <a:path w="658494" h="737870">
                <a:moveTo>
                  <a:pt x="350619" y="526734"/>
                </a:moveTo>
                <a:lnTo>
                  <a:pt x="307880" y="526734"/>
                </a:lnTo>
                <a:lnTo>
                  <a:pt x="307880" y="619650"/>
                </a:lnTo>
                <a:lnTo>
                  <a:pt x="350619" y="619650"/>
                </a:lnTo>
                <a:lnTo>
                  <a:pt x="350619" y="526734"/>
                </a:lnTo>
                <a:close/>
              </a:path>
              <a:path w="658494" h="737870">
                <a:moveTo>
                  <a:pt x="444383" y="484230"/>
                </a:moveTo>
                <a:lnTo>
                  <a:pt x="214093" y="484230"/>
                </a:lnTo>
                <a:lnTo>
                  <a:pt x="214093" y="526734"/>
                </a:lnTo>
                <a:lnTo>
                  <a:pt x="444383" y="526734"/>
                </a:lnTo>
                <a:lnTo>
                  <a:pt x="444383" y="484230"/>
                </a:lnTo>
                <a:close/>
              </a:path>
              <a:path w="658494" h="737870">
                <a:moveTo>
                  <a:pt x="350619" y="451323"/>
                </a:moveTo>
                <a:lnTo>
                  <a:pt x="307880" y="451323"/>
                </a:lnTo>
                <a:lnTo>
                  <a:pt x="307880" y="484230"/>
                </a:lnTo>
                <a:lnTo>
                  <a:pt x="350619" y="484230"/>
                </a:lnTo>
                <a:lnTo>
                  <a:pt x="350619" y="451323"/>
                </a:lnTo>
                <a:close/>
              </a:path>
              <a:path w="658494" h="737870">
                <a:moveTo>
                  <a:pt x="444383" y="408797"/>
                </a:moveTo>
                <a:lnTo>
                  <a:pt x="214093" y="408797"/>
                </a:lnTo>
                <a:lnTo>
                  <a:pt x="214093" y="451323"/>
                </a:lnTo>
                <a:lnTo>
                  <a:pt x="444383" y="451323"/>
                </a:lnTo>
                <a:lnTo>
                  <a:pt x="444383" y="408797"/>
                </a:lnTo>
                <a:close/>
              </a:path>
              <a:path w="658494" h="737870">
                <a:moveTo>
                  <a:pt x="350619" y="375890"/>
                </a:moveTo>
                <a:lnTo>
                  <a:pt x="307880" y="375890"/>
                </a:lnTo>
                <a:lnTo>
                  <a:pt x="307880" y="408797"/>
                </a:lnTo>
                <a:lnTo>
                  <a:pt x="350619" y="408797"/>
                </a:lnTo>
                <a:lnTo>
                  <a:pt x="350619" y="375890"/>
                </a:lnTo>
                <a:close/>
              </a:path>
              <a:path w="658494" h="737870">
                <a:moveTo>
                  <a:pt x="444383" y="333389"/>
                </a:moveTo>
                <a:lnTo>
                  <a:pt x="214093" y="333389"/>
                </a:lnTo>
                <a:lnTo>
                  <a:pt x="214093" y="375890"/>
                </a:lnTo>
                <a:lnTo>
                  <a:pt x="444383" y="375890"/>
                </a:lnTo>
                <a:lnTo>
                  <a:pt x="444383" y="333389"/>
                </a:lnTo>
                <a:close/>
              </a:path>
              <a:path w="658494" h="737870">
                <a:moveTo>
                  <a:pt x="350619" y="199314"/>
                </a:moveTo>
                <a:lnTo>
                  <a:pt x="307880" y="199314"/>
                </a:lnTo>
                <a:lnTo>
                  <a:pt x="307880" y="333389"/>
                </a:lnTo>
                <a:lnTo>
                  <a:pt x="350619" y="333389"/>
                </a:lnTo>
                <a:lnTo>
                  <a:pt x="350619" y="199314"/>
                </a:lnTo>
                <a:close/>
              </a:path>
              <a:path w="658494" h="737870">
                <a:moveTo>
                  <a:pt x="329249" y="117909"/>
                </a:moveTo>
                <a:lnTo>
                  <a:pt x="198575" y="247937"/>
                </a:lnTo>
                <a:lnTo>
                  <a:pt x="228791" y="277995"/>
                </a:lnTo>
                <a:lnTo>
                  <a:pt x="307880" y="199314"/>
                </a:lnTo>
                <a:lnTo>
                  <a:pt x="411045" y="199314"/>
                </a:lnTo>
                <a:lnTo>
                  <a:pt x="329249" y="117909"/>
                </a:lnTo>
                <a:close/>
              </a:path>
              <a:path w="658494" h="737870">
                <a:moveTo>
                  <a:pt x="411045" y="199314"/>
                </a:moveTo>
                <a:lnTo>
                  <a:pt x="350619" y="199314"/>
                </a:lnTo>
                <a:lnTo>
                  <a:pt x="429693" y="277995"/>
                </a:lnTo>
                <a:lnTo>
                  <a:pt x="459901" y="247937"/>
                </a:lnTo>
                <a:lnTo>
                  <a:pt x="411045" y="1993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2048" y="1818259"/>
            <a:ext cx="5775960" cy="2073910"/>
          </a:xfrm>
          <a:prstGeom prst="rect"/>
        </p:spPr>
        <p:txBody>
          <a:bodyPr wrap="square" lIns="0" tIns="95885" rIns="0" bIns="0" rtlCol="0" vert="horz">
            <a:spAutoFit/>
          </a:bodyPr>
          <a:lstStyle/>
          <a:p>
            <a:pPr marL="12700" marR="5080">
              <a:lnSpc>
                <a:spcPts val="5180"/>
              </a:lnSpc>
              <a:spcBef>
                <a:spcPts val="755"/>
              </a:spcBef>
            </a:pPr>
            <a:r>
              <a:rPr dirty="0" sz="4800" spc="-50"/>
              <a:t>PSMA</a:t>
            </a:r>
            <a:r>
              <a:rPr dirty="0" sz="4800" spc="-275"/>
              <a:t> </a:t>
            </a:r>
            <a:r>
              <a:rPr dirty="0" sz="4800" spc="-10"/>
              <a:t>directed </a:t>
            </a:r>
            <a:r>
              <a:rPr dirty="0" sz="4800" spc="-50"/>
              <a:t>radioligand</a:t>
            </a:r>
            <a:r>
              <a:rPr dirty="0" sz="4800" spc="-250"/>
              <a:t> </a:t>
            </a:r>
            <a:r>
              <a:rPr dirty="0" sz="4800" spc="-30"/>
              <a:t>therapy: </a:t>
            </a:r>
            <a:r>
              <a:rPr dirty="0" sz="4800" spc="-35"/>
              <a:t>Clinical</a:t>
            </a:r>
            <a:r>
              <a:rPr dirty="0" sz="4800" spc="-270"/>
              <a:t> </a:t>
            </a:r>
            <a:r>
              <a:rPr dirty="0" sz="4800" spc="-10"/>
              <a:t>trials</a:t>
            </a:r>
            <a:endParaRPr sz="4800"/>
          </a:p>
        </p:txBody>
      </p:sp>
      <p:sp>
        <p:nvSpPr>
          <p:cNvPr id="5" name="object 5" descr=""/>
          <p:cNvSpPr txBox="1"/>
          <p:nvPr/>
        </p:nvSpPr>
        <p:spPr>
          <a:xfrm>
            <a:off x="12122911" y="6486245"/>
            <a:ext cx="82550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0">
                <a:solidFill>
                  <a:srgbClr val="BEBEBE"/>
                </a:solidFill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9363" y="6486855"/>
            <a:ext cx="337312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©</a:t>
            </a:r>
            <a:r>
              <a:rPr dirty="0" sz="800" spc="-3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2023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Memorial</a:t>
            </a:r>
            <a:r>
              <a:rPr dirty="0" sz="800" spc="-3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Sloan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Kettering</a:t>
            </a:r>
            <a:r>
              <a:rPr dirty="0" sz="800" spc="-2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Cancer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Center,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et</a:t>
            </a:r>
            <a:r>
              <a:rPr dirty="0" sz="800" spc="-2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al.</a:t>
            </a:r>
            <a:r>
              <a:rPr dirty="0" sz="800" spc="-1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All</a:t>
            </a:r>
            <a:r>
              <a:rPr dirty="0" sz="800" spc="-3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BEBEBE"/>
                </a:solidFill>
                <a:latin typeface="Arial"/>
                <a:cs typeface="Arial"/>
              </a:rPr>
              <a:t>rights</a:t>
            </a:r>
            <a:r>
              <a:rPr dirty="0" sz="800" spc="-25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BEBEBE"/>
                </a:solidFill>
                <a:latin typeface="Arial"/>
                <a:cs typeface="Arial"/>
              </a:rPr>
              <a:t>reserved.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1699514" y="3782948"/>
            <a:ext cx="310515" cy="114300"/>
          </a:xfrm>
          <a:custGeom>
            <a:avLst/>
            <a:gdLst/>
            <a:ahLst/>
            <a:cxnLst/>
            <a:rect l="l" t="t" r="r" b="b"/>
            <a:pathLst>
              <a:path w="310514" h="114300">
                <a:moveTo>
                  <a:pt x="197231" y="0"/>
                </a:moveTo>
                <a:lnTo>
                  <a:pt x="196554" y="38026"/>
                </a:lnTo>
                <a:lnTo>
                  <a:pt x="215646" y="38353"/>
                </a:lnTo>
                <a:lnTo>
                  <a:pt x="214884" y="76453"/>
                </a:lnTo>
                <a:lnTo>
                  <a:pt x="195871" y="76453"/>
                </a:lnTo>
                <a:lnTo>
                  <a:pt x="195199" y="114300"/>
                </a:lnTo>
                <a:lnTo>
                  <a:pt x="274197" y="76453"/>
                </a:lnTo>
                <a:lnTo>
                  <a:pt x="214884" y="76453"/>
                </a:lnTo>
                <a:lnTo>
                  <a:pt x="195877" y="76128"/>
                </a:lnTo>
                <a:lnTo>
                  <a:pt x="274877" y="76128"/>
                </a:lnTo>
                <a:lnTo>
                  <a:pt x="310515" y="59055"/>
                </a:lnTo>
                <a:lnTo>
                  <a:pt x="197231" y="0"/>
                </a:lnTo>
                <a:close/>
              </a:path>
              <a:path w="310514" h="114300">
                <a:moveTo>
                  <a:pt x="196554" y="38026"/>
                </a:moveTo>
                <a:lnTo>
                  <a:pt x="195877" y="76128"/>
                </a:lnTo>
                <a:lnTo>
                  <a:pt x="214884" y="76453"/>
                </a:lnTo>
                <a:lnTo>
                  <a:pt x="215646" y="38353"/>
                </a:lnTo>
                <a:lnTo>
                  <a:pt x="196554" y="38026"/>
                </a:lnTo>
                <a:close/>
              </a:path>
              <a:path w="310514" h="114300">
                <a:moveTo>
                  <a:pt x="635" y="34670"/>
                </a:moveTo>
                <a:lnTo>
                  <a:pt x="0" y="72770"/>
                </a:lnTo>
                <a:lnTo>
                  <a:pt x="195877" y="76128"/>
                </a:lnTo>
                <a:lnTo>
                  <a:pt x="196554" y="38026"/>
                </a:lnTo>
                <a:lnTo>
                  <a:pt x="635" y="3467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431609" y="3059938"/>
            <a:ext cx="1294130" cy="1564640"/>
          </a:xfrm>
          <a:prstGeom prst="rect">
            <a:avLst/>
          </a:prstGeom>
          <a:solidFill>
            <a:srgbClr val="0055A8"/>
          </a:solidFill>
          <a:ln w="19050">
            <a:solidFill>
              <a:srgbClr val="0000C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1400">
              <a:latin typeface="Times New Roman"/>
              <a:cs typeface="Times New Roman"/>
            </a:endParaRPr>
          </a:p>
          <a:p>
            <a:pPr algn="just" marL="67945" marR="463550">
              <a:lnSpc>
                <a:spcPct val="100000"/>
              </a:lnSpc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Clinically Localized Disease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3264661" y="4111752"/>
            <a:ext cx="473075" cy="643890"/>
          </a:xfrm>
          <a:custGeom>
            <a:avLst/>
            <a:gdLst/>
            <a:ahLst/>
            <a:cxnLst/>
            <a:rect l="l" t="t" r="r" b="b"/>
            <a:pathLst>
              <a:path w="473075" h="643889">
                <a:moveTo>
                  <a:pt x="390453" y="562219"/>
                </a:moveTo>
                <a:lnTo>
                  <a:pt x="359537" y="584581"/>
                </a:lnTo>
                <a:lnTo>
                  <a:pt x="472821" y="643636"/>
                </a:lnTo>
                <a:lnTo>
                  <a:pt x="462047" y="577596"/>
                </a:lnTo>
                <a:lnTo>
                  <a:pt x="401574" y="577596"/>
                </a:lnTo>
                <a:lnTo>
                  <a:pt x="390453" y="562219"/>
                </a:lnTo>
                <a:close/>
              </a:path>
              <a:path w="473075" h="643889">
                <a:moveTo>
                  <a:pt x="421270" y="539930"/>
                </a:moveTo>
                <a:lnTo>
                  <a:pt x="390453" y="562219"/>
                </a:lnTo>
                <a:lnTo>
                  <a:pt x="401574" y="577596"/>
                </a:lnTo>
                <a:lnTo>
                  <a:pt x="432435" y="555371"/>
                </a:lnTo>
                <a:lnTo>
                  <a:pt x="421270" y="539930"/>
                </a:lnTo>
                <a:close/>
              </a:path>
              <a:path w="473075" h="643889">
                <a:moveTo>
                  <a:pt x="452247" y="517525"/>
                </a:moveTo>
                <a:lnTo>
                  <a:pt x="421270" y="539930"/>
                </a:lnTo>
                <a:lnTo>
                  <a:pt x="432435" y="555371"/>
                </a:lnTo>
                <a:lnTo>
                  <a:pt x="401574" y="577596"/>
                </a:lnTo>
                <a:lnTo>
                  <a:pt x="462047" y="577596"/>
                </a:lnTo>
                <a:lnTo>
                  <a:pt x="452247" y="517525"/>
                </a:lnTo>
                <a:close/>
              </a:path>
              <a:path w="473075" h="643889">
                <a:moveTo>
                  <a:pt x="30861" y="0"/>
                </a:moveTo>
                <a:lnTo>
                  <a:pt x="0" y="22352"/>
                </a:lnTo>
                <a:lnTo>
                  <a:pt x="390453" y="562219"/>
                </a:lnTo>
                <a:lnTo>
                  <a:pt x="421270" y="539930"/>
                </a:lnTo>
                <a:lnTo>
                  <a:pt x="3086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4905247" y="3293617"/>
            <a:ext cx="426720" cy="660400"/>
          </a:xfrm>
          <a:custGeom>
            <a:avLst/>
            <a:gdLst/>
            <a:ahLst/>
            <a:cxnLst/>
            <a:rect l="l" t="t" r="r" b="b"/>
            <a:pathLst>
              <a:path w="426720" h="660400">
                <a:moveTo>
                  <a:pt x="349222" y="573522"/>
                </a:moveTo>
                <a:lnTo>
                  <a:pt x="316991" y="593852"/>
                </a:lnTo>
                <a:lnTo>
                  <a:pt x="426338" y="660019"/>
                </a:lnTo>
                <a:lnTo>
                  <a:pt x="419310" y="589661"/>
                </a:lnTo>
                <a:lnTo>
                  <a:pt x="359410" y="589661"/>
                </a:lnTo>
                <a:lnTo>
                  <a:pt x="349222" y="573522"/>
                </a:lnTo>
                <a:close/>
              </a:path>
              <a:path w="426720" h="660400">
                <a:moveTo>
                  <a:pt x="381465" y="553185"/>
                </a:moveTo>
                <a:lnTo>
                  <a:pt x="349222" y="573522"/>
                </a:lnTo>
                <a:lnTo>
                  <a:pt x="359410" y="589661"/>
                </a:lnTo>
                <a:lnTo>
                  <a:pt x="391667" y="569341"/>
                </a:lnTo>
                <a:lnTo>
                  <a:pt x="381465" y="553185"/>
                </a:lnTo>
                <a:close/>
              </a:path>
              <a:path w="426720" h="660400">
                <a:moveTo>
                  <a:pt x="413638" y="532892"/>
                </a:moveTo>
                <a:lnTo>
                  <a:pt x="381465" y="553185"/>
                </a:lnTo>
                <a:lnTo>
                  <a:pt x="391667" y="569341"/>
                </a:lnTo>
                <a:lnTo>
                  <a:pt x="359410" y="589661"/>
                </a:lnTo>
                <a:lnTo>
                  <a:pt x="419310" y="589661"/>
                </a:lnTo>
                <a:lnTo>
                  <a:pt x="413638" y="532892"/>
                </a:lnTo>
                <a:close/>
              </a:path>
              <a:path w="426720" h="660400">
                <a:moveTo>
                  <a:pt x="32130" y="0"/>
                </a:moveTo>
                <a:lnTo>
                  <a:pt x="0" y="20320"/>
                </a:lnTo>
                <a:lnTo>
                  <a:pt x="349222" y="573522"/>
                </a:lnTo>
                <a:lnTo>
                  <a:pt x="381465" y="553185"/>
                </a:lnTo>
                <a:lnTo>
                  <a:pt x="3213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3549650" y="2611627"/>
            <a:ext cx="1390015" cy="1372870"/>
          </a:xfrm>
          <a:prstGeom prst="rect">
            <a:avLst/>
          </a:prstGeom>
          <a:solidFill>
            <a:srgbClr val="0055A8"/>
          </a:solidFill>
          <a:ln w="19050">
            <a:solidFill>
              <a:srgbClr val="0000CC"/>
            </a:solidFill>
          </a:ln>
        </p:spPr>
        <p:txBody>
          <a:bodyPr wrap="square" lIns="0" tIns="1568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35"/>
              </a:spcBef>
            </a:pPr>
            <a:endParaRPr sz="1400">
              <a:latin typeface="Times New Roman"/>
              <a:cs typeface="Times New Roman"/>
            </a:endParaRPr>
          </a:p>
          <a:p>
            <a:pPr marL="68580" marR="350520">
              <a:lnSpc>
                <a:spcPct val="100000"/>
              </a:lnSpc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Clinical Metastases: mCSPC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3251327" y="3281426"/>
            <a:ext cx="299720" cy="566420"/>
          </a:xfrm>
          <a:custGeom>
            <a:avLst/>
            <a:gdLst/>
            <a:ahLst/>
            <a:cxnLst/>
            <a:rect l="l" t="t" r="r" b="b"/>
            <a:pathLst>
              <a:path w="299720" h="566420">
                <a:moveTo>
                  <a:pt x="231045" y="93297"/>
                </a:moveTo>
                <a:lnTo>
                  <a:pt x="0" y="549021"/>
                </a:lnTo>
                <a:lnTo>
                  <a:pt x="34036" y="566293"/>
                </a:lnTo>
                <a:lnTo>
                  <a:pt x="265031" y="110544"/>
                </a:lnTo>
                <a:lnTo>
                  <a:pt x="231045" y="93297"/>
                </a:lnTo>
                <a:close/>
              </a:path>
              <a:path w="299720" h="566420">
                <a:moveTo>
                  <a:pt x="299264" y="76326"/>
                </a:moveTo>
                <a:lnTo>
                  <a:pt x="239649" y="76326"/>
                </a:lnTo>
                <a:lnTo>
                  <a:pt x="273685" y="93472"/>
                </a:lnTo>
                <a:lnTo>
                  <a:pt x="265031" y="110544"/>
                </a:lnTo>
                <a:lnTo>
                  <a:pt x="298958" y="127762"/>
                </a:lnTo>
                <a:lnTo>
                  <a:pt x="299264" y="76326"/>
                </a:lnTo>
                <a:close/>
              </a:path>
              <a:path w="299720" h="566420">
                <a:moveTo>
                  <a:pt x="239649" y="76326"/>
                </a:moveTo>
                <a:lnTo>
                  <a:pt x="231045" y="93297"/>
                </a:lnTo>
                <a:lnTo>
                  <a:pt x="265031" y="110544"/>
                </a:lnTo>
                <a:lnTo>
                  <a:pt x="273685" y="93472"/>
                </a:lnTo>
                <a:lnTo>
                  <a:pt x="239649" y="76326"/>
                </a:lnTo>
                <a:close/>
              </a:path>
              <a:path w="299720" h="566420">
                <a:moveTo>
                  <a:pt x="299720" y="0"/>
                </a:moveTo>
                <a:lnTo>
                  <a:pt x="197103" y="76073"/>
                </a:lnTo>
                <a:lnTo>
                  <a:pt x="231045" y="93297"/>
                </a:lnTo>
                <a:lnTo>
                  <a:pt x="239649" y="76326"/>
                </a:lnTo>
                <a:lnTo>
                  <a:pt x="299264" y="76326"/>
                </a:lnTo>
                <a:lnTo>
                  <a:pt x="29972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6935343" y="3057398"/>
            <a:ext cx="1335405" cy="1807845"/>
          </a:xfrm>
          <a:prstGeom prst="rect">
            <a:avLst/>
          </a:prstGeom>
          <a:solidFill>
            <a:srgbClr val="0055A8"/>
          </a:solidFill>
          <a:ln w="38100">
            <a:solidFill>
              <a:srgbClr val="00AF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40"/>
              </a:spcBef>
            </a:pPr>
            <a:endParaRPr sz="1400">
              <a:latin typeface="Times New Roman"/>
              <a:cs typeface="Times New Roman"/>
            </a:endParaRPr>
          </a:p>
          <a:p>
            <a:pPr marL="69215">
              <a:lnSpc>
                <a:spcPct val="100000"/>
              </a:lnSpc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mCRPC</a:t>
            </a:r>
            <a:endParaRPr sz="1400">
              <a:latin typeface="Arial"/>
              <a:cs typeface="Arial"/>
            </a:endParaRPr>
          </a:p>
          <a:p>
            <a:pPr marL="69215">
              <a:lnSpc>
                <a:spcPct val="100000"/>
              </a:lnSpc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Treatment:</a:t>
            </a:r>
            <a:endParaRPr sz="1400">
              <a:latin typeface="Arial"/>
              <a:cs typeface="Arial"/>
            </a:endParaRPr>
          </a:p>
          <a:p>
            <a:pPr marL="69215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baseline="24691" sz="135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dirty="0" baseline="24691" sz="1350" spc="2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Line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0104373" y="3038348"/>
            <a:ext cx="1373505" cy="1845945"/>
            <a:chOff x="10104373" y="3038348"/>
            <a:chExt cx="1373505" cy="1845945"/>
          </a:xfrm>
        </p:grpSpPr>
        <p:sp>
          <p:nvSpPr>
            <p:cNvPr id="11" name="object 11" descr=""/>
            <p:cNvSpPr/>
            <p:nvPr/>
          </p:nvSpPr>
          <p:spPr>
            <a:xfrm>
              <a:off x="10123423" y="3057398"/>
              <a:ext cx="1335405" cy="1807845"/>
            </a:xfrm>
            <a:custGeom>
              <a:avLst/>
              <a:gdLst/>
              <a:ahLst/>
              <a:cxnLst/>
              <a:rect l="l" t="t" r="r" b="b"/>
              <a:pathLst>
                <a:path w="1335404" h="1807845">
                  <a:moveTo>
                    <a:pt x="1335151" y="0"/>
                  </a:moveTo>
                  <a:lnTo>
                    <a:pt x="0" y="0"/>
                  </a:lnTo>
                  <a:lnTo>
                    <a:pt x="0" y="1807845"/>
                  </a:lnTo>
                  <a:lnTo>
                    <a:pt x="1335151" y="1807845"/>
                  </a:lnTo>
                  <a:lnTo>
                    <a:pt x="1335151" y="0"/>
                  </a:lnTo>
                  <a:close/>
                </a:path>
              </a:pathLst>
            </a:custGeom>
            <a:solidFill>
              <a:srgbClr val="0055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123423" y="3057398"/>
              <a:ext cx="1335405" cy="1807845"/>
            </a:xfrm>
            <a:custGeom>
              <a:avLst/>
              <a:gdLst/>
              <a:ahLst/>
              <a:cxnLst/>
              <a:rect l="l" t="t" r="r" b="b"/>
              <a:pathLst>
                <a:path w="1335404" h="1807845">
                  <a:moveTo>
                    <a:pt x="0" y="1807845"/>
                  </a:moveTo>
                  <a:lnTo>
                    <a:pt x="1335151" y="1807845"/>
                  </a:lnTo>
                  <a:lnTo>
                    <a:pt x="1335151" y="0"/>
                  </a:lnTo>
                  <a:lnTo>
                    <a:pt x="0" y="0"/>
                  </a:lnTo>
                  <a:lnTo>
                    <a:pt x="0" y="1807845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0180701" y="3623309"/>
            <a:ext cx="880110" cy="66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mCRPC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Treatment: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4th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Line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8519286" y="3038348"/>
            <a:ext cx="1373505" cy="1845945"/>
            <a:chOff x="8519286" y="3038348"/>
            <a:chExt cx="1373505" cy="1845945"/>
          </a:xfrm>
        </p:grpSpPr>
        <p:sp>
          <p:nvSpPr>
            <p:cNvPr id="15" name="object 15" descr=""/>
            <p:cNvSpPr/>
            <p:nvPr/>
          </p:nvSpPr>
          <p:spPr>
            <a:xfrm>
              <a:off x="8538336" y="3057398"/>
              <a:ext cx="1335405" cy="1807845"/>
            </a:xfrm>
            <a:custGeom>
              <a:avLst/>
              <a:gdLst/>
              <a:ahLst/>
              <a:cxnLst/>
              <a:rect l="l" t="t" r="r" b="b"/>
              <a:pathLst>
                <a:path w="1335404" h="1807845">
                  <a:moveTo>
                    <a:pt x="1335151" y="0"/>
                  </a:moveTo>
                  <a:lnTo>
                    <a:pt x="0" y="0"/>
                  </a:lnTo>
                  <a:lnTo>
                    <a:pt x="0" y="1807845"/>
                  </a:lnTo>
                  <a:lnTo>
                    <a:pt x="1335151" y="1807845"/>
                  </a:lnTo>
                  <a:lnTo>
                    <a:pt x="1335151" y="0"/>
                  </a:lnTo>
                  <a:close/>
                </a:path>
              </a:pathLst>
            </a:custGeom>
            <a:solidFill>
              <a:srgbClr val="0055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538336" y="3057398"/>
              <a:ext cx="1335405" cy="1807845"/>
            </a:xfrm>
            <a:custGeom>
              <a:avLst/>
              <a:gdLst/>
              <a:ahLst/>
              <a:cxnLst/>
              <a:rect l="l" t="t" r="r" b="b"/>
              <a:pathLst>
                <a:path w="1335404" h="1807845">
                  <a:moveTo>
                    <a:pt x="0" y="1807845"/>
                  </a:moveTo>
                  <a:lnTo>
                    <a:pt x="1335151" y="1807845"/>
                  </a:lnTo>
                  <a:lnTo>
                    <a:pt x="1335151" y="0"/>
                  </a:lnTo>
                  <a:lnTo>
                    <a:pt x="0" y="0"/>
                  </a:lnTo>
                  <a:lnTo>
                    <a:pt x="0" y="1807845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8595486" y="3623309"/>
            <a:ext cx="880110" cy="66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mCRPC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Treatment: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3rd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Line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5065776" y="4369815"/>
            <a:ext cx="273685" cy="455295"/>
          </a:xfrm>
          <a:custGeom>
            <a:avLst/>
            <a:gdLst/>
            <a:ahLst/>
            <a:cxnLst/>
            <a:rect l="l" t="t" r="r" b="b"/>
            <a:pathLst>
              <a:path w="273685" h="455295">
                <a:moveTo>
                  <a:pt x="199649" y="89538"/>
                </a:moveTo>
                <a:lnTo>
                  <a:pt x="0" y="435863"/>
                </a:lnTo>
                <a:lnTo>
                  <a:pt x="33020" y="454913"/>
                </a:lnTo>
                <a:lnTo>
                  <a:pt x="232669" y="108588"/>
                </a:lnTo>
                <a:lnTo>
                  <a:pt x="199649" y="89538"/>
                </a:lnTo>
                <a:close/>
              </a:path>
              <a:path w="273685" h="455295">
                <a:moveTo>
                  <a:pt x="268889" y="73024"/>
                </a:moveTo>
                <a:lnTo>
                  <a:pt x="209169" y="73024"/>
                </a:lnTo>
                <a:lnTo>
                  <a:pt x="242188" y="92074"/>
                </a:lnTo>
                <a:lnTo>
                  <a:pt x="232669" y="108588"/>
                </a:lnTo>
                <a:lnTo>
                  <a:pt x="265684" y="127634"/>
                </a:lnTo>
                <a:lnTo>
                  <a:pt x="268889" y="73024"/>
                </a:lnTo>
                <a:close/>
              </a:path>
              <a:path w="273685" h="455295">
                <a:moveTo>
                  <a:pt x="209169" y="73024"/>
                </a:moveTo>
                <a:lnTo>
                  <a:pt x="199649" y="89538"/>
                </a:lnTo>
                <a:lnTo>
                  <a:pt x="232669" y="108588"/>
                </a:lnTo>
                <a:lnTo>
                  <a:pt x="242188" y="92074"/>
                </a:lnTo>
                <a:lnTo>
                  <a:pt x="209169" y="73024"/>
                </a:lnTo>
                <a:close/>
              </a:path>
              <a:path w="273685" h="455295">
                <a:moveTo>
                  <a:pt x="273176" y="0"/>
                </a:moveTo>
                <a:lnTo>
                  <a:pt x="166624" y="70484"/>
                </a:lnTo>
                <a:lnTo>
                  <a:pt x="199649" y="89538"/>
                </a:lnTo>
                <a:lnTo>
                  <a:pt x="209169" y="73024"/>
                </a:lnTo>
                <a:lnTo>
                  <a:pt x="268889" y="73024"/>
                </a:lnTo>
                <a:lnTo>
                  <a:pt x="27317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2000376" y="3077972"/>
            <a:ext cx="1273175" cy="1531620"/>
          </a:xfrm>
          <a:prstGeom prst="rect">
            <a:avLst/>
          </a:prstGeom>
          <a:solidFill>
            <a:srgbClr val="0055A8"/>
          </a:solidFill>
          <a:ln w="19050">
            <a:solidFill>
              <a:srgbClr val="0000C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90"/>
              </a:spcBef>
            </a:pPr>
            <a:endParaRPr sz="1400">
              <a:latin typeface="Times New Roman"/>
              <a:cs typeface="Times New Roman"/>
            </a:endParaRPr>
          </a:p>
          <a:p>
            <a:pPr marL="68580" marR="700405">
              <a:lnSpc>
                <a:spcPct val="100000"/>
              </a:lnSpc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Rising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PSA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765296" y="4224451"/>
            <a:ext cx="1317625" cy="1527175"/>
          </a:xfrm>
          <a:prstGeom prst="rect">
            <a:avLst/>
          </a:prstGeom>
          <a:solidFill>
            <a:srgbClr val="0055A8"/>
          </a:solidFill>
          <a:ln w="38100">
            <a:solidFill>
              <a:srgbClr val="00AF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1400">
              <a:latin typeface="Times New Roman"/>
              <a:cs typeface="Times New Roman"/>
            </a:endParaRPr>
          </a:p>
          <a:p>
            <a:pPr marL="68580">
              <a:lnSpc>
                <a:spcPct val="100000"/>
              </a:lnSpc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nmCRPC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4043" y="3903979"/>
            <a:ext cx="225805" cy="114300"/>
          </a:xfrm>
          <a:prstGeom prst="rect">
            <a:avLst/>
          </a:prstGeom>
        </p:spPr>
      </p:pic>
      <p:grpSp>
        <p:nvGrpSpPr>
          <p:cNvPr id="22" name="object 22" descr=""/>
          <p:cNvGrpSpPr/>
          <p:nvPr/>
        </p:nvGrpSpPr>
        <p:grpSpPr>
          <a:xfrm>
            <a:off x="7607172" y="2544826"/>
            <a:ext cx="3408045" cy="1473835"/>
            <a:chOff x="7607172" y="2544826"/>
            <a:chExt cx="3408045" cy="1473835"/>
          </a:xfrm>
        </p:grpSpPr>
        <p:pic>
          <p:nvPicPr>
            <p:cNvPr id="23" name="object 2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96020" y="3903980"/>
              <a:ext cx="225678" cy="11430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97871" y="3903980"/>
              <a:ext cx="225805" cy="114300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7613522" y="2551176"/>
              <a:ext cx="3395345" cy="498475"/>
            </a:xfrm>
            <a:custGeom>
              <a:avLst/>
              <a:gdLst/>
              <a:ahLst/>
              <a:cxnLst/>
              <a:rect l="l" t="t" r="r" b="b"/>
              <a:pathLst>
                <a:path w="3395345" h="498475">
                  <a:moveTo>
                    <a:pt x="0" y="498475"/>
                  </a:moveTo>
                  <a:lnTo>
                    <a:pt x="2124" y="419745"/>
                  </a:lnTo>
                  <a:lnTo>
                    <a:pt x="8034" y="351348"/>
                  </a:lnTo>
                  <a:lnTo>
                    <a:pt x="17035" y="297398"/>
                  </a:lnTo>
                  <a:lnTo>
                    <a:pt x="41528" y="249300"/>
                  </a:lnTo>
                  <a:lnTo>
                    <a:pt x="1656079" y="249300"/>
                  </a:lnTo>
                  <a:lnTo>
                    <a:pt x="1669177" y="236589"/>
                  </a:lnTo>
                  <a:lnTo>
                    <a:pt x="1680573" y="201195"/>
                  </a:lnTo>
                  <a:lnTo>
                    <a:pt x="1689574" y="147226"/>
                  </a:lnTo>
                  <a:lnTo>
                    <a:pt x="1695484" y="78791"/>
                  </a:lnTo>
                  <a:lnTo>
                    <a:pt x="1697608" y="0"/>
                  </a:lnTo>
                  <a:lnTo>
                    <a:pt x="1699721" y="78791"/>
                  </a:lnTo>
                  <a:lnTo>
                    <a:pt x="1705606" y="147226"/>
                  </a:lnTo>
                  <a:lnTo>
                    <a:pt x="1714589" y="201195"/>
                  </a:lnTo>
                  <a:lnTo>
                    <a:pt x="1725991" y="236589"/>
                  </a:lnTo>
                  <a:lnTo>
                    <a:pt x="1739137" y="249300"/>
                  </a:lnTo>
                  <a:lnTo>
                    <a:pt x="3353561" y="249300"/>
                  </a:lnTo>
                  <a:lnTo>
                    <a:pt x="3366708" y="262011"/>
                  </a:lnTo>
                  <a:lnTo>
                    <a:pt x="3378110" y="297398"/>
                  </a:lnTo>
                  <a:lnTo>
                    <a:pt x="3387093" y="351348"/>
                  </a:lnTo>
                  <a:lnTo>
                    <a:pt x="3392978" y="419745"/>
                  </a:lnTo>
                  <a:lnTo>
                    <a:pt x="3395091" y="498475"/>
                  </a:lnTo>
                </a:path>
              </a:pathLst>
            </a:custGeom>
            <a:ln w="12700">
              <a:solidFill>
                <a:srgbClr val="0073D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5366130" y="3057398"/>
            <a:ext cx="1335405" cy="1807845"/>
          </a:xfrm>
          <a:prstGeom prst="rect">
            <a:avLst/>
          </a:prstGeom>
          <a:solidFill>
            <a:srgbClr val="0055A8"/>
          </a:solidFill>
          <a:ln w="38100">
            <a:solidFill>
              <a:srgbClr val="00AF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40"/>
              </a:spcBef>
            </a:pPr>
            <a:endParaRPr sz="1400">
              <a:latin typeface="Times New Roman"/>
              <a:cs typeface="Times New Roman"/>
            </a:endParaRPr>
          </a:p>
          <a:p>
            <a:pPr marL="69215">
              <a:lnSpc>
                <a:spcPct val="100000"/>
              </a:lnSpc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mCRPC</a:t>
            </a:r>
            <a:endParaRPr sz="1400">
              <a:latin typeface="Arial"/>
              <a:cs typeface="Arial"/>
            </a:endParaRPr>
          </a:p>
          <a:p>
            <a:pPr marL="69215">
              <a:lnSpc>
                <a:spcPct val="100000"/>
              </a:lnSpc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Treatment:</a:t>
            </a:r>
            <a:endParaRPr sz="1400">
              <a:latin typeface="Arial"/>
              <a:cs typeface="Arial"/>
            </a:endParaRPr>
          </a:p>
          <a:p>
            <a:pPr marL="69215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baseline="24691" sz="135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dirty="0" baseline="24691" sz="1350" spc="217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Line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-1727" y="6546291"/>
            <a:ext cx="186055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Scher,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Morris,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JCO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2016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686511" y="56134"/>
            <a:ext cx="1006538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5"/>
              <a:t>Successful</a:t>
            </a:r>
            <a:r>
              <a:rPr dirty="0" sz="2000" spc="-125"/>
              <a:t> </a:t>
            </a:r>
            <a:r>
              <a:rPr dirty="0" sz="2000" spc="-55"/>
              <a:t>drug</a:t>
            </a:r>
            <a:r>
              <a:rPr dirty="0" sz="2000" spc="-75"/>
              <a:t> </a:t>
            </a:r>
            <a:r>
              <a:rPr dirty="0" sz="2000" spc="-55"/>
              <a:t>development</a:t>
            </a:r>
            <a:r>
              <a:rPr dirty="0" sz="2000" spc="-80"/>
              <a:t> </a:t>
            </a:r>
            <a:r>
              <a:rPr dirty="0" sz="2000" spc="-35"/>
              <a:t>in</a:t>
            </a:r>
            <a:r>
              <a:rPr dirty="0" sz="2000" spc="-70"/>
              <a:t> </a:t>
            </a:r>
            <a:r>
              <a:rPr dirty="0" sz="2000" spc="-50"/>
              <a:t>prostate</a:t>
            </a:r>
            <a:r>
              <a:rPr dirty="0" sz="2000" spc="-114"/>
              <a:t> </a:t>
            </a:r>
            <a:r>
              <a:rPr dirty="0" sz="2000" spc="-50"/>
              <a:t>cancer:</a:t>
            </a:r>
            <a:r>
              <a:rPr dirty="0" sz="2000" spc="-195"/>
              <a:t> </a:t>
            </a:r>
            <a:r>
              <a:rPr dirty="0" sz="2000" spc="-50" i="1">
                <a:latin typeface="Arial"/>
                <a:cs typeface="Arial"/>
              </a:rPr>
              <a:t>Start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40" i="1">
                <a:latin typeface="Arial"/>
                <a:cs typeface="Arial"/>
              </a:rPr>
              <a:t>late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50" i="1">
                <a:latin typeface="Arial"/>
                <a:cs typeface="Arial"/>
              </a:rPr>
              <a:t>and</a:t>
            </a:r>
            <a:r>
              <a:rPr dirty="0" sz="2000" spc="-80" i="1">
                <a:latin typeface="Arial"/>
                <a:cs typeface="Arial"/>
              </a:rPr>
              <a:t> </a:t>
            </a:r>
            <a:r>
              <a:rPr dirty="0" sz="2000" spc="-45" i="1">
                <a:latin typeface="Arial"/>
                <a:cs typeface="Arial"/>
              </a:rPr>
              <a:t>then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45" i="1">
                <a:latin typeface="Arial"/>
                <a:cs typeface="Arial"/>
              </a:rPr>
              <a:t>move</a:t>
            </a:r>
            <a:r>
              <a:rPr dirty="0" sz="2000" spc="-90" i="1">
                <a:latin typeface="Arial"/>
                <a:cs typeface="Arial"/>
              </a:rPr>
              <a:t> </a:t>
            </a:r>
            <a:r>
              <a:rPr dirty="0" sz="2000" spc="-45" i="1">
                <a:latin typeface="Arial"/>
                <a:cs typeface="Arial"/>
              </a:rPr>
              <a:t>early</a:t>
            </a:r>
            <a:r>
              <a:rPr dirty="0" sz="2000" spc="-100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quickly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309241" y="1368044"/>
            <a:ext cx="25634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Hormonal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combinations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Sometime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chemotherapy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8220836" y="2075179"/>
            <a:ext cx="1828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3065" indent="-380365">
              <a:lnSpc>
                <a:spcPct val="100000"/>
              </a:lnSpc>
              <a:spcBef>
                <a:spcPts val="100"/>
              </a:spcBef>
              <a:buChar char="•"/>
              <a:tabLst>
                <a:tab pos="393065" algn="l"/>
              </a:tabLst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Lu-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177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PSMA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5445633" y="1318005"/>
            <a:ext cx="209423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Hormones Chemotherapy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Genomically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defined treatments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582540" y="1943354"/>
            <a:ext cx="6771005" cy="1287780"/>
          </a:xfrm>
          <a:custGeom>
            <a:avLst/>
            <a:gdLst/>
            <a:ahLst/>
            <a:cxnLst/>
            <a:rect l="l" t="t" r="r" b="b"/>
            <a:pathLst>
              <a:path w="6771005" h="1287780">
                <a:moveTo>
                  <a:pt x="0" y="609473"/>
                </a:moveTo>
                <a:lnTo>
                  <a:pt x="509143" y="609473"/>
                </a:lnTo>
                <a:lnTo>
                  <a:pt x="509143" y="1287526"/>
                </a:lnTo>
                <a:lnTo>
                  <a:pt x="6770624" y="1287526"/>
                </a:lnTo>
              </a:path>
              <a:path w="6771005" h="1287780">
                <a:moveTo>
                  <a:pt x="0" y="606044"/>
                </a:moveTo>
                <a:lnTo>
                  <a:pt x="514476" y="606044"/>
                </a:lnTo>
                <a:lnTo>
                  <a:pt x="514476" y="0"/>
                </a:lnTo>
                <a:lnTo>
                  <a:pt x="6628892" y="0"/>
                </a:lnTo>
              </a:path>
            </a:pathLst>
          </a:custGeom>
          <a:ln w="76200">
            <a:solidFill>
              <a:srgbClr val="2724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5187188" y="4106926"/>
            <a:ext cx="2780665" cy="17487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2356"/>
                </a:solidFill>
                <a:latin typeface="Arial"/>
                <a:cs typeface="Arial"/>
              </a:rPr>
              <a:t>Randomization</a:t>
            </a:r>
            <a:r>
              <a:rPr dirty="0" sz="1800" spc="-40">
                <a:solidFill>
                  <a:srgbClr val="0023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356"/>
                </a:solidFill>
                <a:latin typeface="Arial"/>
                <a:cs typeface="Arial"/>
              </a:rPr>
              <a:t>stratified</a:t>
            </a:r>
            <a:r>
              <a:rPr dirty="0" sz="1800" spc="-60">
                <a:solidFill>
                  <a:srgbClr val="00235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2356"/>
                </a:solidFill>
                <a:latin typeface="Arial"/>
                <a:cs typeface="Arial"/>
              </a:rPr>
              <a:t>by</a:t>
            </a:r>
            <a:endParaRPr sz="1800">
              <a:latin typeface="Arial"/>
              <a:cs typeface="Arial"/>
            </a:endParaRPr>
          </a:p>
          <a:p>
            <a:pPr marL="196215" indent="-183515">
              <a:lnSpc>
                <a:spcPct val="100000"/>
              </a:lnSpc>
              <a:spcBef>
                <a:spcPts val="5"/>
              </a:spcBef>
              <a:buChar char="•"/>
              <a:tabLst>
                <a:tab pos="196215" algn="l"/>
              </a:tabLst>
            </a:pPr>
            <a:r>
              <a:rPr dirty="0" sz="1600">
                <a:solidFill>
                  <a:srgbClr val="002356"/>
                </a:solidFill>
                <a:latin typeface="Arial"/>
                <a:cs typeface="Arial"/>
              </a:rPr>
              <a:t>ECOG</a:t>
            </a:r>
            <a:r>
              <a:rPr dirty="0" sz="1600" spc="-20">
                <a:solidFill>
                  <a:srgbClr val="0023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356"/>
                </a:solidFill>
                <a:latin typeface="Arial"/>
                <a:cs typeface="Arial"/>
              </a:rPr>
              <a:t>status</a:t>
            </a:r>
            <a:r>
              <a:rPr dirty="0" sz="1600" spc="-15">
                <a:solidFill>
                  <a:srgbClr val="00235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2356"/>
                </a:solidFill>
                <a:latin typeface="Arial"/>
                <a:cs typeface="Arial"/>
              </a:rPr>
              <a:t>(0-</a:t>
            </a:r>
            <a:r>
              <a:rPr dirty="0" sz="1600">
                <a:solidFill>
                  <a:srgbClr val="002356"/>
                </a:solidFill>
                <a:latin typeface="Arial"/>
                <a:cs typeface="Arial"/>
              </a:rPr>
              <a:t>1</a:t>
            </a:r>
            <a:r>
              <a:rPr dirty="0" sz="1600" spc="-10">
                <a:solidFill>
                  <a:srgbClr val="0023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356"/>
                </a:solidFill>
                <a:latin typeface="Arial"/>
                <a:cs typeface="Arial"/>
              </a:rPr>
              <a:t>or</a:t>
            </a:r>
            <a:r>
              <a:rPr dirty="0" sz="1600" spc="-20">
                <a:solidFill>
                  <a:srgbClr val="00235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02356"/>
                </a:solidFill>
                <a:latin typeface="Arial"/>
                <a:cs typeface="Arial"/>
              </a:rPr>
              <a:t>2)</a:t>
            </a:r>
            <a:endParaRPr sz="1600">
              <a:latin typeface="Arial"/>
              <a:cs typeface="Arial"/>
            </a:endParaRPr>
          </a:p>
          <a:p>
            <a:pPr marL="196215" indent="-183515">
              <a:lnSpc>
                <a:spcPct val="100000"/>
              </a:lnSpc>
              <a:spcBef>
                <a:spcPts val="600"/>
              </a:spcBef>
              <a:buChar char="•"/>
              <a:tabLst>
                <a:tab pos="196215" algn="l"/>
              </a:tabLst>
            </a:pPr>
            <a:r>
              <a:rPr dirty="0" sz="1600">
                <a:solidFill>
                  <a:srgbClr val="002356"/>
                </a:solidFill>
                <a:latin typeface="Arial"/>
                <a:cs typeface="Arial"/>
              </a:rPr>
              <a:t>LDH</a:t>
            </a:r>
            <a:r>
              <a:rPr dirty="0" sz="1600" spc="-30">
                <a:solidFill>
                  <a:srgbClr val="0023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356"/>
                </a:solidFill>
                <a:latin typeface="Arial"/>
                <a:cs typeface="Arial"/>
              </a:rPr>
              <a:t>(high</a:t>
            </a:r>
            <a:r>
              <a:rPr dirty="0" sz="1600" spc="-25">
                <a:solidFill>
                  <a:srgbClr val="0023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356"/>
                </a:solidFill>
                <a:latin typeface="Arial"/>
                <a:cs typeface="Arial"/>
              </a:rPr>
              <a:t>or</a:t>
            </a:r>
            <a:r>
              <a:rPr dirty="0" sz="1600" spc="-10">
                <a:solidFill>
                  <a:srgbClr val="00235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002356"/>
                </a:solidFill>
                <a:latin typeface="Arial"/>
                <a:cs typeface="Arial"/>
              </a:rPr>
              <a:t>low)</a:t>
            </a:r>
            <a:endParaRPr sz="1600">
              <a:latin typeface="Arial"/>
              <a:cs typeface="Arial"/>
            </a:endParaRPr>
          </a:p>
          <a:p>
            <a:pPr marL="196215" indent="-183515">
              <a:lnSpc>
                <a:spcPct val="100000"/>
              </a:lnSpc>
              <a:spcBef>
                <a:spcPts val="600"/>
              </a:spcBef>
              <a:buChar char="•"/>
              <a:tabLst>
                <a:tab pos="196215" algn="l"/>
              </a:tabLst>
            </a:pPr>
            <a:r>
              <a:rPr dirty="0" sz="1600">
                <a:solidFill>
                  <a:srgbClr val="002356"/>
                </a:solidFill>
                <a:latin typeface="Arial"/>
                <a:cs typeface="Arial"/>
              </a:rPr>
              <a:t>Liver</a:t>
            </a:r>
            <a:r>
              <a:rPr dirty="0" sz="1600" spc="-40">
                <a:solidFill>
                  <a:srgbClr val="0023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356"/>
                </a:solidFill>
                <a:latin typeface="Arial"/>
                <a:cs typeface="Arial"/>
              </a:rPr>
              <a:t>metastases</a:t>
            </a:r>
            <a:r>
              <a:rPr dirty="0" sz="1600" spc="-20">
                <a:solidFill>
                  <a:srgbClr val="0023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356"/>
                </a:solidFill>
                <a:latin typeface="Arial"/>
                <a:cs typeface="Arial"/>
              </a:rPr>
              <a:t>(yes</a:t>
            </a:r>
            <a:r>
              <a:rPr dirty="0" sz="1600" spc="-5">
                <a:solidFill>
                  <a:srgbClr val="0023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356"/>
                </a:solidFill>
                <a:latin typeface="Arial"/>
                <a:cs typeface="Arial"/>
              </a:rPr>
              <a:t>or</a:t>
            </a:r>
            <a:r>
              <a:rPr dirty="0" sz="1600" spc="-20">
                <a:solidFill>
                  <a:srgbClr val="00235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02356"/>
                </a:solidFill>
                <a:latin typeface="Arial"/>
                <a:cs typeface="Arial"/>
              </a:rPr>
              <a:t>no)</a:t>
            </a:r>
            <a:endParaRPr sz="1600">
              <a:latin typeface="Arial"/>
              <a:cs typeface="Arial"/>
            </a:endParaRPr>
          </a:p>
          <a:p>
            <a:pPr marL="194945" marR="26670" indent="-182880">
              <a:lnSpc>
                <a:spcPct val="100000"/>
              </a:lnSpc>
              <a:spcBef>
                <a:spcPts val="605"/>
              </a:spcBef>
              <a:buChar char="•"/>
              <a:tabLst>
                <a:tab pos="194945" algn="l"/>
              </a:tabLst>
            </a:pPr>
            <a:r>
              <a:rPr dirty="0" sz="1600">
                <a:solidFill>
                  <a:srgbClr val="002356"/>
                </a:solidFill>
                <a:latin typeface="Arial"/>
                <a:cs typeface="Arial"/>
              </a:rPr>
              <a:t>Androgen</a:t>
            </a:r>
            <a:r>
              <a:rPr dirty="0" sz="1600" spc="-90">
                <a:solidFill>
                  <a:srgbClr val="0023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356"/>
                </a:solidFill>
                <a:latin typeface="Arial"/>
                <a:cs typeface="Arial"/>
              </a:rPr>
              <a:t>receptor</a:t>
            </a:r>
            <a:r>
              <a:rPr dirty="0" sz="1600" spc="-85">
                <a:solidFill>
                  <a:srgbClr val="00235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2356"/>
                </a:solidFill>
                <a:latin typeface="Arial"/>
                <a:cs typeface="Arial"/>
              </a:rPr>
              <a:t>pathway </a:t>
            </a:r>
            <a:r>
              <a:rPr dirty="0" sz="1600">
                <a:solidFill>
                  <a:srgbClr val="002356"/>
                </a:solidFill>
                <a:latin typeface="Arial"/>
                <a:cs typeface="Arial"/>
              </a:rPr>
              <a:t>inhibitors</a:t>
            </a:r>
            <a:r>
              <a:rPr dirty="0" sz="1600" spc="-40">
                <a:solidFill>
                  <a:srgbClr val="0023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356"/>
                </a:solidFill>
                <a:latin typeface="Arial"/>
                <a:cs typeface="Arial"/>
              </a:rPr>
              <a:t>in</a:t>
            </a:r>
            <a:r>
              <a:rPr dirty="0" sz="1600" spc="-40">
                <a:solidFill>
                  <a:srgbClr val="0023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356"/>
                </a:solidFill>
                <a:latin typeface="Arial"/>
                <a:cs typeface="Arial"/>
              </a:rPr>
              <a:t>SOC</a:t>
            </a:r>
            <a:r>
              <a:rPr dirty="0" sz="1600" spc="-25">
                <a:solidFill>
                  <a:srgbClr val="0023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356"/>
                </a:solidFill>
                <a:latin typeface="Arial"/>
                <a:cs typeface="Arial"/>
              </a:rPr>
              <a:t>(yes</a:t>
            </a:r>
            <a:r>
              <a:rPr dirty="0" sz="1600" spc="5">
                <a:solidFill>
                  <a:srgbClr val="0023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356"/>
                </a:solidFill>
                <a:latin typeface="Arial"/>
                <a:cs typeface="Arial"/>
              </a:rPr>
              <a:t>or</a:t>
            </a:r>
            <a:r>
              <a:rPr dirty="0" sz="1600" spc="-20">
                <a:solidFill>
                  <a:srgbClr val="00235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02356"/>
                </a:solidFill>
                <a:latin typeface="Arial"/>
                <a:cs typeface="Arial"/>
              </a:rPr>
              <a:t>no)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111069" y="2403475"/>
            <a:ext cx="337185" cy="413384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2530"/>
              </a:lnSpc>
            </a:pPr>
            <a:r>
              <a:rPr dirty="0" sz="2200" spc="-25">
                <a:solidFill>
                  <a:srgbClr val="002356"/>
                </a:solidFill>
                <a:latin typeface="Arial"/>
                <a:cs typeface="Arial"/>
              </a:rPr>
              <a:t>2:1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04837" y="1511973"/>
            <a:ext cx="3973829" cy="4552315"/>
            <a:chOff x="604837" y="1511973"/>
            <a:chExt cx="3973829" cy="4552315"/>
          </a:xfrm>
        </p:grpSpPr>
        <p:sp>
          <p:nvSpPr>
            <p:cNvPr id="6" name="object 6" descr=""/>
            <p:cNvSpPr/>
            <p:nvPr/>
          </p:nvSpPr>
          <p:spPr>
            <a:xfrm>
              <a:off x="611187" y="1518323"/>
              <a:ext cx="3961129" cy="4539615"/>
            </a:xfrm>
            <a:custGeom>
              <a:avLst/>
              <a:gdLst/>
              <a:ahLst/>
              <a:cxnLst/>
              <a:rect l="l" t="t" r="r" b="b"/>
              <a:pathLst>
                <a:path w="3961129" h="4539615">
                  <a:moveTo>
                    <a:pt x="3961003" y="0"/>
                  </a:moveTo>
                  <a:lnTo>
                    <a:pt x="0" y="0"/>
                  </a:lnTo>
                  <a:lnTo>
                    <a:pt x="0" y="4539234"/>
                  </a:lnTo>
                  <a:lnTo>
                    <a:pt x="3961003" y="4539234"/>
                  </a:lnTo>
                  <a:lnTo>
                    <a:pt x="3961003" y="0"/>
                  </a:lnTo>
                  <a:close/>
                </a:path>
              </a:pathLst>
            </a:custGeom>
            <a:solidFill>
              <a:srgbClr val="002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11187" y="1518323"/>
              <a:ext cx="3961129" cy="4539615"/>
            </a:xfrm>
            <a:custGeom>
              <a:avLst/>
              <a:gdLst/>
              <a:ahLst/>
              <a:cxnLst/>
              <a:rect l="l" t="t" r="r" b="b"/>
              <a:pathLst>
                <a:path w="3961129" h="4539615">
                  <a:moveTo>
                    <a:pt x="0" y="4539234"/>
                  </a:moveTo>
                  <a:lnTo>
                    <a:pt x="3961003" y="4539234"/>
                  </a:lnTo>
                  <a:lnTo>
                    <a:pt x="3961003" y="0"/>
                  </a:lnTo>
                  <a:lnTo>
                    <a:pt x="0" y="0"/>
                  </a:lnTo>
                  <a:lnTo>
                    <a:pt x="0" y="4539234"/>
                  </a:lnTo>
                  <a:close/>
                </a:path>
              </a:pathLst>
            </a:custGeom>
            <a:ln w="12700">
              <a:solidFill>
                <a:srgbClr val="00174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699211" y="1706115"/>
            <a:ext cx="3578860" cy="4062095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835"/>
              </a:spcBef>
            </a:pPr>
            <a:r>
              <a:rPr dirty="0" sz="1850" b="1">
                <a:solidFill>
                  <a:srgbClr val="FFFFFF"/>
                </a:solidFill>
                <a:latin typeface="Arial"/>
                <a:cs typeface="Arial"/>
              </a:rPr>
              <a:t>Eligible</a:t>
            </a:r>
            <a:r>
              <a:rPr dirty="0" sz="18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10" b="1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endParaRPr sz="1850">
              <a:latin typeface="Arial"/>
              <a:cs typeface="Arial"/>
            </a:endParaRPr>
          </a:p>
          <a:p>
            <a:pPr marL="221615" indent="-183515">
              <a:lnSpc>
                <a:spcPct val="100000"/>
              </a:lnSpc>
              <a:spcBef>
                <a:spcPts val="610"/>
              </a:spcBef>
              <a:buChar char="•"/>
              <a:tabLst>
                <a:tab pos="221615" algn="l"/>
              </a:tabLst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Previous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heavy" sz="1600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both</a:t>
            </a:r>
            <a:endParaRPr sz="1600">
              <a:latin typeface="Arial"/>
              <a:cs typeface="Arial"/>
            </a:endParaRPr>
          </a:p>
          <a:p>
            <a:pPr lvl="1" marL="401955" marR="1390015" indent="-181610">
              <a:lnSpc>
                <a:spcPct val="100699"/>
              </a:lnSpc>
              <a:spcBef>
                <a:spcPts val="620"/>
              </a:spcBef>
              <a:buChar char="–"/>
              <a:tabLst>
                <a:tab pos="403225" algn="l"/>
              </a:tabLst>
            </a:pPr>
            <a:r>
              <a:rPr dirty="0" sz="1450">
                <a:solidFill>
                  <a:srgbClr val="FFFFFF"/>
                </a:solidFill>
                <a:latin typeface="Arial"/>
                <a:cs typeface="Arial"/>
              </a:rPr>
              <a:t>≥1</a:t>
            </a:r>
            <a:r>
              <a:rPr dirty="0" sz="145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FFFFFF"/>
                </a:solidFill>
                <a:latin typeface="Arial"/>
                <a:cs typeface="Arial"/>
              </a:rPr>
              <a:t>androgen</a:t>
            </a:r>
            <a:r>
              <a:rPr dirty="0" sz="145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Arial"/>
                <a:cs typeface="Arial"/>
              </a:rPr>
              <a:t>receptor </a:t>
            </a:r>
            <a:r>
              <a:rPr dirty="0" sz="145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50">
                <a:solidFill>
                  <a:srgbClr val="FFFFFF"/>
                </a:solidFill>
                <a:latin typeface="Arial"/>
                <a:cs typeface="Arial"/>
              </a:rPr>
              <a:t>pathway</a:t>
            </a:r>
            <a:r>
              <a:rPr dirty="0" sz="145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Arial"/>
                <a:cs typeface="Arial"/>
              </a:rPr>
              <a:t>inhibitor</a:t>
            </a:r>
            <a:endParaRPr sz="1450">
              <a:latin typeface="Arial"/>
              <a:cs typeface="Arial"/>
            </a:endParaRPr>
          </a:p>
          <a:p>
            <a:pPr lvl="1" marL="402590" indent="-181610">
              <a:lnSpc>
                <a:spcPct val="100000"/>
              </a:lnSpc>
              <a:spcBef>
                <a:spcPts val="620"/>
              </a:spcBef>
              <a:buChar char="–"/>
              <a:tabLst>
                <a:tab pos="402590" algn="l"/>
              </a:tabLst>
            </a:pPr>
            <a:r>
              <a:rPr dirty="0" sz="145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45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FFFFFF"/>
                </a:solidFill>
                <a:latin typeface="Arial"/>
                <a:cs typeface="Arial"/>
              </a:rPr>
              <a:t>or 2</a:t>
            </a:r>
            <a:r>
              <a:rPr dirty="0" sz="145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FFFFFF"/>
                </a:solidFill>
                <a:latin typeface="Arial"/>
                <a:cs typeface="Arial"/>
              </a:rPr>
              <a:t>taxane</a:t>
            </a:r>
            <a:r>
              <a:rPr dirty="0" sz="145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Arial"/>
                <a:cs typeface="Arial"/>
              </a:rPr>
              <a:t>regimens</a:t>
            </a:r>
            <a:endParaRPr sz="1450">
              <a:latin typeface="Arial"/>
              <a:cs typeface="Arial"/>
            </a:endParaRPr>
          </a:p>
          <a:p>
            <a:pPr marL="221615" indent="-183515">
              <a:lnSpc>
                <a:spcPct val="100000"/>
              </a:lnSpc>
              <a:spcBef>
                <a:spcPts val="610"/>
              </a:spcBef>
              <a:buChar char="•"/>
              <a:tabLst>
                <a:tab pos="221615" algn="l"/>
              </a:tabLst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Protocol-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permitted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standard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endParaRPr sz="1600">
              <a:latin typeface="Arial"/>
              <a:cs typeface="Arial"/>
            </a:endParaRPr>
          </a:p>
          <a:p>
            <a:pPr marL="220979">
              <a:lnSpc>
                <a:spcPct val="100000"/>
              </a:lnSpc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(SOC)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planned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before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randomization</a:t>
            </a:r>
            <a:endParaRPr sz="1600">
              <a:latin typeface="Arial"/>
              <a:cs typeface="Arial"/>
            </a:endParaRPr>
          </a:p>
          <a:p>
            <a:pPr lvl="1" marL="401955" marR="798195" indent="-181610">
              <a:lnSpc>
                <a:spcPct val="101000"/>
              </a:lnSpc>
              <a:spcBef>
                <a:spcPts val="600"/>
              </a:spcBef>
              <a:buChar char="–"/>
              <a:tabLst>
                <a:tab pos="403225" algn="l"/>
              </a:tabLst>
            </a:pPr>
            <a:r>
              <a:rPr dirty="0" sz="1450">
                <a:solidFill>
                  <a:srgbClr val="FFFFFF"/>
                </a:solidFill>
                <a:latin typeface="Arial"/>
                <a:cs typeface="Arial"/>
              </a:rPr>
              <a:t>Excluding</a:t>
            </a:r>
            <a:r>
              <a:rPr dirty="0" sz="145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Arial"/>
                <a:cs typeface="Arial"/>
              </a:rPr>
              <a:t>chemotherapy 	immunotherapy,</a:t>
            </a:r>
            <a:r>
              <a:rPr dirty="0" sz="145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FFFFFF"/>
                </a:solidFill>
                <a:latin typeface="Arial"/>
                <a:cs typeface="Arial"/>
              </a:rPr>
              <a:t>radium-</a:t>
            </a:r>
            <a:r>
              <a:rPr dirty="0" sz="1450" spc="-20">
                <a:solidFill>
                  <a:srgbClr val="FFFFFF"/>
                </a:solidFill>
                <a:latin typeface="Arial"/>
                <a:cs typeface="Arial"/>
              </a:rPr>
              <a:t>223, </a:t>
            </a:r>
            <a:r>
              <a:rPr dirty="0" sz="1450" spc="-2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50">
                <a:solidFill>
                  <a:srgbClr val="FFFFFF"/>
                </a:solidFill>
                <a:latin typeface="Arial"/>
                <a:cs typeface="Arial"/>
              </a:rPr>
              <a:t>investigational</a:t>
            </a:r>
            <a:r>
              <a:rPr dirty="0" sz="145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-20">
                <a:solidFill>
                  <a:srgbClr val="FFFFFF"/>
                </a:solidFill>
                <a:latin typeface="Arial"/>
                <a:cs typeface="Arial"/>
              </a:rPr>
              <a:t>drugs</a:t>
            </a:r>
            <a:endParaRPr sz="1450">
              <a:latin typeface="Arial"/>
              <a:cs typeface="Arial"/>
            </a:endParaRPr>
          </a:p>
          <a:p>
            <a:pPr marL="221615" indent="-183515">
              <a:lnSpc>
                <a:spcPct val="100000"/>
              </a:lnSpc>
              <a:spcBef>
                <a:spcPts val="605"/>
              </a:spcBef>
              <a:buChar char="•"/>
              <a:tabLst>
                <a:tab pos="221615" algn="l"/>
              </a:tabLst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ECOG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performance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status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0-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  <a:p>
            <a:pPr marL="221615" indent="-183515">
              <a:lnSpc>
                <a:spcPct val="100000"/>
              </a:lnSpc>
              <a:spcBef>
                <a:spcPts val="605"/>
              </a:spcBef>
              <a:buChar char="•"/>
              <a:tabLst>
                <a:tab pos="221615" algn="l"/>
              </a:tabLst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expectancy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&gt;6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endParaRPr sz="1600">
              <a:latin typeface="Arial"/>
              <a:cs typeface="Arial"/>
            </a:endParaRPr>
          </a:p>
          <a:p>
            <a:pPr marL="220979" marR="158750" indent="-182880">
              <a:lnSpc>
                <a:spcPct val="100000"/>
              </a:lnSpc>
              <a:spcBef>
                <a:spcPts val="600"/>
              </a:spcBef>
              <a:buChar char="•"/>
              <a:tabLst>
                <a:tab pos="220979" algn="l"/>
              </a:tabLst>
            </a:pP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PSMA-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positive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mCRPC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PET/CT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26455" sz="1575" spc="-30">
                <a:solidFill>
                  <a:srgbClr val="FFFFFF"/>
                </a:solidFill>
                <a:latin typeface="Arial"/>
                <a:cs typeface="Arial"/>
              </a:rPr>
              <a:t>68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Ga-PSMA-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1205082" y="1512061"/>
            <a:ext cx="611505" cy="2075180"/>
            <a:chOff x="11205082" y="1512061"/>
            <a:chExt cx="611505" cy="2075180"/>
          </a:xfrm>
        </p:grpSpPr>
        <p:sp>
          <p:nvSpPr>
            <p:cNvPr id="10" name="object 10" descr=""/>
            <p:cNvSpPr/>
            <p:nvPr/>
          </p:nvSpPr>
          <p:spPr>
            <a:xfrm>
              <a:off x="11211432" y="1518411"/>
              <a:ext cx="598805" cy="2062480"/>
            </a:xfrm>
            <a:custGeom>
              <a:avLst/>
              <a:gdLst/>
              <a:ahLst/>
              <a:cxnLst/>
              <a:rect l="l" t="t" r="r" b="b"/>
              <a:pathLst>
                <a:path w="598804" h="2062479">
                  <a:moveTo>
                    <a:pt x="598792" y="0"/>
                  </a:moveTo>
                  <a:lnTo>
                    <a:pt x="0" y="0"/>
                  </a:lnTo>
                  <a:lnTo>
                    <a:pt x="0" y="2062226"/>
                  </a:lnTo>
                  <a:lnTo>
                    <a:pt x="598792" y="2062226"/>
                  </a:lnTo>
                  <a:lnTo>
                    <a:pt x="598792" y="0"/>
                  </a:lnTo>
                  <a:close/>
                </a:path>
              </a:pathLst>
            </a:custGeom>
            <a:solidFill>
              <a:srgbClr val="6FB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1211432" y="1518411"/>
              <a:ext cx="598805" cy="2062480"/>
            </a:xfrm>
            <a:custGeom>
              <a:avLst/>
              <a:gdLst/>
              <a:ahLst/>
              <a:cxnLst/>
              <a:rect l="l" t="t" r="r" b="b"/>
              <a:pathLst>
                <a:path w="598804" h="2062479">
                  <a:moveTo>
                    <a:pt x="0" y="2062226"/>
                  </a:moveTo>
                  <a:lnTo>
                    <a:pt x="598792" y="2062226"/>
                  </a:lnTo>
                  <a:lnTo>
                    <a:pt x="598792" y="0"/>
                  </a:lnTo>
                  <a:lnTo>
                    <a:pt x="0" y="0"/>
                  </a:lnTo>
                  <a:lnTo>
                    <a:pt x="0" y="2062226"/>
                  </a:lnTo>
                  <a:close/>
                </a:path>
              </a:pathLst>
            </a:custGeom>
            <a:ln w="12700">
              <a:solidFill>
                <a:srgbClr val="5088B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11351173" y="1765807"/>
            <a:ext cx="309880" cy="156718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2315"/>
              </a:lnSpc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Final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5611876" y="1508747"/>
            <a:ext cx="3080385" cy="1266190"/>
            <a:chOff x="5611876" y="1508747"/>
            <a:chExt cx="3080385" cy="1266190"/>
          </a:xfrm>
        </p:grpSpPr>
        <p:sp>
          <p:nvSpPr>
            <p:cNvPr id="14" name="object 14" descr=""/>
            <p:cNvSpPr/>
            <p:nvPr/>
          </p:nvSpPr>
          <p:spPr>
            <a:xfrm>
              <a:off x="5621401" y="1518272"/>
              <a:ext cx="3061335" cy="1247140"/>
            </a:xfrm>
            <a:custGeom>
              <a:avLst/>
              <a:gdLst/>
              <a:ahLst/>
              <a:cxnLst/>
              <a:rect l="l" t="t" r="r" b="b"/>
              <a:pathLst>
                <a:path w="3061334" h="1247139">
                  <a:moveTo>
                    <a:pt x="3060954" y="0"/>
                  </a:moveTo>
                  <a:lnTo>
                    <a:pt x="0" y="0"/>
                  </a:lnTo>
                  <a:lnTo>
                    <a:pt x="0" y="1246771"/>
                  </a:lnTo>
                  <a:lnTo>
                    <a:pt x="3060954" y="1246771"/>
                  </a:lnTo>
                  <a:lnTo>
                    <a:pt x="3060954" y="0"/>
                  </a:lnTo>
                  <a:close/>
                </a:path>
              </a:pathLst>
            </a:custGeom>
            <a:solidFill>
              <a:srgbClr val="037C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621401" y="1518272"/>
              <a:ext cx="3061335" cy="1247140"/>
            </a:xfrm>
            <a:custGeom>
              <a:avLst/>
              <a:gdLst/>
              <a:ahLst/>
              <a:cxnLst/>
              <a:rect l="l" t="t" r="r" b="b"/>
              <a:pathLst>
                <a:path w="3061334" h="1247139">
                  <a:moveTo>
                    <a:pt x="0" y="1246771"/>
                  </a:moveTo>
                  <a:lnTo>
                    <a:pt x="3060954" y="1246771"/>
                  </a:lnTo>
                  <a:lnTo>
                    <a:pt x="3060954" y="0"/>
                  </a:lnTo>
                  <a:lnTo>
                    <a:pt x="0" y="0"/>
                  </a:lnTo>
                  <a:lnTo>
                    <a:pt x="0" y="124677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5621401" y="1518272"/>
            <a:ext cx="3061335" cy="1247140"/>
          </a:xfrm>
          <a:prstGeom prst="rect">
            <a:avLst/>
          </a:prstGeom>
        </p:spPr>
        <p:txBody>
          <a:bodyPr wrap="square" lIns="0" tIns="13017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25"/>
              </a:spcBef>
            </a:pPr>
            <a:r>
              <a:rPr dirty="0" sz="1800" spc="-10" b="1">
                <a:solidFill>
                  <a:srgbClr val="002356"/>
                </a:solidFill>
                <a:latin typeface="Arial"/>
                <a:cs typeface="Arial"/>
              </a:rPr>
              <a:t>Protocol-</a:t>
            </a:r>
            <a:r>
              <a:rPr dirty="0" sz="1800" b="1">
                <a:solidFill>
                  <a:srgbClr val="002356"/>
                </a:solidFill>
                <a:latin typeface="Arial"/>
                <a:cs typeface="Arial"/>
              </a:rPr>
              <a:t>permitted</a:t>
            </a:r>
            <a:r>
              <a:rPr dirty="0" sz="1800" spc="10" b="1">
                <a:solidFill>
                  <a:srgbClr val="00235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2356"/>
                </a:solidFill>
                <a:latin typeface="Arial"/>
                <a:cs typeface="Arial"/>
              </a:rPr>
              <a:t>SOC</a:t>
            </a:r>
            <a:r>
              <a:rPr dirty="0" sz="1800" spc="15" b="1">
                <a:solidFill>
                  <a:srgbClr val="002356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002356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</a:pPr>
            <a:r>
              <a:rPr dirty="0" baseline="25462" sz="1800" spc="-15" b="1">
                <a:solidFill>
                  <a:srgbClr val="002356"/>
                </a:solidFill>
                <a:latin typeface="Arial"/>
                <a:cs typeface="Arial"/>
              </a:rPr>
              <a:t>177</a:t>
            </a:r>
            <a:r>
              <a:rPr dirty="0" sz="1800" spc="-10" b="1">
                <a:solidFill>
                  <a:srgbClr val="002356"/>
                </a:solidFill>
                <a:latin typeface="Arial"/>
                <a:cs typeface="Arial"/>
              </a:rPr>
              <a:t>Lu-</a:t>
            </a:r>
            <a:r>
              <a:rPr dirty="0" sz="1800" spc="-20" b="1">
                <a:solidFill>
                  <a:srgbClr val="002356"/>
                </a:solidFill>
                <a:latin typeface="Arial"/>
                <a:cs typeface="Arial"/>
              </a:rPr>
              <a:t>PSMA-</a:t>
            </a:r>
            <a:r>
              <a:rPr dirty="0" sz="1800" spc="-25" b="1">
                <a:solidFill>
                  <a:srgbClr val="002356"/>
                </a:solidFill>
                <a:latin typeface="Arial"/>
                <a:cs typeface="Arial"/>
              </a:rPr>
              <a:t>617</a:t>
            </a:r>
            <a:endParaRPr sz="1800">
              <a:latin typeface="Arial"/>
              <a:cs typeface="Arial"/>
            </a:endParaRPr>
          </a:p>
          <a:p>
            <a:pPr marL="199390">
              <a:lnSpc>
                <a:spcPct val="100000"/>
              </a:lnSpc>
            </a:pPr>
            <a:r>
              <a:rPr dirty="0" sz="1400">
                <a:solidFill>
                  <a:srgbClr val="002356"/>
                </a:solidFill>
                <a:latin typeface="Arial"/>
                <a:cs typeface="Arial"/>
              </a:rPr>
              <a:t>7.4</a:t>
            </a:r>
            <a:r>
              <a:rPr dirty="0" sz="1400" spc="-30">
                <a:solidFill>
                  <a:srgbClr val="00235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2356"/>
                </a:solidFill>
                <a:latin typeface="Arial"/>
                <a:cs typeface="Arial"/>
              </a:rPr>
              <a:t>GBq</a:t>
            </a:r>
            <a:r>
              <a:rPr dirty="0" sz="1400" spc="-30">
                <a:solidFill>
                  <a:srgbClr val="00235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2356"/>
                </a:solidFill>
                <a:latin typeface="Arial"/>
                <a:cs typeface="Arial"/>
              </a:rPr>
              <a:t>(200</a:t>
            </a:r>
            <a:r>
              <a:rPr dirty="0" sz="1400" spc="-25">
                <a:solidFill>
                  <a:srgbClr val="00235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2356"/>
                </a:solidFill>
                <a:latin typeface="Arial"/>
                <a:cs typeface="Arial"/>
              </a:rPr>
              <a:t>mCi)</a:t>
            </a:r>
            <a:r>
              <a:rPr dirty="0" sz="1400" spc="-15">
                <a:solidFill>
                  <a:srgbClr val="00235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2356"/>
                </a:solidFill>
                <a:latin typeface="Arial"/>
                <a:cs typeface="Arial"/>
              </a:rPr>
              <a:t>every</a:t>
            </a:r>
            <a:r>
              <a:rPr dirty="0" sz="1400" spc="-15">
                <a:solidFill>
                  <a:srgbClr val="00235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2356"/>
                </a:solidFill>
                <a:latin typeface="Arial"/>
                <a:cs typeface="Arial"/>
              </a:rPr>
              <a:t>6</a:t>
            </a:r>
            <a:r>
              <a:rPr dirty="0" sz="1400" spc="-15">
                <a:solidFill>
                  <a:srgbClr val="002356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002356"/>
                </a:solidFill>
                <a:latin typeface="Arial"/>
                <a:cs typeface="Arial"/>
              </a:rPr>
              <a:t>weeks</a:t>
            </a:r>
            <a:endParaRPr sz="1400">
              <a:latin typeface="Arial"/>
              <a:cs typeface="Arial"/>
            </a:endParaRPr>
          </a:p>
          <a:p>
            <a:pPr marL="534670">
              <a:lnSpc>
                <a:spcPct val="100000"/>
              </a:lnSpc>
            </a:pPr>
            <a:r>
              <a:rPr dirty="0" sz="1400">
                <a:solidFill>
                  <a:srgbClr val="002356"/>
                </a:solidFill>
                <a:latin typeface="Arial"/>
                <a:cs typeface="Arial"/>
              </a:rPr>
              <a:t>4</a:t>
            </a:r>
            <a:r>
              <a:rPr dirty="0" sz="1400" spc="-20">
                <a:solidFill>
                  <a:srgbClr val="00235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2356"/>
                </a:solidFill>
                <a:latin typeface="Arial"/>
                <a:cs typeface="Arial"/>
              </a:rPr>
              <a:t>cycles,</a:t>
            </a:r>
            <a:r>
              <a:rPr dirty="0" sz="1400" spc="-40">
                <a:solidFill>
                  <a:srgbClr val="00235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2356"/>
                </a:solidFill>
                <a:latin typeface="Arial"/>
                <a:cs typeface="Arial"/>
              </a:rPr>
              <a:t>increasable</a:t>
            </a:r>
            <a:r>
              <a:rPr dirty="0" sz="1400" spc="-55">
                <a:solidFill>
                  <a:srgbClr val="00235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2356"/>
                </a:solidFill>
                <a:latin typeface="Arial"/>
                <a:cs typeface="Arial"/>
              </a:rPr>
              <a:t>to</a:t>
            </a:r>
            <a:r>
              <a:rPr dirty="0" sz="1400" spc="-25">
                <a:solidFill>
                  <a:srgbClr val="002356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002356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5611876" y="2947974"/>
            <a:ext cx="3080385" cy="642620"/>
            <a:chOff x="5611876" y="2947974"/>
            <a:chExt cx="3080385" cy="642620"/>
          </a:xfrm>
        </p:grpSpPr>
        <p:sp>
          <p:nvSpPr>
            <p:cNvPr id="18" name="object 18" descr=""/>
            <p:cNvSpPr/>
            <p:nvPr/>
          </p:nvSpPr>
          <p:spPr>
            <a:xfrm>
              <a:off x="5621401" y="2957499"/>
              <a:ext cx="3061335" cy="623570"/>
            </a:xfrm>
            <a:custGeom>
              <a:avLst/>
              <a:gdLst/>
              <a:ahLst/>
              <a:cxnLst/>
              <a:rect l="l" t="t" r="r" b="b"/>
              <a:pathLst>
                <a:path w="3061334" h="623570">
                  <a:moveTo>
                    <a:pt x="3060954" y="0"/>
                  </a:moveTo>
                  <a:lnTo>
                    <a:pt x="0" y="0"/>
                  </a:lnTo>
                  <a:lnTo>
                    <a:pt x="0" y="623138"/>
                  </a:lnTo>
                  <a:lnTo>
                    <a:pt x="3060954" y="623138"/>
                  </a:lnTo>
                  <a:lnTo>
                    <a:pt x="3060954" y="0"/>
                  </a:lnTo>
                  <a:close/>
                </a:path>
              </a:pathLst>
            </a:custGeom>
            <a:solidFill>
              <a:srgbClr val="C3D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621401" y="2957499"/>
              <a:ext cx="3061335" cy="623570"/>
            </a:xfrm>
            <a:custGeom>
              <a:avLst/>
              <a:gdLst/>
              <a:ahLst/>
              <a:cxnLst/>
              <a:rect l="l" t="t" r="r" b="b"/>
              <a:pathLst>
                <a:path w="3061334" h="623570">
                  <a:moveTo>
                    <a:pt x="0" y="623138"/>
                  </a:moveTo>
                  <a:lnTo>
                    <a:pt x="3060954" y="623138"/>
                  </a:lnTo>
                  <a:lnTo>
                    <a:pt x="3060954" y="0"/>
                  </a:lnTo>
                  <a:lnTo>
                    <a:pt x="0" y="0"/>
                  </a:lnTo>
                  <a:lnTo>
                    <a:pt x="0" y="62313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6117716" y="2976498"/>
            <a:ext cx="20707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002356"/>
                </a:solidFill>
                <a:latin typeface="Arial"/>
                <a:cs typeface="Arial"/>
              </a:rPr>
              <a:t>Protocol-permitted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561201" y="3250514"/>
            <a:ext cx="11823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2356"/>
                </a:solidFill>
                <a:latin typeface="Arial"/>
                <a:cs typeface="Arial"/>
              </a:rPr>
              <a:t>SOC</a:t>
            </a:r>
            <a:r>
              <a:rPr dirty="0" sz="1800" spc="-5" b="1">
                <a:solidFill>
                  <a:srgbClr val="00235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2356"/>
                </a:solidFill>
                <a:latin typeface="Arial"/>
                <a:cs typeface="Arial"/>
              </a:rPr>
              <a:t>alone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9099168" y="1512061"/>
            <a:ext cx="611505" cy="2075180"/>
            <a:chOff x="9099168" y="1512061"/>
            <a:chExt cx="611505" cy="2075180"/>
          </a:xfrm>
        </p:grpSpPr>
        <p:sp>
          <p:nvSpPr>
            <p:cNvPr id="23" name="object 23" descr=""/>
            <p:cNvSpPr/>
            <p:nvPr/>
          </p:nvSpPr>
          <p:spPr>
            <a:xfrm>
              <a:off x="9105518" y="1518411"/>
              <a:ext cx="598805" cy="2062480"/>
            </a:xfrm>
            <a:custGeom>
              <a:avLst/>
              <a:gdLst/>
              <a:ahLst/>
              <a:cxnLst/>
              <a:rect l="l" t="t" r="r" b="b"/>
              <a:pathLst>
                <a:path w="598804" h="2062479">
                  <a:moveTo>
                    <a:pt x="598792" y="0"/>
                  </a:moveTo>
                  <a:lnTo>
                    <a:pt x="0" y="0"/>
                  </a:lnTo>
                  <a:lnTo>
                    <a:pt x="0" y="2062226"/>
                  </a:lnTo>
                  <a:lnTo>
                    <a:pt x="598792" y="2062226"/>
                  </a:lnTo>
                  <a:lnTo>
                    <a:pt x="598792" y="0"/>
                  </a:lnTo>
                  <a:close/>
                </a:path>
              </a:pathLst>
            </a:custGeom>
            <a:solidFill>
              <a:srgbClr val="6FB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9105518" y="1518411"/>
              <a:ext cx="598805" cy="2062480"/>
            </a:xfrm>
            <a:custGeom>
              <a:avLst/>
              <a:gdLst/>
              <a:ahLst/>
              <a:cxnLst/>
              <a:rect l="l" t="t" r="r" b="b"/>
              <a:pathLst>
                <a:path w="598804" h="2062479">
                  <a:moveTo>
                    <a:pt x="0" y="2062226"/>
                  </a:moveTo>
                  <a:lnTo>
                    <a:pt x="598792" y="2062226"/>
                  </a:lnTo>
                  <a:lnTo>
                    <a:pt x="598792" y="0"/>
                  </a:lnTo>
                  <a:lnTo>
                    <a:pt x="0" y="0"/>
                  </a:lnTo>
                  <a:lnTo>
                    <a:pt x="0" y="2062226"/>
                  </a:lnTo>
                  <a:close/>
                </a:path>
              </a:pathLst>
            </a:custGeom>
            <a:ln w="12700">
              <a:solidFill>
                <a:srgbClr val="5088B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9245006" y="1960879"/>
            <a:ext cx="309880" cy="117729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2315"/>
              </a:lnSpc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10176509" y="1512061"/>
            <a:ext cx="611505" cy="2075180"/>
            <a:chOff x="10176509" y="1512061"/>
            <a:chExt cx="611505" cy="2075180"/>
          </a:xfrm>
        </p:grpSpPr>
        <p:sp>
          <p:nvSpPr>
            <p:cNvPr id="27" name="object 27" descr=""/>
            <p:cNvSpPr/>
            <p:nvPr/>
          </p:nvSpPr>
          <p:spPr>
            <a:xfrm>
              <a:off x="10182859" y="1518411"/>
              <a:ext cx="598805" cy="2062480"/>
            </a:xfrm>
            <a:custGeom>
              <a:avLst/>
              <a:gdLst/>
              <a:ahLst/>
              <a:cxnLst/>
              <a:rect l="l" t="t" r="r" b="b"/>
              <a:pathLst>
                <a:path w="598804" h="2062479">
                  <a:moveTo>
                    <a:pt x="598792" y="0"/>
                  </a:moveTo>
                  <a:lnTo>
                    <a:pt x="0" y="0"/>
                  </a:lnTo>
                  <a:lnTo>
                    <a:pt x="0" y="2062226"/>
                  </a:lnTo>
                  <a:lnTo>
                    <a:pt x="598792" y="2062226"/>
                  </a:lnTo>
                  <a:lnTo>
                    <a:pt x="598792" y="0"/>
                  </a:lnTo>
                  <a:close/>
                </a:path>
              </a:pathLst>
            </a:custGeom>
            <a:solidFill>
              <a:srgbClr val="6FB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0182859" y="1518411"/>
              <a:ext cx="598805" cy="2062480"/>
            </a:xfrm>
            <a:custGeom>
              <a:avLst/>
              <a:gdLst/>
              <a:ahLst/>
              <a:cxnLst/>
              <a:rect l="l" t="t" r="r" b="b"/>
              <a:pathLst>
                <a:path w="598804" h="2062479">
                  <a:moveTo>
                    <a:pt x="0" y="2062226"/>
                  </a:moveTo>
                  <a:lnTo>
                    <a:pt x="598792" y="2062226"/>
                  </a:lnTo>
                  <a:lnTo>
                    <a:pt x="598792" y="0"/>
                  </a:lnTo>
                  <a:lnTo>
                    <a:pt x="0" y="0"/>
                  </a:lnTo>
                  <a:lnTo>
                    <a:pt x="0" y="2062226"/>
                  </a:lnTo>
                  <a:close/>
                </a:path>
              </a:pathLst>
            </a:custGeom>
            <a:ln w="12700">
              <a:solidFill>
                <a:srgbClr val="5088B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10322473" y="1983739"/>
            <a:ext cx="309880" cy="113030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2315"/>
              </a:lnSpc>
            </a:pP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Follow-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up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8942323" y="4108450"/>
            <a:ext cx="2317115" cy="1108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Primary</a:t>
            </a:r>
            <a:r>
              <a:rPr dirty="0" sz="1800" spc="-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Endpoints</a:t>
            </a:r>
            <a:endParaRPr sz="1800">
              <a:latin typeface="Arial"/>
              <a:cs typeface="Arial"/>
            </a:endParaRPr>
          </a:p>
          <a:p>
            <a:pPr marL="196215" indent="-183515">
              <a:lnSpc>
                <a:spcPct val="100000"/>
              </a:lnSpc>
              <a:spcBef>
                <a:spcPts val="5"/>
              </a:spcBef>
              <a:buChar char="•"/>
              <a:tabLst>
                <a:tab pos="196215" algn="l"/>
              </a:tabLst>
            </a:pP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Overall</a:t>
            </a:r>
            <a:r>
              <a:rPr dirty="0" sz="1600" spc="-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Arial"/>
                <a:cs typeface="Arial"/>
              </a:rPr>
              <a:t>survival</a:t>
            </a:r>
            <a:endParaRPr sz="1600">
              <a:latin typeface="Arial"/>
              <a:cs typeface="Arial"/>
            </a:endParaRPr>
          </a:p>
          <a:p>
            <a:pPr marL="196215" indent="-183515">
              <a:lnSpc>
                <a:spcPct val="100000"/>
              </a:lnSpc>
              <a:spcBef>
                <a:spcPts val="600"/>
              </a:spcBef>
              <a:buChar char="•"/>
              <a:tabLst>
                <a:tab pos="196215" algn="l"/>
              </a:tabLst>
            </a:pPr>
            <a:r>
              <a:rPr dirty="0" sz="1600" spc="-10">
                <a:solidFill>
                  <a:srgbClr val="001F5F"/>
                </a:solidFill>
                <a:latin typeface="Arial"/>
                <a:cs typeface="Arial"/>
              </a:rPr>
              <a:t>Radiographic</a:t>
            </a: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Arial"/>
                <a:cs typeface="Arial"/>
              </a:rPr>
              <a:t>progress-</a:t>
            </a:r>
            <a:endParaRPr sz="1600">
              <a:latin typeface="Arial"/>
              <a:cs typeface="Arial"/>
            </a:endParaRPr>
          </a:p>
          <a:p>
            <a:pPr marL="194945">
              <a:lnSpc>
                <a:spcPct val="100000"/>
              </a:lnSpc>
            </a:pPr>
            <a:r>
              <a:rPr dirty="0" sz="1600">
                <a:solidFill>
                  <a:srgbClr val="001F5F"/>
                </a:solidFill>
                <a:latin typeface="Arial"/>
                <a:cs typeface="Arial"/>
              </a:rPr>
              <a:t>free</a:t>
            </a:r>
            <a:r>
              <a:rPr dirty="0" sz="16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Arial"/>
                <a:cs typeface="Arial"/>
              </a:rPr>
              <a:t>survival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78739" y="6386271"/>
            <a:ext cx="1130236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201811"/>
                </a:solidFill>
                <a:latin typeface="Arial"/>
                <a:cs typeface="Arial"/>
              </a:rPr>
              <a:t>CT, computed</a:t>
            </a:r>
            <a:r>
              <a:rPr dirty="0" sz="900" spc="-40">
                <a:solidFill>
                  <a:srgbClr val="201811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01811"/>
                </a:solidFill>
                <a:latin typeface="Arial"/>
                <a:cs typeface="Arial"/>
              </a:rPr>
              <a:t>tomography;</a:t>
            </a:r>
            <a:r>
              <a:rPr dirty="0" sz="900" spc="-40">
                <a:solidFill>
                  <a:srgbClr val="201811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01811"/>
                </a:solidFill>
                <a:latin typeface="Arial"/>
                <a:cs typeface="Arial"/>
              </a:rPr>
              <a:t>ECOG,</a:t>
            </a:r>
            <a:r>
              <a:rPr dirty="0" sz="900" spc="5">
                <a:solidFill>
                  <a:srgbClr val="201811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01811"/>
                </a:solidFill>
                <a:latin typeface="Arial"/>
                <a:cs typeface="Arial"/>
              </a:rPr>
              <a:t>Eastern</a:t>
            </a:r>
            <a:r>
              <a:rPr dirty="0" sz="900" spc="-25">
                <a:solidFill>
                  <a:srgbClr val="201811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01811"/>
                </a:solidFill>
                <a:latin typeface="Arial"/>
                <a:cs typeface="Arial"/>
              </a:rPr>
              <a:t>Cooperative</a:t>
            </a:r>
            <a:r>
              <a:rPr dirty="0" sz="900" spc="-25">
                <a:solidFill>
                  <a:srgbClr val="201811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01811"/>
                </a:solidFill>
                <a:latin typeface="Arial"/>
                <a:cs typeface="Arial"/>
              </a:rPr>
              <a:t>Oncology</a:t>
            </a:r>
            <a:r>
              <a:rPr dirty="0" sz="900" spc="-35">
                <a:solidFill>
                  <a:srgbClr val="201811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01811"/>
                </a:solidFill>
                <a:latin typeface="Arial"/>
                <a:cs typeface="Arial"/>
              </a:rPr>
              <a:t>Group;</a:t>
            </a:r>
            <a:r>
              <a:rPr dirty="0" sz="900" spc="-15">
                <a:solidFill>
                  <a:srgbClr val="201811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01811"/>
                </a:solidFill>
                <a:latin typeface="Arial"/>
                <a:cs typeface="Arial"/>
              </a:rPr>
              <a:t>LDH,</a:t>
            </a:r>
            <a:r>
              <a:rPr dirty="0" sz="900" spc="-10">
                <a:solidFill>
                  <a:srgbClr val="201811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01811"/>
                </a:solidFill>
                <a:latin typeface="Arial"/>
                <a:cs typeface="Arial"/>
              </a:rPr>
              <a:t>lactate</a:t>
            </a:r>
            <a:r>
              <a:rPr dirty="0" sz="900" spc="-25">
                <a:solidFill>
                  <a:srgbClr val="201811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01811"/>
                </a:solidFill>
                <a:latin typeface="Arial"/>
                <a:cs typeface="Arial"/>
              </a:rPr>
              <a:t>dehydrogenase;</a:t>
            </a:r>
            <a:r>
              <a:rPr dirty="0" sz="900" spc="-40">
                <a:solidFill>
                  <a:srgbClr val="201811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01811"/>
                </a:solidFill>
                <a:latin typeface="Arial"/>
                <a:cs typeface="Arial"/>
              </a:rPr>
              <a:t>mCRPC,</a:t>
            </a:r>
            <a:r>
              <a:rPr dirty="0" sz="900" spc="-5">
                <a:solidFill>
                  <a:srgbClr val="201811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01811"/>
                </a:solidFill>
                <a:latin typeface="Arial"/>
                <a:cs typeface="Arial"/>
              </a:rPr>
              <a:t>metastatic</a:t>
            </a:r>
            <a:r>
              <a:rPr dirty="0" sz="900" spc="-50">
                <a:solidFill>
                  <a:srgbClr val="201811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01811"/>
                </a:solidFill>
                <a:latin typeface="Arial"/>
                <a:cs typeface="Arial"/>
              </a:rPr>
              <a:t>castration-resistant</a:t>
            </a:r>
            <a:r>
              <a:rPr dirty="0" sz="900" spc="-50">
                <a:solidFill>
                  <a:srgbClr val="201811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01811"/>
                </a:solidFill>
                <a:latin typeface="Arial"/>
                <a:cs typeface="Arial"/>
              </a:rPr>
              <a:t>prostate</a:t>
            </a:r>
            <a:r>
              <a:rPr dirty="0" sz="900" spc="-25">
                <a:solidFill>
                  <a:srgbClr val="201811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01811"/>
                </a:solidFill>
                <a:latin typeface="Arial"/>
                <a:cs typeface="Arial"/>
              </a:rPr>
              <a:t>cancer;</a:t>
            </a:r>
            <a:r>
              <a:rPr dirty="0" sz="900" spc="-25">
                <a:solidFill>
                  <a:srgbClr val="201811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01811"/>
                </a:solidFill>
                <a:latin typeface="Arial"/>
                <a:cs typeface="Arial"/>
              </a:rPr>
              <a:t>PET,</a:t>
            </a:r>
            <a:r>
              <a:rPr dirty="0" sz="900" spc="-5">
                <a:solidFill>
                  <a:srgbClr val="201811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01811"/>
                </a:solidFill>
                <a:latin typeface="Arial"/>
                <a:cs typeface="Arial"/>
              </a:rPr>
              <a:t>positron</a:t>
            </a:r>
            <a:r>
              <a:rPr dirty="0" sz="900" spc="-25">
                <a:solidFill>
                  <a:srgbClr val="201811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01811"/>
                </a:solidFill>
                <a:latin typeface="Arial"/>
                <a:cs typeface="Arial"/>
              </a:rPr>
              <a:t>emission</a:t>
            </a:r>
            <a:r>
              <a:rPr dirty="0" sz="900" spc="-50">
                <a:solidFill>
                  <a:srgbClr val="201811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01811"/>
                </a:solidFill>
                <a:latin typeface="Arial"/>
                <a:cs typeface="Arial"/>
              </a:rPr>
              <a:t>tomography; PSMA,</a:t>
            </a:r>
            <a:r>
              <a:rPr dirty="0" sz="900" spc="5">
                <a:solidFill>
                  <a:srgbClr val="201811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201811"/>
                </a:solidFill>
                <a:latin typeface="Arial"/>
                <a:cs typeface="Arial"/>
              </a:rPr>
              <a:t>prostate-specific </a:t>
            </a:r>
            <a:r>
              <a:rPr dirty="0" sz="900">
                <a:solidFill>
                  <a:srgbClr val="201811"/>
                </a:solidFill>
                <a:latin typeface="Arial"/>
                <a:cs typeface="Arial"/>
              </a:rPr>
              <a:t>membrane</a:t>
            </a:r>
            <a:r>
              <a:rPr dirty="0" sz="900" spc="-45">
                <a:solidFill>
                  <a:srgbClr val="201811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201811"/>
                </a:solidFill>
                <a:latin typeface="Arial"/>
                <a:cs typeface="Arial"/>
              </a:rPr>
              <a:t>antigen.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1.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Morris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MJ,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et al.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J</a:t>
            </a:r>
            <a:r>
              <a:rPr dirty="0" sz="900" spc="1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Clin Oncol</a:t>
            </a:r>
            <a:r>
              <a:rPr dirty="0" sz="900">
                <a:latin typeface="Arial"/>
                <a:cs typeface="Arial"/>
              </a:rPr>
              <a:t>.</a:t>
            </a:r>
            <a:r>
              <a:rPr dirty="0" sz="900" spc="-10">
                <a:latin typeface="Arial"/>
                <a:cs typeface="Arial"/>
              </a:rPr>
              <a:t> 2021;39(18_suppl):LBA4-</a:t>
            </a:r>
            <a:r>
              <a:rPr dirty="0" sz="900">
                <a:latin typeface="Arial"/>
                <a:cs typeface="Arial"/>
              </a:rPr>
              <a:t>LBA4.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2. Sartor O,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et al.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New</a:t>
            </a:r>
            <a:r>
              <a:rPr dirty="0" sz="900" spc="1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Engl</a:t>
            </a:r>
            <a:r>
              <a:rPr dirty="0" sz="900" spc="1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J</a:t>
            </a:r>
            <a:r>
              <a:rPr dirty="0" sz="900" spc="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Med</a:t>
            </a:r>
            <a:r>
              <a:rPr dirty="0" sz="900">
                <a:latin typeface="Arial"/>
                <a:cs typeface="Arial"/>
              </a:rPr>
              <a:t>.</a:t>
            </a:r>
            <a:r>
              <a:rPr dirty="0" sz="900" spc="2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2021;385:1091-1103.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1990323" y="6660591"/>
            <a:ext cx="965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0">
                <a:solidFill>
                  <a:srgbClr val="737373"/>
                </a:solidFill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73023" rIns="0" bIns="0" rtlCol="0" vert="horz">
            <a:spAutoFit/>
          </a:bodyPr>
          <a:lstStyle/>
          <a:p>
            <a:pPr marL="77787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1F5F"/>
                </a:solidFill>
              </a:rPr>
              <a:t>VISION</a:t>
            </a:r>
            <a:r>
              <a:rPr dirty="0" spc="-11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Trial</a:t>
            </a:r>
            <a:r>
              <a:rPr dirty="0" spc="-105">
                <a:solidFill>
                  <a:srgbClr val="001F5F"/>
                </a:solidFill>
              </a:rPr>
              <a:t> </a:t>
            </a:r>
            <a:r>
              <a:rPr dirty="0" spc="-10">
                <a:solidFill>
                  <a:srgbClr val="001F5F"/>
                </a:solidFill>
              </a:rPr>
              <a:t>Design: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Morris, Michael</dc:creator>
  <dc:title>How to use this template</dc:title>
  <dcterms:created xsi:type="dcterms:W3CDTF">2025-01-24T00:38:15Z</dcterms:created>
  <dcterms:modified xsi:type="dcterms:W3CDTF">2025-01-24T00:38:15Z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2025-01-23T00:00:00Z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2025-01-24T00:00:00Z</vt:filetime>
  </property>
  <property fmtid="{D5CDD505-2E9C-101B-9397-08002B2CF9AE}" pid="5" name="Producer">
    <vt:lpwstr>Microsoft® PowerPoint® for Microsoft 365</vt:lpwstr>
  </property>
</Properties>
</file>