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9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57" r:id="rId16"/>
    <p:sldId id="258" r:id="rId17"/>
    <p:sldId id="279" r:id="rId18"/>
    <p:sldId id="280" r:id="rId19"/>
    <p:sldId id="260" r:id="rId20"/>
    <p:sldId id="275" r:id="rId21"/>
    <p:sldId id="277" r:id="rId22"/>
    <p:sldId id="276" r:id="rId23"/>
    <p:sldId id="282" r:id="rId24"/>
    <p:sldId id="283" r:id="rId25"/>
    <p:sldId id="284" r:id="rId26"/>
    <p:sldId id="281" r:id="rId27"/>
    <p:sldId id="285" r:id="rId28"/>
    <p:sldId id="286" r:id="rId29"/>
    <p:sldId id="287" r:id="rId30"/>
    <p:sldId id="261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es, Mary" initials="JM" lastIdx="11" clrIdx="0">
    <p:extLst>
      <p:ext uri="{19B8F6BF-5375-455C-9EA6-DF929625EA0E}">
        <p15:presenceInfo xmlns:p15="http://schemas.microsoft.com/office/powerpoint/2012/main" userId="S::EMAMIMA1@novartis.net::c7e0a85d-e8d8-4967-944a-505d2ad225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Sheet1!$A$2:$A$15</c:f>
              <c:numCache>
                <c:formatCode>General</c:formatCode>
                <c:ptCount val="14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12</c:v>
                </c:pt>
                <c:pt idx="4">
                  <c:v>22</c:v>
                </c:pt>
                <c:pt idx="5">
                  <c:v>32</c:v>
                </c:pt>
                <c:pt idx="6">
                  <c:v>42</c:v>
                </c:pt>
                <c:pt idx="7">
                  <c:v>51</c:v>
                </c:pt>
                <c:pt idx="8">
                  <c:v>58</c:v>
                </c:pt>
                <c:pt idx="9">
                  <c:v>64</c:v>
                </c:pt>
                <c:pt idx="10">
                  <c:v>68</c:v>
                </c:pt>
                <c:pt idx="11">
                  <c:v>72</c:v>
                </c:pt>
                <c:pt idx="12">
                  <c:v>74</c:v>
                </c:pt>
                <c:pt idx="13">
                  <c:v>77</c:v>
                </c:pt>
              </c:numCache>
            </c:numRef>
          </c:xVal>
          <c:yVal>
            <c:numRef>
              <c:f>Sheet1!$B$2:$B$15</c:f>
              <c:numCache>
                <c:formatCode>General</c:formatCode>
                <c:ptCount val="14"/>
                <c:pt idx="0">
                  <c:v>1</c:v>
                </c:pt>
                <c:pt idx="1">
                  <c:v>3</c:v>
                </c:pt>
                <c:pt idx="2">
                  <c:v>0.5</c:v>
                </c:pt>
                <c:pt idx="3">
                  <c:v>6</c:v>
                </c:pt>
                <c:pt idx="4">
                  <c:v>0.5</c:v>
                </c:pt>
                <c:pt idx="5">
                  <c:v>7</c:v>
                </c:pt>
                <c:pt idx="6">
                  <c:v>2</c:v>
                </c:pt>
                <c:pt idx="7">
                  <c:v>9</c:v>
                </c:pt>
                <c:pt idx="8">
                  <c:v>7</c:v>
                </c:pt>
                <c:pt idx="9">
                  <c:v>11</c:v>
                </c:pt>
                <c:pt idx="10">
                  <c:v>9</c:v>
                </c:pt>
                <c:pt idx="11">
                  <c:v>12</c:v>
                </c:pt>
                <c:pt idx="12">
                  <c:v>10</c:v>
                </c:pt>
                <c:pt idx="13">
                  <c:v>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363-CC49-A0DC-5814F01D33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8948879"/>
        <c:axId val="13074640"/>
      </c:scatterChart>
      <c:valAx>
        <c:axId val="1788948879"/>
        <c:scaling>
          <c:orientation val="minMax"/>
          <c:max val="80"/>
        </c:scaling>
        <c:delete val="1"/>
        <c:axPos val="b"/>
        <c:numFmt formatCode="General" sourceLinked="1"/>
        <c:majorTickMark val="none"/>
        <c:minorTickMark val="none"/>
        <c:tickLblPos val="nextTo"/>
        <c:crossAx val="13074640"/>
        <c:crosses val="autoZero"/>
        <c:crossBetween val="midCat"/>
      </c:valAx>
      <c:valAx>
        <c:axId val="13074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894887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1BD64-2CC4-48E6-BBBE-6C5878EC2692}" type="datetimeFigureOut">
              <a:rPr lang="en-US" smtClean="0"/>
              <a:t>11/3/24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66ACD-8FB7-4CD2-A727-66A8B9EF1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8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263C9-A61F-43A8-A3DE-4CB02C4C9C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01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263C9-A61F-43A8-A3DE-4CB02C4C9C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86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ADC04-7158-4444-8561-683C744BA8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7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ADC04-7158-4444-8561-683C744BA8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7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3CE37-8989-471A-BC57-D3CAAD03839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E0E0F-3045-0E4E-9D6B-A8444CE4ED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05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E0E0F-3045-0E4E-9D6B-A8444CE4ED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7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5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2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E987906-1BDA-F846-8595-0F0D3D94DE11}" type="datetime1">
              <a:t>11/3/24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980410" y="1535197"/>
            <a:ext cx="10801407" cy="4752000"/>
          </a:xfr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2" descr="\\nas-mainz\Projekte_vertraulich\Bayer\17-0612_Fischer_CI-Redesign\vom Kunden\Bayer_Cross_2017_on-Screen_RGB_170630.wm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6045" y="617155"/>
            <a:ext cx="399825" cy="39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6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3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3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1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7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1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0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19EC2-6E91-43B4-A202-E66AF83ACF55}" type="datetimeFigureOut">
              <a:rPr lang="en-US" smtClean="0"/>
              <a:t>11/3/24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7167E-D49F-4369-A994-A2CE05F8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8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study/NCT00309985" TargetMode="External"/><Relationship Id="rId7" Type="http://schemas.openxmlformats.org/officeDocument/2006/relationships/hyperlink" Target="https://clinicaltrials.gov/ct2/show/NCT0279960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inicaltrials.gov/ct2/show/NCT00309985" TargetMode="External"/><Relationship Id="rId5" Type="http://schemas.openxmlformats.org/officeDocument/2006/relationships/hyperlink" Target="https://clinicaltrials.gov/ct2/show/NCT00268476" TargetMode="External"/><Relationship Id="rId4" Type="http://schemas.openxmlformats.org/officeDocument/2006/relationships/hyperlink" Target="https://clinicaltrials.gov/ct2/show/NCT0171528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2489318" TargetMode="External"/><Relationship Id="rId7" Type="http://schemas.openxmlformats.org/officeDocument/2006/relationships/hyperlink" Target="https://clinicaltrials.gov/ct2/show/NCT0195743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inicaltrials.gov/ct2/show/NCT02446405" TargetMode="External"/><Relationship Id="rId5" Type="http://schemas.openxmlformats.org/officeDocument/2006/relationships/hyperlink" Target="https://clinicaltrials.gov/ct2/show/NCT02677896" TargetMode="External"/><Relationship Id="rId4" Type="http://schemas.openxmlformats.org/officeDocument/2006/relationships/hyperlink" Target="https://clinicaltrials.gov/ct2/show/NCT0180969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Evolving Treatment Landscape in Prostate Cancer: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742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Dan George, MD</a:t>
            </a:r>
          </a:p>
          <a:p>
            <a:r>
              <a:rPr lang="en-US" dirty="0"/>
              <a:t>Eleanor Easley Distinguished Professor of Medicine and Surgery</a:t>
            </a:r>
          </a:p>
          <a:p>
            <a:r>
              <a:rPr lang="en-US" dirty="0"/>
              <a:t>Leader, DCI Center for Prostate and Urologic Cancers</a:t>
            </a:r>
          </a:p>
          <a:p>
            <a:r>
              <a:rPr lang="en-US" dirty="0"/>
              <a:t>Duke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534088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PEACE-1: 2x2 Randomized Trial of ADT+ Docetaxel +/- XRT and +/- </a:t>
            </a:r>
            <a:r>
              <a:rPr lang="en-US" sz="3600" dirty="0" err="1"/>
              <a:t>Abiraterone</a:t>
            </a:r>
            <a:endParaRPr lang="en-US" sz="3600" dirty="0"/>
          </a:p>
        </p:txBody>
      </p:sp>
      <p:grpSp>
        <p:nvGrpSpPr>
          <p:cNvPr id="4" name="Google Shape;3033;p86"/>
          <p:cNvGrpSpPr/>
          <p:nvPr/>
        </p:nvGrpSpPr>
        <p:grpSpPr>
          <a:xfrm>
            <a:off x="261732" y="1848677"/>
            <a:ext cx="5834269" cy="3995531"/>
            <a:chOff x="1898650" y="1392534"/>
            <a:chExt cx="7895436" cy="4347865"/>
          </a:xfrm>
        </p:grpSpPr>
        <p:pic>
          <p:nvPicPr>
            <p:cNvPr id="5" name="Google Shape;3034;p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98650" y="1392534"/>
              <a:ext cx="7895436" cy="4347865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sp>
          <p:nvSpPr>
            <p:cNvPr id="6" name="Google Shape;3035;p86"/>
            <p:cNvSpPr/>
            <p:nvPr/>
          </p:nvSpPr>
          <p:spPr>
            <a:xfrm>
              <a:off x="5472953" y="5486400"/>
              <a:ext cx="4061012" cy="253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3047;p87"/>
          <p:cNvGrpSpPr/>
          <p:nvPr/>
        </p:nvGrpSpPr>
        <p:grpSpPr>
          <a:xfrm>
            <a:off x="4852646" y="1848677"/>
            <a:ext cx="7034556" cy="3995531"/>
            <a:chOff x="3550024" y="952443"/>
            <a:chExt cx="9020511" cy="4914944"/>
          </a:xfrm>
        </p:grpSpPr>
        <p:grpSp>
          <p:nvGrpSpPr>
            <p:cNvPr id="8" name="Google Shape;3048;p87"/>
            <p:cNvGrpSpPr/>
            <p:nvPr/>
          </p:nvGrpSpPr>
          <p:grpSpPr>
            <a:xfrm>
              <a:off x="5128234" y="952443"/>
              <a:ext cx="7442301" cy="4914944"/>
              <a:chOff x="5128234" y="952443"/>
              <a:chExt cx="7442301" cy="4914944"/>
            </a:xfrm>
          </p:grpSpPr>
          <p:pic>
            <p:nvPicPr>
              <p:cNvPr id="10" name="Google Shape;3049;p8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128234" y="952443"/>
                <a:ext cx="7442301" cy="49149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algn="tl" rotWithShape="0">
                  <a:srgbClr val="000000">
                    <a:alpha val="69803"/>
                  </a:srgbClr>
                </a:outerShdw>
              </a:effectLst>
            </p:spPr>
          </p:pic>
          <p:sp>
            <p:nvSpPr>
              <p:cNvPr id="11" name="Google Shape;3050;p87"/>
              <p:cNvSpPr/>
              <p:nvPr/>
            </p:nvSpPr>
            <p:spPr>
              <a:xfrm>
                <a:off x="5486400" y="5513294"/>
                <a:ext cx="3832412" cy="23018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" name="Google Shape;3051;p87"/>
            <p:cNvSpPr/>
            <p:nvPr/>
          </p:nvSpPr>
          <p:spPr>
            <a:xfrm>
              <a:off x="3550024" y="5513294"/>
              <a:ext cx="699247" cy="13447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65600" y="6172200"/>
            <a:ext cx="251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Fizazi</a:t>
            </a:r>
            <a:r>
              <a:rPr lang="en-US" dirty="0"/>
              <a:t> K, et al ESMO 2021</a:t>
            </a:r>
          </a:p>
        </p:txBody>
      </p:sp>
    </p:spTree>
    <p:extLst>
      <p:ext uri="{BB962C8B-B14F-4D97-AF65-F5344CB8AC3E}">
        <p14:creationId xmlns:p14="http://schemas.microsoft.com/office/powerpoint/2010/main" val="232724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ADT, Docetaxel and Darolutamide Improves OS vs ADT, Docetaxel and Placebo (ARASENS)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Smith MR, et al. NEJM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/>
        </p:blipFill>
        <p:spPr>
          <a:xfrm>
            <a:off x="1524000" y="1600200"/>
            <a:ext cx="7882400" cy="4404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061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5482B00-59E1-43E0-9608-95676C66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27" y="139415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Phase 3 Trials of ARPI in </a:t>
            </a:r>
            <a:r>
              <a:rPr lang="en-US" dirty="0" err="1"/>
              <a:t>nmCRPC</a:t>
            </a:r>
            <a:r>
              <a:rPr lang="en-US" dirty="0"/>
              <a:t> Establish MFS as a Primary End Point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54D9B2F-E61B-40CD-AA62-642324ACEC5B}"/>
              </a:ext>
            </a:extLst>
          </p:cNvPr>
          <p:cNvGraphicFramePr>
            <a:graphicFrameLocks noGrp="1"/>
          </p:cNvGraphicFramePr>
          <p:nvPr/>
        </p:nvGraphicFramePr>
        <p:xfrm>
          <a:off x="1055899" y="1424217"/>
          <a:ext cx="10106389" cy="458290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12855">
                  <a:extLst>
                    <a:ext uri="{9D8B030D-6E8A-4147-A177-3AD203B41FA5}">
                      <a16:colId xmlns:a16="http://schemas.microsoft.com/office/drawing/2014/main" val="4213305660"/>
                    </a:ext>
                  </a:extLst>
                </a:gridCol>
                <a:gridCol w="755743">
                  <a:extLst>
                    <a:ext uri="{9D8B030D-6E8A-4147-A177-3AD203B41FA5}">
                      <a16:colId xmlns:a16="http://schemas.microsoft.com/office/drawing/2014/main" val="1734508283"/>
                    </a:ext>
                  </a:extLst>
                </a:gridCol>
                <a:gridCol w="755743">
                  <a:extLst>
                    <a:ext uri="{9D8B030D-6E8A-4147-A177-3AD203B41FA5}">
                      <a16:colId xmlns:a16="http://schemas.microsoft.com/office/drawing/2014/main" val="2602902718"/>
                    </a:ext>
                  </a:extLst>
                </a:gridCol>
                <a:gridCol w="1171909">
                  <a:extLst>
                    <a:ext uri="{9D8B030D-6E8A-4147-A177-3AD203B41FA5}">
                      <a16:colId xmlns:a16="http://schemas.microsoft.com/office/drawing/2014/main" val="2953041104"/>
                    </a:ext>
                  </a:extLst>
                </a:gridCol>
                <a:gridCol w="1037888">
                  <a:extLst>
                    <a:ext uri="{9D8B030D-6E8A-4147-A177-3AD203B41FA5}">
                      <a16:colId xmlns:a16="http://schemas.microsoft.com/office/drawing/2014/main" val="2193299465"/>
                    </a:ext>
                  </a:extLst>
                </a:gridCol>
                <a:gridCol w="1037888">
                  <a:extLst>
                    <a:ext uri="{9D8B030D-6E8A-4147-A177-3AD203B41FA5}">
                      <a16:colId xmlns:a16="http://schemas.microsoft.com/office/drawing/2014/main" val="490350876"/>
                    </a:ext>
                  </a:extLst>
                </a:gridCol>
                <a:gridCol w="1078073">
                  <a:extLst>
                    <a:ext uri="{9D8B030D-6E8A-4147-A177-3AD203B41FA5}">
                      <a16:colId xmlns:a16="http://schemas.microsoft.com/office/drawing/2014/main" val="3497323800"/>
                    </a:ext>
                  </a:extLst>
                </a:gridCol>
                <a:gridCol w="829731">
                  <a:extLst>
                    <a:ext uri="{9D8B030D-6E8A-4147-A177-3AD203B41FA5}">
                      <a16:colId xmlns:a16="http://schemas.microsoft.com/office/drawing/2014/main" val="1316210335"/>
                    </a:ext>
                  </a:extLst>
                </a:gridCol>
                <a:gridCol w="829731">
                  <a:extLst>
                    <a:ext uri="{9D8B030D-6E8A-4147-A177-3AD203B41FA5}">
                      <a16:colId xmlns:a16="http://schemas.microsoft.com/office/drawing/2014/main" val="402309822"/>
                    </a:ext>
                  </a:extLst>
                </a:gridCol>
                <a:gridCol w="1196828">
                  <a:extLst>
                    <a:ext uri="{9D8B030D-6E8A-4147-A177-3AD203B41FA5}">
                      <a16:colId xmlns:a16="http://schemas.microsoft.com/office/drawing/2014/main" val="403176933"/>
                    </a:ext>
                  </a:extLst>
                </a:gridCol>
              </a:tblGrid>
              <a:tr h="3196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4291" marR="34291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ARAMIS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</a:t>
                      </a:r>
                      <a:endParaRPr lang="en-US" sz="1100" b="1" i="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1" marR="34291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SPARTAN</a:t>
                      </a:r>
                      <a:r>
                        <a:rPr lang="en-US" sz="1100" b="1" kern="12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en-US" sz="1100" b="1" i="0" kern="1200" baseline="30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PROSPER</a:t>
                      </a:r>
                      <a:r>
                        <a:rPr lang="en-US" sz="1100" b="1" kern="12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en-US" sz="1100" b="1" i="0" kern="1200" baseline="30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038265"/>
                  </a:ext>
                </a:extLst>
              </a:tr>
              <a:tr h="3196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Intervention</a:t>
                      </a:r>
                      <a:endParaRPr lang="en-US" sz="11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Darolutamide vs Placebo</a:t>
                      </a:r>
                    </a:p>
                  </a:txBody>
                  <a:tcPr marL="34291" marR="34291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Apalutamide vs Placebo</a:t>
                      </a:r>
                      <a:endParaRPr lang="en-US" sz="1100" b="1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Enzalutamide vs Placebo</a:t>
                      </a:r>
                      <a:endParaRPr lang="en-US" sz="1100" b="1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34291" marB="342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178826"/>
                  </a:ext>
                </a:extLst>
              </a:tr>
              <a:tr h="6705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design</a:t>
                      </a:r>
                      <a:endParaRPr lang="en-US" sz="1100" b="1" kern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83000"/>
                        </a:lnSpc>
                      </a:pPr>
                      <a:r>
                        <a:rPr lang="en-US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Randomized (2:1); </a:t>
                      </a: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PSADT (≤6 </a:t>
                      </a:r>
                      <a:r>
                        <a:rPr lang="en-US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 &gt;6 mo</a:t>
                      </a: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and use of osteoclast-targeted therapy</a:t>
                      </a:r>
                      <a:endParaRPr lang="en-US" sz="11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Randomized (2:1); </a:t>
                      </a: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stratified based on PSADT (≤6 mo vs &gt;6 mo),</a:t>
                      </a:r>
                      <a:r>
                        <a:rPr lang="en-US" sz="11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of osteoclast-targeted therapy,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presence of locoregional disease</a:t>
                      </a:r>
                      <a:endParaRPr lang="en-US" sz="11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Randomized (2:1); </a:t>
                      </a:r>
                      <a:r>
                        <a:rPr lang="en-US" sz="11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stratified by PSADT (&lt;6 mo vs ≥6 mo) and use of osteoclast-targeted therapy </a:t>
                      </a:r>
                      <a:endParaRPr lang="en-US" sz="1100" kern="1200" baseline="300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28689"/>
                  </a:ext>
                </a:extLst>
              </a:tr>
              <a:tr h="4710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Accrual (targeted / actual)</a:t>
                      </a:r>
                      <a:endParaRPr lang="en-US" sz="1100" b="1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1500/1508</a:t>
                      </a: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1200/1207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1560/1401</a:t>
                      </a:r>
                      <a:endParaRPr lang="en-US" sz="1200" kern="12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879564"/>
                  </a:ext>
                </a:extLst>
              </a:tr>
              <a:tr h="271575">
                <a:tc rowSpan="2">
                  <a:txBody>
                    <a:bodyPr/>
                    <a:lstStyle/>
                    <a:p>
                      <a:pPr marL="0" marR="0" indent="0" algn="l" defTabSz="1041742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Dates</a:t>
                      </a:r>
                      <a:endParaRPr lang="en-US" sz="1100" b="1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date</a:t>
                      </a:r>
                      <a:endParaRPr lang="en-US" sz="11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PCD</a:t>
                      </a:r>
                    </a:p>
                  </a:txBody>
                  <a:tcPr marL="34291" marR="34291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Final completion</a:t>
                      </a:r>
                    </a:p>
                  </a:txBody>
                  <a:tcPr marL="34291" marR="34291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 date</a:t>
                      </a: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PCD</a:t>
                      </a:r>
                    </a:p>
                  </a:txBody>
                  <a:tcPr marL="34291" marR="34291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Final completion</a:t>
                      </a:r>
                    </a:p>
                  </a:txBody>
                  <a:tcPr marL="34291" marR="34291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 date</a:t>
                      </a: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PCD</a:t>
                      </a:r>
                    </a:p>
                  </a:txBody>
                  <a:tcPr marL="68580" marR="6858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Final completion</a:t>
                      </a:r>
                    </a:p>
                  </a:txBody>
                  <a:tcPr marL="68580" marR="6858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533128"/>
                  </a:ext>
                </a:extLst>
              </a:tr>
              <a:tr h="271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2014</a:t>
                      </a:r>
                      <a:endParaRPr lang="en-US" sz="11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2018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2020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1742" rtl="0" eaLnBrk="1" latinLnBrk="0" hangingPunct="1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2013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1742" rtl="0" eaLnBrk="1" latinLnBrk="0" hangingPunct="1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2017</a:t>
                      </a:r>
                    </a:p>
                  </a:txBody>
                  <a:tcPr marL="34291" marR="34291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1742" rtl="0" eaLnBrk="1" latinLnBrk="0" hangingPunct="1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Nov 2021</a:t>
                      </a:r>
                    </a:p>
                  </a:txBody>
                  <a:tcPr marL="34291" marR="34291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1742" rtl="0" eaLnBrk="1" latinLnBrk="0" hangingPunct="1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2013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1742" rtl="0" eaLnBrk="1" latinLnBrk="0" hangingPunct="1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2017</a:t>
                      </a:r>
                      <a:endParaRPr lang="en-US" sz="11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41742" rtl="0" eaLnBrk="1" latinLnBrk="0" hangingPunct="1">
                        <a:lnSpc>
                          <a:spcPct val="83000"/>
                        </a:lnSpc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 2020</a:t>
                      </a:r>
                    </a:p>
                  </a:txBody>
                  <a:tcPr marL="68580" marR="6858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428292"/>
                  </a:ext>
                </a:extLst>
              </a:tr>
              <a:tr h="271575">
                <a:tc>
                  <a:txBody>
                    <a:bodyPr/>
                    <a:lstStyle/>
                    <a:p>
                      <a:pPr marL="0" marR="0" indent="0" algn="l" defTabSz="1041742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end point</a:t>
                      </a:r>
                      <a:endParaRPr lang="en-US" sz="1100" b="1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83000"/>
                        </a:lnSpc>
                      </a:pPr>
                      <a:r>
                        <a:rPr lang="en-US" sz="1100" b="1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MFS, time to metastasis or death</a:t>
                      </a:r>
                      <a:endParaRPr lang="en-US" sz="1100" b="1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0" marR="34290" marT="20574" marB="2057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458325"/>
                  </a:ext>
                </a:extLst>
              </a:tr>
              <a:tr h="10694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end points</a:t>
                      </a:r>
                      <a:endParaRPr lang="en-US" sz="1100" b="1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83000"/>
                        </a:lnSpc>
                      </a:pPr>
                      <a:r>
                        <a:rPr lang="en-US" sz="1100" b="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OS, </a:t>
                      </a: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first SSE, </a:t>
                      </a:r>
                      <a:r>
                        <a:rPr lang="en-US" sz="1100" b="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use of CT, </a:t>
                      </a: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pain progression</a:t>
                      </a:r>
                      <a:r>
                        <a:rPr lang="en-US" sz="1100" b="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safety, </a:t>
                      </a: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first opiate use</a:t>
                      </a:r>
                      <a:endParaRPr lang="en-US" sz="11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metastasis, </a:t>
                      </a:r>
                      <a:r>
                        <a:rPr lang="en-US" sz="1100" b="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PFS, </a:t>
                      </a: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symptomatic progression</a:t>
                      </a:r>
                      <a:r>
                        <a:rPr lang="en-US" sz="1100" b="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OS, time to use of CT, PFS, safety</a:t>
                      </a: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PK</a:t>
                      </a:r>
                      <a:endParaRPr lang="en-US" sz="11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PSA progression, time to first use of new antineoplastic therapy, OS, time to first use of CT, HRQoL, </a:t>
                      </a: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CT-free disease specific survival, time to CT-free survival</a:t>
                      </a:r>
                      <a:r>
                        <a:rPr lang="en-US" sz="1100" b="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time to pain progression, safety, PSA response rate</a:t>
                      </a:r>
                      <a:endParaRPr lang="en-US" sz="1100" b="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377325"/>
                  </a:ext>
                </a:extLst>
              </a:tr>
              <a:tr h="8700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end points</a:t>
                      </a:r>
                      <a:endParaRPr lang="en-US" sz="1100" b="1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0" marT="20575" marB="20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83000"/>
                        </a:lnSpc>
                      </a:pP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PFS, time to first PC-related invasive procedure, initiation of subsequent antineoplastic therapy, PSA progression, PSA response, ECOG status, and HRQoL</a:t>
                      </a:r>
                      <a:endParaRPr lang="en-US" sz="11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0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PSA progression, PSA response rate, HRQoL, PFS2</a:t>
                      </a:r>
                      <a:endParaRPr lang="en-US" sz="11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0" kern="120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4291" marR="34291" marT="20575" marB="20575" anchor="ctr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38411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6C0E1E8-0648-4686-99F6-37470A276C54}"/>
              </a:ext>
            </a:extLst>
          </p:cNvPr>
          <p:cNvSpPr/>
          <p:nvPr/>
        </p:nvSpPr>
        <p:spPr bwMode="gray">
          <a:xfrm>
            <a:off x="1055900" y="3738120"/>
            <a:ext cx="10106385" cy="13634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0D486BF0-EA0D-4803-9904-F6905B5F5F44}"/>
              </a:ext>
            </a:extLst>
          </p:cNvPr>
          <p:cNvSpPr txBox="1">
            <a:spLocks/>
          </p:cNvSpPr>
          <p:nvPr/>
        </p:nvSpPr>
        <p:spPr bwMode="gray">
          <a:xfrm>
            <a:off x="982615" y="6395205"/>
            <a:ext cx="10798460" cy="33989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1pPr>
            <a:lvl2pPr marL="1588" indent="0" algn="r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tabLst/>
              <a:defRPr sz="700" kern="1200">
                <a:noFill/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5pPr>
            <a:lvl6pPr marL="0" indent="0" algn="r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6pPr>
            <a:lvl7pPr marL="0" indent="0" algn="r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7pPr>
            <a:lvl8pPr marL="0" indent="0" algn="r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8pPr>
            <a:lvl9pPr marL="0" indent="0" algn="r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tx1"/>
                </a:solidFill>
              </a:rPr>
              <a:t>AE, adverse event; CT, chemotherapy; </a:t>
            </a:r>
            <a:r>
              <a:rPr lang="en-US" sz="800" dirty="0">
                <a:solidFill>
                  <a:schemeClr val="tx1"/>
                </a:solidFill>
                <a:ea typeface="Calibri" panose="020F0502020204030204" pitchFamily="34" charset="0"/>
              </a:rPr>
              <a:t>ECOG, Eastern Cooperative Oncology Group; </a:t>
            </a:r>
            <a:r>
              <a:rPr lang="en-US" sz="800" dirty="0" err="1">
                <a:solidFill>
                  <a:schemeClr val="tx1"/>
                </a:solidFill>
              </a:rPr>
              <a:t>HRQoL</a:t>
            </a:r>
            <a:r>
              <a:rPr lang="en-US" sz="800" dirty="0">
                <a:solidFill>
                  <a:schemeClr val="tx1"/>
                </a:solidFill>
              </a:rPr>
              <a:t>, health-related quality of life; NA, not available; PC, prostate cancer; PCD, primary completion date; PFS, progression-free survival;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PFS2, second-progression-free survival; PK, pharmacokinetics; SSE, symptomatic skeletal event.</a:t>
            </a:r>
          </a:p>
          <a:p>
            <a:pPr algn="l"/>
            <a:r>
              <a:rPr lang="en-US" sz="800" dirty="0">
                <a:solidFill>
                  <a:schemeClr val="tx1"/>
                </a:solidFill>
              </a:rPr>
              <a:t>1. National Institutes of Health. ClinicalTrials.gov Identifier: NCT02200614. Accessed February 15, 2019. 2. </a:t>
            </a:r>
            <a:r>
              <a:rPr lang="en-US" sz="800" dirty="0" err="1">
                <a:solidFill>
                  <a:schemeClr val="tx1"/>
                </a:solidFill>
              </a:rPr>
              <a:t>Fizazi</a:t>
            </a:r>
            <a:r>
              <a:rPr lang="en-US" sz="800" dirty="0">
                <a:solidFill>
                  <a:schemeClr val="tx1"/>
                </a:solidFill>
              </a:rPr>
              <a:t> K et al. </a:t>
            </a:r>
            <a:r>
              <a:rPr lang="en-US" sz="800" i="1" dirty="0">
                <a:solidFill>
                  <a:schemeClr val="tx1"/>
                </a:solidFill>
              </a:rPr>
              <a:t>J Clin Oncol.</a:t>
            </a:r>
            <a:r>
              <a:rPr lang="en-US" sz="800" dirty="0">
                <a:solidFill>
                  <a:schemeClr val="tx1"/>
                </a:solidFill>
              </a:rPr>
              <a:t> 2015;33(suppl):</a:t>
            </a:r>
            <a:r>
              <a:rPr lang="en-US" sz="800" dirty="0" err="1">
                <a:solidFill>
                  <a:schemeClr val="tx1"/>
                </a:solidFill>
              </a:rPr>
              <a:t>abstr</a:t>
            </a:r>
            <a:r>
              <a:rPr lang="en-US" sz="800" dirty="0">
                <a:solidFill>
                  <a:schemeClr val="tx1"/>
                </a:solidFill>
              </a:rPr>
              <a:t> TPS5080. 3. </a:t>
            </a:r>
            <a:r>
              <a:rPr lang="en-US" sz="800" dirty="0" err="1">
                <a:solidFill>
                  <a:schemeClr val="tx1"/>
                </a:solidFill>
              </a:rPr>
              <a:t>Fizazi</a:t>
            </a:r>
            <a:r>
              <a:rPr lang="en-US" sz="800" dirty="0">
                <a:solidFill>
                  <a:schemeClr val="tx1"/>
                </a:solidFill>
              </a:rPr>
              <a:t> K et al. </a:t>
            </a:r>
            <a:r>
              <a:rPr lang="en-US" sz="800" i="1" dirty="0">
                <a:solidFill>
                  <a:schemeClr val="tx1"/>
                </a:solidFill>
              </a:rPr>
              <a:t>Expert Rev Anticancer </a:t>
            </a:r>
            <a:r>
              <a:rPr lang="en-US" sz="800" i="1" dirty="0" err="1">
                <a:solidFill>
                  <a:schemeClr val="tx1"/>
                </a:solidFill>
              </a:rPr>
              <a:t>Ther</a:t>
            </a:r>
            <a:r>
              <a:rPr lang="en-US" sz="800" i="1" dirty="0">
                <a:solidFill>
                  <a:schemeClr val="tx1"/>
                </a:solidFill>
              </a:rPr>
              <a:t>.</a:t>
            </a:r>
            <a:r>
              <a:rPr lang="en-US" sz="800" dirty="0">
                <a:solidFill>
                  <a:schemeClr val="tx1"/>
                </a:solidFill>
              </a:rPr>
              <a:t> 2015;15(9):1007-1017.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4. National Institutes of Health. ClinicalTrials.gov Identifier: NCT01946204. Accessed February 15, 2019. 5. Smith MR et al</a:t>
            </a:r>
            <a:r>
              <a:rPr lang="en-US" sz="800" i="1" dirty="0">
                <a:solidFill>
                  <a:schemeClr val="tx1"/>
                </a:solidFill>
              </a:rPr>
              <a:t>. N </a:t>
            </a:r>
            <a:r>
              <a:rPr lang="en-US" sz="800" i="1" dirty="0" err="1">
                <a:solidFill>
                  <a:schemeClr val="tx1"/>
                </a:solidFill>
              </a:rPr>
              <a:t>Engl</a:t>
            </a:r>
            <a:r>
              <a:rPr lang="en-US" sz="800" i="1" dirty="0">
                <a:solidFill>
                  <a:schemeClr val="tx1"/>
                </a:solidFill>
              </a:rPr>
              <a:t> J Med. </a:t>
            </a:r>
            <a:r>
              <a:rPr lang="en-US" sz="800" dirty="0">
                <a:solidFill>
                  <a:schemeClr val="tx1"/>
                </a:solidFill>
              </a:rPr>
              <a:t>2018;378(15):1408-1418. 6. National Institutes of Health. ClinicalTrials.gov Identifier: NCT02003924. Accessed February 15, 2019. 7. Hussain M et al</a:t>
            </a:r>
            <a:r>
              <a:rPr lang="en-US" sz="800" i="1" dirty="0">
                <a:solidFill>
                  <a:schemeClr val="tx1"/>
                </a:solidFill>
              </a:rPr>
              <a:t>.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  <a:r>
              <a:rPr lang="en-US" sz="800" i="1" dirty="0">
                <a:solidFill>
                  <a:schemeClr val="tx1"/>
                </a:solidFill>
              </a:rPr>
              <a:t>N </a:t>
            </a:r>
            <a:r>
              <a:rPr lang="en-US" sz="800" i="1" dirty="0" err="1">
                <a:solidFill>
                  <a:schemeClr val="tx1"/>
                </a:solidFill>
              </a:rPr>
              <a:t>Engl</a:t>
            </a:r>
            <a:r>
              <a:rPr lang="en-US" sz="800" i="1" dirty="0">
                <a:solidFill>
                  <a:schemeClr val="tx1"/>
                </a:solidFill>
              </a:rPr>
              <a:t> J Med.</a:t>
            </a:r>
            <a:r>
              <a:rPr lang="en-US" sz="800" dirty="0">
                <a:solidFill>
                  <a:schemeClr val="tx1"/>
                </a:solidFill>
              </a:rPr>
              <a:t> 2018;378(26):2465-2474. 8. Bayer </a:t>
            </a:r>
            <a:r>
              <a:rPr lang="en-US" sz="800" dirty="0">
                <a:solidFill>
                  <a:schemeClr val="tx1"/>
                </a:solidFill>
                <a:ea typeface="Arial"/>
                <a:sym typeface="Arial"/>
              </a:rPr>
              <a:t>[press release]. Whippany, NJ; October 24, 2018</a:t>
            </a:r>
            <a:r>
              <a:rPr lang="en-US" sz="800" dirty="0">
                <a:solidFill>
                  <a:schemeClr val="tx1"/>
                </a:solidFill>
              </a:rPr>
              <a:t>. Phase III trial of </a:t>
            </a:r>
            <a:r>
              <a:rPr lang="en-US" sz="800" dirty="0" err="1">
                <a:solidFill>
                  <a:schemeClr val="tx1"/>
                </a:solidFill>
              </a:rPr>
              <a:t>darolutamide</a:t>
            </a:r>
            <a:r>
              <a:rPr lang="en-US" sz="800" dirty="0">
                <a:solidFill>
                  <a:schemeClr val="tx1"/>
                </a:solidFill>
              </a:rPr>
              <a:t> in patients with non-metastatic castration-resistant prostate cancer meets primary endpoint. October 24, 2018. https://www.bayer.us/en/newsroom/press-releases/article/?id=123249. Accessed February 15, 2019.</a:t>
            </a:r>
          </a:p>
        </p:txBody>
      </p:sp>
    </p:spTree>
    <p:extLst>
      <p:ext uri="{BB962C8B-B14F-4D97-AF65-F5344CB8AC3E}">
        <p14:creationId xmlns:p14="http://schemas.microsoft.com/office/powerpoint/2010/main" val="2265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7023-80DC-439F-BD1B-6D69C7EF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46" y="434553"/>
            <a:ext cx="10463781" cy="1188720"/>
          </a:xfrm>
        </p:spPr>
        <p:txBody>
          <a:bodyPr>
            <a:noAutofit/>
          </a:bodyPr>
          <a:lstStyle/>
          <a:p>
            <a:r>
              <a:rPr lang="en-US" dirty="0"/>
              <a:t>MFS from ARAMIS, SPARTAN and PROSPER Studies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785BB4AE-B0CA-406C-AD67-CD36FB686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009" y="2389687"/>
            <a:ext cx="3770723" cy="27230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155358" y="2015383"/>
            <a:ext cx="3800855" cy="3246731"/>
            <a:chOff x="322572" y="2020352"/>
            <a:chExt cx="3907436" cy="31246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369777-0F22-43E1-944C-E390D0EE5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572" y="2421951"/>
              <a:ext cx="3907436" cy="27230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38220D-0AF9-472F-9998-497422157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547" y="3682852"/>
              <a:ext cx="1458339" cy="94099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10717" y="2020352"/>
              <a:ext cx="773220" cy="288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ARAMIS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07977" y="1988088"/>
            <a:ext cx="820353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SPARTAN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5055" y="2015383"/>
            <a:ext cx="3843119" cy="3124623"/>
            <a:chOff x="8099202" y="1988087"/>
            <a:chExt cx="3843119" cy="31246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F9237C-A9A1-4825-A80A-7ACF5DA9F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9202" y="2389686"/>
              <a:ext cx="3843119" cy="272302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73390" y="1988087"/>
              <a:ext cx="832216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PROSPER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5811561"/>
            <a:ext cx="3973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404140"/>
                </a:solidFill>
              </a:rPr>
              <a:t>Hussain M, et al. </a:t>
            </a:r>
            <a:r>
              <a:rPr lang="en-GB" sz="1400" i="1" dirty="0">
                <a:solidFill>
                  <a:srgbClr val="404140"/>
                </a:solidFill>
              </a:rPr>
              <a:t>N </a:t>
            </a:r>
            <a:r>
              <a:rPr lang="en-GB" sz="1400" i="1" dirty="0" err="1">
                <a:solidFill>
                  <a:srgbClr val="404140"/>
                </a:solidFill>
              </a:rPr>
              <a:t>Engl</a:t>
            </a:r>
            <a:r>
              <a:rPr lang="en-GB" sz="1400" i="1" dirty="0">
                <a:solidFill>
                  <a:srgbClr val="404140"/>
                </a:solidFill>
              </a:rPr>
              <a:t> J Med </a:t>
            </a:r>
            <a:r>
              <a:rPr lang="en-GB" sz="1400" dirty="0">
                <a:solidFill>
                  <a:srgbClr val="404140"/>
                </a:solidFill>
              </a:rPr>
              <a:t>2018;378:2465–2474</a:t>
            </a:r>
          </a:p>
          <a:p>
            <a:r>
              <a:rPr lang="en-GB" sz="1400" dirty="0">
                <a:solidFill>
                  <a:srgbClr val="404140"/>
                </a:solidFill>
              </a:rPr>
              <a:t>Smith MR, et al. </a:t>
            </a:r>
            <a:r>
              <a:rPr lang="en-GB" sz="1400" i="1" dirty="0">
                <a:solidFill>
                  <a:srgbClr val="404140"/>
                </a:solidFill>
              </a:rPr>
              <a:t>N </a:t>
            </a:r>
            <a:r>
              <a:rPr lang="en-GB" sz="1400" i="1" dirty="0" err="1">
                <a:solidFill>
                  <a:srgbClr val="404140"/>
                </a:solidFill>
              </a:rPr>
              <a:t>Engl</a:t>
            </a:r>
            <a:r>
              <a:rPr lang="en-GB" sz="1400" i="1" dirty="0">
                <a:solidFill>
                  <a:srgbClr val="404140"/>
                </a:solidFill>
              </a:rPr>
              <a:t> J Med </a:t>
            </a:r>
            <a:r>
              <a:rPr lang="en-GB" sz="1400" dirty="0">
                <a:solidFill>
                  <a:srgbClr val="404140"/>
                </a:solidFill>
              </a:rPr>
              <a:t>2018;378:1408–1418</a:t>
            </a:r>
          </a:p>
          <a:p>
            <a:r>
              <a:rPr lang="en-GB" sz="1400" dirty="0" err="1">
                <a:solidFill>
                  <a:srgbClr val="404140"/>
                </a:solidFill>
              </a:rPr>
              <a:t>Fizazi</a:t>
            </a:r>
            <a:r>
              <a:rPr lang="en-GB" sz="1400" dirty="0">
                <a:solidFill>
                  <a:srgbClr val="404140"/>
                </a:solidFill>
              </a:rPr>
              <a:t> K, et al. </a:t>
            </a:r>
            <a:r>
              <a:rPr lang="en-GB" sz="1400" i="1" dirty="0">
                <a:solidFill>
                  <a:srgbClr val="404140"/>
                </a:solidFill>
              </a:rPr>
              <a:t>N </a:t>
            </a:r>
            <a:r>
              <a:rPr lang="en-GB" sz="1400" i="1" dirty="0" err="1">
                <a:solidFill>
                  <a:srgbClr val="404140"/>
                </a:solidFill>
              </a:rPr>
              <a:t>Engl</a:t>
            </a:r>
            <a:r>
              <a:rPr lang="en-GB" sz="1400" i="1" dirty="0">
                <a:solidFill>
                  <a:srgbClr val="404140"/>
                </a:solidFill>
              </a:rPr>
              <a:t> J Med</a:t>
            </a:r>
            <a:r>
              <a:rPr lang="en-GB" sz="1400" dirty="0">
                <a:solidFill>
                  <a:srgbClr val="404140"/>
                </a:solidFill>
              </a:rPr>
              <a:t> 2019;380:1235–1246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7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13" y="288157"/>
            <a:ext cx="11516439" cy="1325563"/>
          </a:xfrm>
        </p:spPr>
        <p:txBody>
          <a:bodyPr/>
          <a:lstStyle/>
          <a:p>
            <a:r>
              <a:rPr lang="en-US" dirty="0"/>
              <a:t>OS from ARAMIS, SPARTAN and PROSPER Studies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-7042" y="2298578"/>
            <a:ext cx="3945146" cy="2911968"/>
            <a:chOff x="2357069" y="1095945"/>
            <a:chExt cx="7227977" cy="4422732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313BE05-23E6-4907-B64A-49285FD8439A}"/>
                </a:ext>
              </a:extLst>
            </p:cNvPr>
            <p:cNvCxnSpPr/>
            <p:nvPr/>
          </p:nvCxnSpPr>
          <p:spPr>
            <a:xfrm>
              <a:off x="3406735" y="1370249"/>
              <a:ext cx="0" cy="318661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C560F08-AA12-4B7C-AC56-E741B985055D}"/>
                </a:ext>
              </a:extLst>
            </p:cNvPr>
            <p:cNvCxnSpPr>
              <a:cxnSpLocks/>
            </p:cNvCxnSpPr>
            <p:nvPr/>
          </p:nvCxnSpPr>
          <p:spPr>
            <a:xfrm>
              <a:off x="3406736" y="4556864"/>
              <a:ext cx="593140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17A0C58-9325-40AB-BDB3-4D505C655034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1373765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C4E5C12-D8FE-4898-B03F-B65130D4D51F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1692075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7684031-259E-4AD2-8B2D-D09A1E14EDE7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2010384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2A71244-6474-4FF1-8676-8192718A35CA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2647003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E7C9ED5-A1D1-4850-94E4-EAC805335960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3283621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ABD36A2-1126-4834-AEA4-839A1F91B8F0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3920240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B9DE4A8-1023-4BE5-965B-EC0FE8BA5B89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4556864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3FCC4D-070E-4547-8CEF-0E9E7FA37C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6315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DC7D7B3-CFBF-49E7-B79B-5447A424D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6120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0D34626-7834-473C-B909-BE8CA8D0D9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4240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EADCFEA-3C8A-4C42-9C93-787FB9FF27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4551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49BE7EB-11F6-4D44-BF4F-8AE964F426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8513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FC96E62-962B-4DDD-8821-DAD8291058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7443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C1B5521-E55E-40D4-AA1C-07DC98E429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6113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B040675-1903-43B2-A5C8-9E63A5A109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3147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F3203BA-1D64-4F04-A2E2-3B4621EF7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803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79199C1-6253-44CB-B51F-71873DE44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3337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3DDD2AB-3E96-43AF-9060-295AF1B87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8448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BB2F53B-EF33-4F9B-A393-290528DFD2E8}"/>
                </a:ext>
              </a:extLst>
            </p:cNvPr>
            <p:cNvSpPr txBox="1"/>
            <p:nvPr/>
          </p:nvSpPr>
          <p:spPr>
            <a:xfrm>
              <a:off x="3166314" y="4662434"/>
              <a:ext cx="480001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/>
                <a:t>0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049A496-885F-45C4-87B1-AF4566BB4B56}"/>
                </a:ext>
              </a:extLst>
            </p:cNvPr>
            <p:cNvSpPr txBox="1"/>
            <p:nvPr/>
          </p:nvSpPr>
          <p:spPr>
            <a:xfrm>
              <a:off x="4156102" y="4662436"/>
              <a:ext cx="552411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 dirty="0"/>
                <a:t>12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E98DF3D-60EA-4726-97BB-ABCC2AE7824E}"/>
                </a:ext>
              </a:extLst>
            </p:cNvPr>
            <p:cNvSpPr txBox="1"/>
            <p:nvPr/>
          </p:nvSpPr>
          <p:spPr>
            <a:xfrm>
              <a:off x="5092690" y="4579320"/>
              <a:ext cx="533203" cy="5609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 dirty="0"/>
                <a:t>24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379BE04-CE59-4B37-8548-054F8F1BE7F1}"/>
                </a:ext>
              </a:extLst>
            </p:cNvPr>
            <p:cNvSpPr txBox="1"/>
            <p:nvPr/>
          </p:nvSpPr>
          <p:spPr>
            <a:xfrm>
              <a:off x="6023802" y="4670092"/>
              <a:ext cx="591877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 dirty="0"/>
                <a:t>36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A6FD811-B291-446A-BE96-36B7D5676F22}"/>
                </a:ext>
              </a:extLst>
            </p:cNvPr>
            <p:cNvSpPr txBox="1"/>
            <p:nvPr/>
          </p:nvSpPr>
          <p:spPr>
            <a:xfrm>
              <a:off x="2839607" y="2385974"/>
              <a:ext cx="531456" cy="5609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6</a:t>
              </a:r>
              <a:r>
                <a:rPr lang="en-GB" sz="900" dirty="0"/>
                <a:t>0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B981AC8-0540-4DB0-A87D-A135A424AEF6}"/>
                </a:ext>
              </a:extLst>
            </p:cNvPr>
            <p:cNvSpPr txBox="1"/>
            <p:nvPr/>
          </p:nvSpPr>
          <p:spPr>
            <a:xfrm>
              <a:off x="2839607" y="2687212"/>
              <a:ext cx="531456" cy="5609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/>
                <a:t>5</a:t>
              </a:r>
              <a:r>
                <a:rPr lang="en-GB" sz="900"/>
                <a:t>0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C0E4DB4-9798-4A24-9DD4-6CF2BA04B2A0}"/>
                </a:ext>
              </a:extLst>
            </p:cNvPr>
            <p:cNvSpPr txBox="1"/>
            <p:nvPr/>
          </p:nvSpPr>
          <p:spPr>
            <a:xfrm>
              <a:off x="2821608" y="3102768"/>
              <a:ext cx="549454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/>
                <a:t>4</a:t>
              </a:r>
              <a:r>
                <a:rPr lang="en-GB" sz="900"/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4BE5506-463C-4149-85F8-28BF41495A51}"/>
                </a:ext>
              </a:extLst>
            </p:cNvPr>
            <p:cNvSpPr txBox="1"/>
            <p:nvPr/>
          </p:nvSpPr>
          <p:spPr>
            <a:xfrm>
              <a:off x="2821608" y="3438396"/>
              <a:ext cx="549454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3</a:t>
              </a:r>
              <a:r>
                <a:rPr lang="en-GB" sz="900" dirty="0"/>
                <a:t>0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A584A83-BB93-4AE6-B4CC-66C7BBC32C5A}"/>
                </a:ext>
              </a:extLst>
            </p:cNvPr>
            <p:cNvSpPr txBox="1"/>
            <p:nvPr/>
          </p:nvSpPr>
          <p:spPr>
            <a:xfrm>
              <a:off x="2806790" y="3745866"/>
              <a:ext cx="564272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20</a:t>
              </a:r>
              <a:endParaRPr lang="en-GB" sz="90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F70EBA9-3A31-422B-9B00-3F5036781A91}"/>
                </a:ext>
              </a:extLst>
            </p:cNvPr>
            <p:cNvSpPr txBox="1"/>
            <p:nvPr/>
          </p:nvSpPr>
          <p:spPr>
            <a:xfrm>
              <a:off x="2839607" y="3940084"/>
              <a:ext cx="531456" cy="5609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1</a:t>
              </a:r>
              <a:r>
                <a:rPr lang="en-GB" sz="900" dirty="0"/>
                <a:t>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3D65F69-5C17-4461-AF8E-34413973EF55}"/>
                </a:ext>
              </a:extLst>
            </p:cNvPr>
            <p:cNvSpPr txBox="1"/>
            <p:nvPr/>
          </p:nvSpPr>
          <p:spPr>
            <a:xfrm>
              <a:off x="3011062" y="4381569"/>
              <a:ext cx="240000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/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2C6DE8B-CD5C-41BC-9EAB-8C649F0B8270}"/>
                </a:ext>
              </a:extLst>
            </p:cNvPr>
            <p:cNvSpPr txBox="1"/>
            <p:nvPr/>
          </p:nvSpPr>
          <p:spPr>
            <a:xfrm>
              <a:off x="5235077" y="4957731"/>
              <a:ext cx="2496000" cy="560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/>
                <a:t>Months from randomisation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EAD80E2-1A8C-432A-8953-2BA928036E9B}"/>
                </a:ext>
              </a:extLst>
            </p:cNvPr>
            <p:cNvSpPr txBox="1"/>
            <p:nvPr/>
          </p:nvSpPr>
          <p:spPr>
            <a:xfrm rot="16200000">
              <a:off x="974304" y="2751188"/>
              <a:ext cx="3188441" cy="422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Patients alive (%)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66A0BE3-86C1-4288-BC50-F97B7BD4D21D}"/>
                </a:ext>
              </a:extLst>
            </p:cNvPr>
            <p:cNvSpPr txBox="1"/>
            <p:nvPr/>
          </p:nvSpPr>
          <p:spPr>
            <a:xfrm>
              <a:off x="5423778" y="2739975"/>
              <a:ext cx="1584966" cy="958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33"/>
                </a:lnSpc>
              </a:pPr>
              <a:r>
                <a:rPr lang="en-GB" sz="900" cap="all" dirty="0"/>
                <a:t>ENZA</a:t>
              </a:r>
            </a:p>
            <a:p>
              <a:pPr>
                <a:lnSpc>
                  <a:spcPts val="2133"/>
                </a:lnSpc>
              </a:pPr>
              <a:r>
                <a:rPr lang="en-GB" sz="900" cap="all" dirty="0"/>
                <a:t>PBO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3FAC348-C500-44B1-BD3B-6D83371973ED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4238549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977BC78-9C33-45BF-BADE-91B7E952E900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3601931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2629B1D-F14D-41FC-A64B-D57C1F38D51E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2965312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13674DB-B3F8-432A-A266-412FDF9F4B10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2328693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B7CB6C3-3258-4350-B605-2FE26E546FE5}"/>
                </a:ext>
              </a:extLst>
            </p:cNvPr>
            <p:cNvSpPr txBox="1"/>
            <p:nvPr/>
          </p:nvSpPr>
          <p:spPr>
            <a:xfrm>
              <a:off x="2861385" y="2170103"/>
              <a:ext cx="752636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7</a:t>
              </a:r>
              <a:r>
                <a:rPr lang="en-GB" sz="900" dirty="0"/>
                <a:t>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A0A4B73-510B-4DCB-9D7C-B39934B2E451}"/>
                </a:ext>
              </a:extLst>
            </p:cNvPr>
            <p:cNvSpPr txBox="1"/>
            <p:nvPr/>
          </p:nvSpPr>
          <p:spPr>
            <a:xfrm>
              <a:off x="2839609" y="1752482"/>
              <a:ext cx="531456" cy="5609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8</a:t>
              </a:r>
              <a:r>
                <a:rPr lang="en-GB" sz="900" dirty="0"/>
                <a:t>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5638BA5-D337-485D-89F1-945D837DC9C2}"/>
                </a:ext>
              </a:extLst>
            </p:cNvPr>
            <p:cNvSpPr txBox="1"/>
            <p:nvPr/>
          </p:nvSpPr>
          <p:spPr>
            <a:xfrm>
              <a:off x="2756095" y="1511250"/>
              <a:ext cx="614969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900" dirty="0"/>
                <a:t>90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A6D44DC-61F3-425B-8248-FCA66DD9EE6B}"/>
                </a:ext>
              </a:extLst>
            </p:cNvPr>
            <p:cNvSpPr txBox="1"/>
            <p:nvPr/>
          </p:nvSpPr>
          <p:spPr>
            <a:xfrm>
              <a:off x="2756097" y="1095945"/>
              <a:ext cx="614967" cy="5609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100</a:t>
              </a:r>
              <a:endParaRPr lang="en-GB" sz="900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53E7E21-E91D-461C-A312-191A147A6AB1}"/>
                </a:ext>
              </a:extLst>
            </p:cNvPr>
            <p:cNvSpPr txBox="1"/>
            <p:nvPr/>
          </p:nvSpPr>
          <p:spPr>
            <a:xfrm>
              <a:off x="4671459" y="3750353"/>
              <a:ext cx="3659304" cy="560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/>
                <a:t>HR 0.73 </a:t>
              </a:r>
              <a:r>
                <a:rPr lang="en-GB" sz="900" dirty="0"/>
                <a:t>(95% CI: 0.61</a:t>
              </a:r>
              <a:r>
                <a:rPr lang="en-US" sz="900" dirty="0"/>
                <a:t>–</a:t>
              </a:r>
              <a:r>
                <a:rPr lang="en-GB" sz="900" dirty="0"/>
                <a:t>0.89); </a:t>
              </a:r>
            </a:p>
            <a:p>
              <a:r>
                <a:rPr lang="en-GB" sz="900" dirty="0"/>
                <a:t>P=0.001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00A2A35-35CB-460C-AE65-B7917BE2E68C}"/>
                </a:ext>
              </a:extLst>
            </p:cNvPr>
            <p:cNvCxnSpPr>
              <a:cxnSpLocks/>
            </p:cNvCxnSpPr>
            <p:nvPr/>
          </p:nvCxnSpPr>
          <p:spPr>
            <a:xfrm>
              <a:off x="5138402" y="3121467"/>
              <a:ext cx="20986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9F4F208-C89E-486C-9F21-27F11099B9CF}"/>
                </a:ext>
              </a:extLst>
            </p:cNvPr>
            <p:cNvCxnSpPr>
              <a:cxnSpLocks/>
            </p:cNvCxnSpPr>
            <p:nvPr/>
          </p:nvCxnSpPr>
          <p:spPr>
            <a:xfrm>
              <a:off x="5138402" y="3400868"/>
              <a:ext cx="2098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2C0AD7F-9403-4CAB-9E25-B6C2033D6B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5175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955A9C8-6C35-4E51-AAF3-E6DEA6F9BE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3177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0984F47-46EE-4EC6-B921-481E2874EE25}"/>
                </a:ext>
              </a:extLst>
            </p:cNvPr>
            <p:cNvSpPr txBox="1"/>
            <p:nvPr/>
          </p:nvSpPr>
          <p:spPr>
            <a:xfrm>
              <a:off x="7025175" y="4634352"/>
              <a:ext cx="580293" cy="3505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 dirty="0"/>
                <a:t>48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CCA735F-D6DA-4B18-8F9D-51F7F42D93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7924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089F35E-EDBF-456E-8FC6-36F8639773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4696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4E48199-6AF3-4C7E-ABCE-57394BA5C9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7621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71B4CE9-6704-40FB-85D5-86646AFEC449}"/>
                </a:ext>
              </a:extLst>
            </p:cNvPr>
            <p:cNvSpPr txBox="1"/>
            <p:nvPr/>
          </p:nvSpPr>
          <p:spPr>
            <a:xfrm>
              <a:off x="8067802" y="4579921"/>
              <a:ext cx="527454" cy="5609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/>
                <a:t>60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BA22237-05DC-4801-9584-81891CD127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9925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86F4399A-10E3-49E5-A99B-BB82A5760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05832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4969614-BD30-461E-83DD-79B959958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8136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DC77785-C055-47D0-8198-FDAACF590F74}"/>
                </a:ext>
              </a:extLst>
            </p:cNvPr>
            <p:cNvSpPr txBox="1"/>
            <p:nvPr/>
          </p:nvSpPr>
          <p:spPr>
            <a:xfrm>
              <a:off x="9057592" y="4529174"/>
              <a:ext cx="527454" cy="5609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 dirty="0"/>
                <a:t>72</a:t>
              </a:r>
            </a:p>
          </p:txBody>
        </p:sp>
        <p:sp>
          <p:nvSpPr>
            <p:cNvPr id="136" name="Freeform: Shape 91">
              <a:extLst>
                <a:ext uri="{FF2B5EF4-FFF2-40B4-BE49-F238E27FC236}">
                  <a16:creationId xmlns:a16="http://schemas.microsoft.com/office/drawing/2014/main" id="{A1AF00A3-02CC-4A10-8CF3-806680AF686E}"/>
                </a:ext>
              </a:extLst>
            </p:cNvPr>
            <p:cNvSpPr/>
            <p:nvPr/>
          </p:nvSpPr>
          <p:spPr>
            <a:xfrm>
              <a:off x="3403601" y="1375833"/>
              <a:ext cx="5947833" cy="1905000"/>
            </a:xfrm>
            <a:custGeom>
              <a:avLst/>
              <a:gdLst>
                <a:gd name="connsiteX0" fmla="*/ 4460875 w 4460875"/>
                <a:gd name="connsiteY0" fmla="*/ 1428750 h 1428750"/>
                <a:gd name="connsiteX1" fmla="*/ 4143375 w 4460875"/>
                <a:gd name="connsiteY1" fmla="*/ 1428750 h 1428750"/>
                <a:gd name="connsiteX2" fmla="*/ 4143375 w 4460875"/>
                <a:gd name="connsiteY2" fmla="*/ 1184275 h 1428750"/>
                <a:gd name="connsiteX3" fmla="*/ 4054475 w 4460875"/>
                <a:gd name="connsiteY3" fmla="*/ 1184275 h 1428750"/>
                <a:gd name="connsiteX4" fmla="*/ 4054475 w 4460875"/>
                <a:gd name="connsiteY4" fmla="*/ 1114425 h 1428750"/>
                <a:gd name="connsiteX5" fmla="*/ 3975100 w 4460875"/>
                <a:gd name="connsiteY5" fmla="*/ 1114425 h 1428750"/>
                <a:gd name="connsiteX6" fmla="*/ 3975100 w 4460875"/>
                <a:gd name="connsiteY6" fmla="*/ 1073150 h 1428750"/>
                <a:gd name="connsiteX7" fmla="*/ 3968750 w 4460875"/>
                <a:gd name="connsiteY7" fmla="*/ 1073150 h 1428750"/>
                <a:gd name="connsiteX8" fmla="*/ 3968750 w 4460875"/>
                <a:gd name="connsiteY8" fmla="*/ 1057275 h 1428750"/>
                <a:gd name="connsiteX9" fmla="*/ 3959225 w 4460875"/>
                <a:gd name="connsiteY9" fmla="*/ 1057275 h 1428750"/>
                <a:gd name="connsiteX10" fmla="*/ 3959225 w 4460875"/>
                <a:gd name="connsiteY10" fmla="*/ 1041400 h 1428750"/>
                <a:gd name="connsiteX11" fmla="*/ 3927475 w 4460875"/>
                <a:gd name="connsiteY11" fmla="*/ 1041400 h 1428750"/>
                <a:gd name="connsiteX12" fmla="*/ 3927475 w 4460875"/>
                <a:gd name="connsiteY12" fmla="*/ 1009650 h 1428750"/>
                <a:gd name="connsiteX13" fmla="*/ 3908425 w 4460875"/>
                <a:gd name="connsiteY13" fmla="*/ 1009650 h 1428750"/>
                <a:gd name="connsiteX14" fmla="*/ 3908425 w 4460875"/>
                <a:gd name="connsiteY14" fmla="*/ 993775 h 1428750"/>
                <a:gd name="connsiteX15" fmla="*/ 3886200 w 4460875"/>
                <a:gd name="connsiteY15" fmla="*/ 993775 h 1428750"/>
                <a:gd name="connsiteX16" fmla="*/ 3886200 w 4460875"/>
                <a:gd name="connsiteY16" fmla="*/ 984250 h 1428750"/>
                <a:gd name="connsiteX17" fmla="*/ 3873500 w 4460875"/>
                <a:gd name="connsiteY17" fmla="*/ 984250 h 1428750"/>
                <a:gd name="connsiteX18" fmla="*/ 3873500 w 4460875"/>
                <a:gd name="connsiteY18" fmla="*/ 974725 h 1428750"/>
                <a:gd name="connsiteX19" fmla="*/ 3597275 w 4460875"/>
                <a:gd name="connsiteY19" fmla="*/ 974725 h 1428750"/>
                <a:gd name="connsiteX20" fmla="*/ 3597275 w 4460875"/>
                <a:gd name="connsiteY20" fmla="*/ 927100 h 1428750"/>
                <a:gd name="connsiteX21" fmla="*/ 3524250 w 4460875"/>
                <a:gd name="connsiteY21" fmla="*/ 927100 h 1428750"/>
                <a:gd name="connsiteX22" fmla="*/ 3524250 w 4460875"/>
                <a:gd name="connsiteY22" fmla="*/ 914400 h 1428750"/>
                <a:gd name="connsiteX23" fmla="*/ 3495675 w 4460875"/>
                <a:gd name="connsiteY23" fmla="*/ 914400 h 1428750"/>
                <a:gd name="connsiteX24" fmla="*/ 3495675 w 4460875"/>
                <a:gd name="connsiteY24" fmla="*/ 904875 h 1428750"/>
                <a:gd name="connsiteX25" fmla="*/ 3435350 w 4460875"/>
                <a:gd name="connsiteY25" fmla="*/ 904875 h 1428750"/>
                <a:gd name="connsiteX26" fmla="*/ 3435350 w 4460875"/>
                <a:gd name="connsiteY26" fmla="*/ 889000 h 1428750"/>
                <a:gd name="connsiteX27" fmla="*/ 3359150 w 4460875"/>
                <a:gd name="connsiteY27" fmla="*/ 889000 h 1428750"/>
                <a:gd name="connsiteX28" fmla="*/ 3359150 w 4460875"/>
                <a:gd name="connsiteY28" fmla="*/ 873125 h 1428750"/>
                <a:gd name="connsiteX29" fmla="*/ 3321050 w 4460875"/>
                <a:gd name="connsiteY29" fmla="*/ 873125 h 1428750"/>
                <a:gd name="connsiteX30" fmla="*/ 3321050 w 4460875"/>
                <a:gd name="connsiteY30" fmla="*/ 866775 h 1428750"/>
                <a:gd name="connsiteX31" fmla="*/ 3270250 w 4460875"/>
                <a:gd name="connsiteY31" fmla="*/ 866775 h 1428750"/>
                <a:gd name="connsiteX32" fmla="*/ 3270250 w 4460875"/>
                <a:gd name="connsiteY32" fmla="*/ 854075 h 1428750"/>
                <a:gd name="connsiteX33" fmla="*/ 3232150 w 4460875"/>
                <a:gd name="connsiteY33" fmla="*/ 854075 h 1428750"/>
                <a:gd name="connsiteX34" fmla="*/ 3232150 w 4460875"/>
                <a:gd name="connsiteY34" fmla="*/ 844550 h 1428750"/>
                <a:gd name="connsiteX35" fmla="*/ 3200400 w 4460875"/>
                <a:gd name="connsiteY35" fmla="*/ 844550 h 1428750"/>
                <a:gd name="connsiteX36" fmla="*/ 3200400 w 4460875"/>
                <a:gd name="connsiteY36" fmla="*/ 828675 h 1428750"/>
                <a:gd name="connsiteX37" fmla="*/ 3162300 w 4460875"/>
                <a:gd name="connsiteY37" fmla="*/ 828675 h 1428750"/>
                <a:gd name="connsiteX38" fmla="*/ 3155950 w 4460875"/>
                <a:gd name="connsiteY38" fmla="*/ 822325 h 1428750"/>
                <a:gd name="connsiteX39" fmla="*/ 3105150 w 4460875"/>
                <a:gd name="connsiteY39" fmla="*/ 822325 h 1428750"/>
                <a:gd name="connsiteX40" fmla="*/ 3105150 w 4460875"/>
                <a:gd name="connsiteY40" fmla="*/ 809625 h 1428750"/>
                <a:gd name="connsiteX41" fmla="*/ 3070225 w 4460875"/>
                <a:gd name="connsiteY41" fmla="*/ 809625 h 1428750"/>
                <a:gd name="connsiteX42" fmla="*/ 3070225 w 4460875"/>
                <a:gd name="connsiteY42" fmla="*/ 800100 h 1428750"/>
                <a:gd name="connsiteX43" fmla="*/ 3035300 w 4460875"/>
                <a:gd name="connsiteY43" fmla="*/ 800100 h 1428750"/>
                <a:gd name="connsiteX44" fmla="*/ 3035300 w 4460875"/>
                <a:gd name="connsiteY44" fmla="*/ 787400 h 1428750"/>
                <a:gd name="connsiteX45" fmla="*/ 2984500 w 4460875"/>
                <a:gd name="connsiteY45" fmla="*/ 787400 h 1428750"/>
                <a:gd name="connsiteX46" fmla="*/ 2984500 w 4460875"/>
                <a:gd name="connsiteY46" fmla="*/ 777875 h 1428750"/>
                <a:gd name="connsiteX47" fmla="*/ 2955925 w 4460875"/>
                <a:gd name="connsiteY47" fmla="*/ 777875 h 1428750"/>
                <a:gd name="connsiteX48" fmla="*/ 2949575 w 4460875"/>
                <a:gd name="connsiteY48" fmla="*/ 771525 h 1428750"/>
                <a:gd name="connsiteX49" fmla="*/ 2930525 w 4460875"/>
                <a:gd name="connsiteY49" fmla="*/ 771525 h 1428750"/>
                <a:gd name="connsiteX50" fmla="*/ 2930525 w 4460875"/>
                <a:gd name="connsiteY50" fmla="*/ 752475 h 1428750"/>
                <a:gd name="connsiteX51" fmla="*/ 2901950 w 4460875"/>
                <a:gd name="connsiteY51" fmla="*/ 752475 h 1428750"/>
                <a:gd name="connsiteX52" fmla="*/ 2886075 w 4460875"/>
                <a:gd name="connsiteY52" fmla="*/ 736600 h 1428750"/>
                <a:gd name="connsiteX53" fmla="*/ 2822575 w 4460875"/>
                <a:gd name="connsiteY53" fmla="*/ 736600 h 1428750"/>
                <a:gd name="connsiteX54" fmla="*/ 2822575 w 4460875"/>
                <a:gd name="connsiteY54" fmla="*/ 720725 h 1428750"/>
                <a:gd name="connsiteX55" fmla="*/ 2790825 w 4460875"/>
                <a:gd name="connsiteY55" fmla="*/ 720725 h 1428750"/>
                <a:gd name="connsiteX56" fmla="*/ 2790825 w 4460875"/>
                <a:gd name="connsiteY56" fmla="*/ 701675 h 1428750"/>
                <a:gd name="connsiteX57" fmla="*/ 2781300 w 4460875"/>
                <a:gd name="connsiteY57" fmla="*/ 701675 h 1428750"/>
                <a:gd name="connsiteX58" fmla="*/ 2781300 w 4460875"/>
                <a:gd name="connsiteY58" fmla="*/ 688975 h 1428750"/>
                <a:gd name="connsiteX59" fmla="*/ 2733675 w 4460875"/>
                <a:gd name="connsiteY59" fmla="*/ 688975 h 1428750"/>
                <a:gd name="connsiteX60" fmla="*/ 2733675 w 4460875"/>
                <a:gd name="connsiteY60" fmla="*/ 673100 h 1428750"/>
                <a:gd name="connsiteX61" fmla="*/ 2714625 w 4460875"/>
                <a:gd name="connsiteY61" fmla="*/ 673100 h 1428750"/>
                <a:gd name="connsiteX62" fmla="*/ 2714625 w 4460875"/>
                <a:gd name="connsiteY62" fmla="*/ 666750 h 1428750"/>
                <a:gd name="connsiteX63" fmla="*/ 2660650 w 4460875"/>
                <a:gd name="connsiteY63" fmla="*/ 666750 h 1428750"/>
                <a:gd name="connsiteX64" fmla="*/ 2660650 w 4460875"/>
                <a:gd name="connsiteY64" fmla="*/ 650875 h 1428750"/>
                <a:gd name="connsiteX65" fmla="*/ 2660650 w 4460875"/>
                <a:gd name="connsiteY65" fmla="*/ 635000 h 1428750"/>
                <a:gd name="connsiteX66" fmla="*/ 2644775 w 4460875"/>
                <a:gd name="connsiteY66" fmla="*/ 635000 h 1428750"/>
                <a:gd name="connsiteX67" fmla="*/ 2644775 w 4460875"/>
                <a:gd name="connsiteY67" fmla="*/ 625475 h 1428750"/>
                <a:gd name="connsiteX68" fmla="*/ 2622550 w 4460875"/>
                <a:gd name="connsiteY68" fmla="*/ 625475 h 1428750"/>
                <a:gd name="connsiteX69" fmla="*/ 2622550 w 4460875"/>
                <a:gd name="connsiteY69" fmla="*/ 609600 h 1428750"/>
                <a:gd name="connsiteX70" fmla="*/ 2568575 w 4460875"/>
                <a:gd name="connsiteY70" fmla="*/ 609600 h 1428750"/>
                <a:gd name="connsiteX71" fmla="*/ 2568575 w 4460875"/>
                <a:gd name="connsiteY71" fmla="*/ 596900 h 1428750"/>
                <a:gd name="connsiteX72" fmla="*/ 2533650 w 4460875"/>
                <a:gd name="connsiteY72" fmla="*/ 596900 h 1428750"/>
                <a:gd name="connsiteX73" fmla="*/ 2533650 w 4460875"/>
                <a:gd name="connsiteY73" fmla="*/ 584200 h 1428750"/>
                <a:gd name="connsiteX74" fmla="*/ 2520950 w 4460875"/>
                <a:gd name="connsiteY74" fmla="*/ 584200 h 1428750"/>
                <a:gd name="connsiteX75" fmla="*/ 2520950 w 4460875"/>
                <a:gd name="connsiteY75" fmla="*/ 574675 h 1428750"/>
                <a:gd name="connsiteX76" fmla="*/ 2508250 w 4460875"/>
                <a:gd name="connsiteY76" fmla="*/ 574675 h 1428750"/>
                <a:gd name="connsiteX77" fmla="*/ 2489200 w 4460875"/>
                <a:gd name="connsiteY77" fmla="*/ 574675 h 1428750"/>
                <a:gd name="connsiteX78" fmla="*/ 2479675 w 4460875"/>
                <a:gd name="connsiteY78" fmla="*/ 565150 h 1428750"/>
                <a:gd name="connsiteX79" fmla="*/ 2473325 w 4460875"/>
                <a:gd name="connsiteY79" fmla="*/ 558800 h 1428750"/>
                <a:gd name="connsiteX80" fmla="*/ 2444750 w 4460875"/>
                <a:gd name="connsiteY80" fmla="*/ 558800 h 1428750"/>
                <a:gd name="connsiteX81" fmla="*/ 2444750 w 4460875"/>
                <a:gd name="connsiteY81" fmla="*/ 549275 h 1428750"/>
                <a:gd name="connsiteX82" fmla="*/ 2406650 w 4460875"/>
                <a:gd name="connsiteY82" fmla="*/ 549275 h 1428750"/>
                <a:gd name="connsiteX83" fmla="*/ 2378075 w 4460875"/>
                <a:gd name="connsiteY83" fmla="*/ 520700 h 1428750"/>
                <a:gd name="connsiteX84" fmla="*/ 2314575 w 4460875"/>
                <a:gd name="connsiteY84" fmla="*/ 520700 h 1428750"/>
                <a:gd name="connsiteX85" fmla="*/ 2314575 w 4460875"/>
                <a:gd name="connsiteY85" fmla="*/ 508000 h 1428750"/>
                <a:gd name="connsiteX86" fmla="*/ 2292350 w 4460875"/>
                <a:gd name="connsiteY86" fmla="*/ 508000 h 1428750"/>
                <a:gd name="connsiteX87" fmla="*/ 2292350 w 4460875"/>
                <a:gd name="connsiteY87" fmla="*/ 495300 h 1428750"/>
                <a:gd name="connsiteX88" fmla="*/ 2251075 w 4460875"/>
                <a:gd name="connsiteY88" fmla="*/ 495300 h 1428750"/>
                <a:gd name="connsiteX89" fmla="*/ 2241550 w 4460875"/>
                <a:gd name="connsiteY89" fmla="*/ 485775 h 1428750"/>
                <a:gd name="connsiteX90" fmla="*/ 2212975 w 4460875"/>
                <a:gd name="connsiteY90" fmla="*/ 485775 h 1428750"/>
                <a:gd name="connsiteX91" fmla="*/ 2212975 w 4460875"/>
                <a:gd name="connsiteY91" fmla="*/ 469900 h 1428750"/>
                <a:gd name="connsiteX92" fmla="*/ 2139950 w 4460875"/>
                <a:gd name="connsiteY92" fmla="*/ 469900 h 1428750"/>
                <a:gd name="connsiteX93" fmla="*/ 2139950 w 4460875"/>
                <a:gd name="connsiteY93" fmla="*/ 444500 h 1428750"/>
                <a:gd name="connsiteX94" fmla="*/ 2082800 w 4460875"/>
                <a:gd name="connsiteY94" fmla="*/ 444500 h 1428750"/>
                <a:gd name="connsiteX95" fmla="*/ 2082800 w 4460875"/>
                <a:gd name="connsiteY95" fmla="*/ 425450 h 1428750"/>
                <a:gd name="connsiteX96" fmla="*/ 2044700 w 4460875"/>
                <a:gd name="connsiteY96" fmla="*/ 425450 h 1428750"/>
                <a:gd name="connsiteX97" fmla="*/ 2044700 w 4460875"/>
                <a:gd name="connsiteY97" fmla="*/ 409575 h 1428750"/>
                <a:gd name="connsiteX98" fmla="*/ 1952625 w 4460875"/>
                <a:gd name="connsiteY98" fmla="*/ 409575 h 1428750"/>
                <a:gd name="connsiteX99" fmla="*/ 1952625 w 4460875"/>
                <a:gd name="connsiteY99" fmla="*/ 387350 h 1428750"/>
                <a:gd name="connsiteX100" fmla="*/ 1895475 w 4460875"/>
                <a:gd name="connsiteY100" fmla="*/ 387350 h 1428750"/>
                <a:gd name="connsiteX101" fmla="*/ 1895475 w 4460875"/>
                <a:gd name="connsiteY101" fmla="*/ 361950 h 1428750"/>
                <a:gd name="connsiteX102" fmla="*/ 1844675 w 4460875"/>
                <a:gd name="connsiteY102" fmla="*/ 361950 h 1428750"/>
                <a:gd name="connsiteX103" fmla="*/ 1844675 w 4460875"/>
                <a:gd name="connsiteY103" fmla="*/ 342900 h 1428750"/>
                <a:gd name="connsiteX104" fmla="*/ 1816100 w 4460875"/>
                <a:gd name="connsiteY104" fmla="*/ 342900 h 1428750"/>
                <a:gd name="connsiteX105" fmla="*/ 1816100 w 4460875"/>
                <a:gd name="connsiteY105" fmla="*/ 333375 h 1428750"/>
                <a:gd name="connsiteX106" fmla="*/ 1803400 w 4460875"/>
                <a:gd name="connsiteY106" fmla="*/ 333375 h 1428750"/>
                <a:gd name="connsiteX107" fmla="*/ 1803400 w 4460875"/>
                <a:gd name="connsiteY107" fmla="*/ 327025 h 1428750"/>
                <a:gd name="connsiteX108" fmla="*/ 1762125 w 4460875"/>
                <a:gd name="connsiteY108" fmla="*/ 327025 h 1428750"/>
                <a:gd name="connsiteX109" fmla="*/ 1762125 w 4460875"/>
                <a:gd name="connsiteY109" fmla="*/ 311150 h 1428750"/>
                <a:gd name="connsiteX110" fmla="*/ 1695450 w 4460875"/>
                <a:gd name="connsiteY110" fmla="*/ 311150 h 1428750"/>
                <a:gd name="connsiteX111" fmla="*/ 1695450 w 4460875"/>
                <a:gd name="connsiteY111" fmla="*/ 292100 h 1428750"/>
                <a:gd name="connsiteX112" fmla="*/ 1622425 w 4460875"/>
                <a:gd name="connsiteY112" fmla="*/ 292100 h 1428750"/>
                <a:gd name="connsiteX113" fmla="*/ 1622425 w 4460875"/>
                <a:gd name="connsiteY113" fmla="*/ 269875 h 1428750"/>
                <a:gd name="connsiteX114" fmla="*/ 1574800 w 4460875"/>
                <a:gd name="connsiteY114" fmla="*/ 269875 h 1428750"/>
                <a:gd name="connsiteX115" fmla="*/ 1574800 w 4460875"/>
                <a:gd name="connsiteY115" fmla="*/ 241300 h 1428750"/>
                <a:gd name="connsiteX116" fmla="*/ 1495425 w 4460875"/>
                <a:gd name="connsiteY116" fmla="*/ 241300 h 1428750"/>
                <a:gd name="connsiteX117" fmla="*/ 1495425 w 4460875"/>
                <a:gd name="connsiteY117" fmla="*/ 219075 h 1428750"/>
                <a:gd name="connsiteX118" fmla="*/ 1384300 w 4460875"/>
                <a:gd name="connsiteY118" fmla="*/ 219075 h 1428750"/>
                <a:gd name="connsiteX119" fmla="*/ 1384300 w 4460875"/>
                <a:gd name="connsiteY119" fmla="*/ 203200 h 1428750"/>
                <a:gd name="connsiteX120" fmla="*/ 1327150 w 4460875"/>
                <a:gd name="connsiteY120" fmla="*/ 203200 h 1428750"/>
                <a:gd name="connsiteX121" fmla="*/ 1327150 w 4460875"/>
                <a:gd name="connsiteY121" fmla="*/ 190500 h 1428750"/>
                <a:gd name="connsiteX122" fmla="*/ 1311275 w 4460875"/>
                <a:gd name="connsiteY122" fmla="*/ 190500 h 1428750"/>
                <a:gd name="connsiteX123" fmla="*/ 1311275 w 4460875"/>
                <a:gd name="connsiteY123" fmla="*/ 177800 h 1428750"/>
                <a:gd name="connsiteX124" fmla="*/ 1250950 w 4460875"/>
                <a:gd name="connsiteY124" fmla="*/ 177800 h 1428750"/>
                <a:gd name="connsiteX125" fmla="*/ 1250950 w 4460875"/>
                <a:gd name="connsiteY125" fmla="*/ 165100 h 1428750"/>
                <a:gd name="connsiteX126" fmla="*/ 1222375 w 4460875"/>
                <a:gd name="connsiteY126" fmla="*/ 165100 h 1428750"/>
                <a:gd name="connsiteX127" fmla="*/ 1222375 w 4460875"/>
                <a:gd name="connsiteY127" fmla="*/ 155575 h 1428750"/>
                <a:gd name="connsiteX128" fmla="*/ 1149350 w 4460875"/>
                <a:gd name="connsiteY128" fmla="*/ 155575 h 1428750"/>
                <a:gd name="connsiteX129" fmla="*/ 1149350 w 4460875"/>
                <a:gd name="connsiteY129" fmla="*/ 127000 h 1428750"/>
                <a:gd name="connsiteX130" fmla="*/ 1006475 w 4460875"/>
                <a:gd name="connsiteY130" fmla="*/ 127000 h 1428750"/>
                <a:gd name="connsiteX131" fmla="*/ 1006475 w 4460875"/>
                <a:gd name="connsiteY131" fmla="*/ 107950 h 1428750"/>
                <a:gd name="connsiteX132" fmla="*/ 914400 w 4460875"/>
                <a:gd name="connsiteY132" fmla="*/ 107950 h 1428750"/>
                <a:gd name="connsiteX133" fmla="*/ 914400 w 4460875"/>
                <a:gd name="connsiteY133" fmla="*/ 85725 h 1428750"/>
                <a:gd name="connsiteX134" fmla="*/ 790575 w 4460875"/>
                <a:gd name="connsiteY134" fmla="*/ 85725 h 1428750"/>
                <a:gd name="connsiteX135" fmla="*/ 790575 w 4460875"/>
                <a:gd name="connsiteY135" fmla="*/ 69850 h 1428750"/>
                <a:gd name="connsiteX136" fmla="*/ 723900 w 4460875"/>
                <a:gd name="connsiteY136" fmla="*/ 69850 h 1428750"/>
                <a:gd name="connsiteX137" fmla="*/ 723900 w 4460875"/>
                <a:gd name="connsiteY137" fmla="*/ 41275 h 1428750"/>
                <a:gd name="connsiteX138" fmla="*/ 406400 w 4460875"/>
                <a:gd name="connsiteY138" fmla="*/ 41275 h 1428750"/>
                <a:gd name="connsiteX139" fmla="*/ 406400 w 4460875"/>
                <a:gd name="connsiteY139" fmla="*/ 25400 h 1428750"/>
                <a:gd name="connsiteX140" fmla="*/ 355600 w 4460875"/>
                <a:gd name="connsiteY140" fmla="*/ 25400 h 1428750"/>
                <a:gd name="connsiteX141" fmla="*/ 355600 w 4460875"/>
                <a:gd name="connsiteY141" fmla="*/ 9525 h 1428750"/>
                <a:gd name="connsiteX142" fmla="*/ 187325 w 4460875"/>
                <a:gd name="connsiteY142" fmla="*/ 9525 h 1428750"/>
                <a:gd name="connsiteX143" fmla="*/ 190500 w 4460875"/>
                <a:gd name="connsiteY143" fmla="*/ 9525 h 1428750"/>
                <a:gd name="connsiteX144" fmla="*/ 111125 w 4460875"/>
                <a:gd name="connsiteY144" fmla="*/ 9525 h 1428750"/>
                <a:gd name="connsiteX145" fmla="*/ 111125 w 4460875"/>
                <a:gd name="connsiteY145" fmla="*/ 0 h 1428750"/>
                <a:gd name="connsiteX146" fmla="*/ 0 w 4460875"/>
                <a:gd name="connsiteY146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4460875" h="1428750">
                  <a:moveTo>
                    <a:pt x="4460875" y="1428750"/>
                  </a:moveTo>
                  <a:lnTo>
                    <a:pt x="4143375" y="1428750"/>
                  </a:lnTo>
                  <a:lnTo>
                    <a:pt x="4143375" y="1184275"/>
                  </a:lnTo>
                  <a:lnTo>
                    <a:pt x="4054475" y="1184275"/>
                  </a:lnTo>
                  <a:lnTo>
                    <a:pt x="4054475" y="1114425"/>
                  </a:lnTo>
                  <a:lnTo>
                    <a:pt x="3975100" y="1114425"/>
                  </a:lnTo>
                  <a:lnTo>
                    <a:pt x="3975100" y="1073150"/>
                  </a:lnTo>
                  <a:lnTo>
                    <a:pt x="3968750" y="1073150"/>
                  </a:lnTo>
                  <a:lnTo>
                    <a:pt x="3968750" y="1057275"/>
                  </a:lnTo>
                  <a:lnTo>
                    <a:pt x="3959225" y="1057275"/>
                  </a:lnTo>
                  <a:lnTo>
                    <a:pt x="3959225" y="1041400"/>
                  </a:lnTo>
                  <a:lnTo>
                    <a:pt x="3927475" y="1041400"/>
                  </a:lnTo>
                  <a:lnTo>
                    <a:pt x="3927475" y="1009650"/>
                  </a:lnTo>
                  <a:lnTo>
                    <a:pt x="3908425" y="1009650"/>
                  </a:lnTo>
                  <a:lnTo>
                    <a:pt x="3908425" y="993775"/>
                  </a:lnTo>
                  <a:lnTo>
                    <a:pt x="3886200" y="993775"/>
                  </a:lnTo>
                  <a:lnTo>
                    <a:pt x="3886200" y="984250"/>
                  </a:lnTo>
                  <a:lnTo>
                    <a:pt x="3873500" y="984250"/>
                  </a:lnTo>
                  <a:lnTo>
                    <a:pt x="3873500" y="974725"/>
                  </a:lnTo>
                  <a:lnTo>
                    <a:pt x="3597275" y="974725"/>
                  </a:lnTo>
                  <a:lnTo>
                    <a:pt x="3597275" y="927100"/>
                  </a:lnTo>
                  <a:lnTo>
                    <a:pt x="3524250" y="927100"/>
                  </a:lnTo>
                  <a:lnTo>
                    <a:pt x="3524250" y="914400"/>
                  </a:lnTo>
                  <a:lnTo>
                    <a:pt x="3495675" y="914400"/>
                  </a:lnTo>
                  <a:lnTo>
                    <a:pt x="3495675" y="904875"/>
                  </a:lnTo>
                  <a:lnTo>
                    <a:pt x="3435350" y="904875"/>
                  </a:lnTo>
                  <a:lnTo>
                    <a:pt x="3435350" y="889000"/>
                  </a:lnTo>
                  <a:lnTo>
                    <a:pt x="3359150" y="889000"/>
                  </a:lnTo>
                  <a:lnTo>
                    <a:pt x="3359150" y="873125"/>
                  </a:lnTo>
                  <a:lnTo>
                    <a:pt x="3321050" y="873125"/>
                  </a:lnTo>
                  <a:lnTo>
                    <a:pt x="3321050" y="866775"/>
                  </a:lnTo>
                  <a:lnTo>
                    <a:pt x="3270250" y="866775"/>
                  </a:lnTo>
                  <a:lnTo>
                    <a:pt x="3270250" y="854075"/>
                  </a:lnTo>
                  <a:lnTo>
                    <a:pt x="3232150" y="854075"/>
                  </a:lnTo>
                  <a:lnTo>
                    <a:pt x="3232150" y="844550"/>
                  </a:lnTo>
                  <a:lnTo>
                    <a:pt x="3200400" y="844550"/>
                  </a:lnTo>
                  <a:lnTo>
                    <a:pt x="3200400" y="828675"/>
                  </a:lnTo>
                  <a:lnTo>
                    <a:pt x="3162300" y="828675"/>
                  </a:lnTo>
                  <a:lnTo>
                    <a:pt x="3155950" y="822325"/>
                  </a:lnTo>
                  <a:lnTo>
                    <a:pt x="3105150" y="822325"/>
                  </a:lnTo>
                  <a:lnTo>
                    <a:pt x="3105150" y="809625"/>
                  </a:lnTo>
                  <a:lnTo>
                    <a:pt x="3070225" y="809625"/>
                  </a:lnTo>
                  <a:lnTo>
                    <a:pt x="3070225" y="800100"/>
                  </a:lnTo>
                  <a:lnTo>
                    <a:pt x="3035300" y="800100"/>
                  </a:lnTo>
                  <a:lnTo>
                    <a:pt x="3035300" y="787400"/>
                  </a:lnTo>
                  <a:lnTo>
                    <a:pt x="2984500" y="787400"/>
                  </a:lnTo>
                  <a:lnTo>
                    <a:pt x="2984500" y="777875"/>
                  </a:lnTo>
                  <a:lnTo>
                    <a:pt x="2955925" y="777875"/>
                  </a:lnTo>
                  <a:lnTo>
                    <a:pt x="2949575" y="771525"/>
                  </a:lnTo>
                  <a:lnTo>
                    <a:pt x="2930525" y="771525"/>
                  </a:lnTo>
                  <a:lnTo>
                    <a:pt x="2930525" y="752475"/>
                  </a:lnTo>
                  <a:lnTo>
                    <a:pt x="2901950" y="752475"/>
                  </a:lnTo>
                  <a:lnTo>
                    <a:pt x="2886075" y="736600"/>
                  </a:lnTo>
                  <a:lnTo>
                    <a:pt x="2822575" y="736600"/>
                  </a:lnTo>
                  <a:lnTo>
                    <a:pt x="2822575" y="720725"/>
                  </a:lnTo>
                  <a:lnTo>
                    <a:pt x="2790825" y="720725"/>
                  </a:lnTo>
                  <a:lnTo>
                    <a:pt x="2790825" y="701675"/>
                  </a:lnTo>
                  <a:lnTo>
                    <a:pt x="2781300" y="701675"/>
                  </a:lnTo>
                  <a:lnTo>
                    <a:pt x="2781300" y="688975"/>
                  </a:lnTo>
                  <a:lnTo>
                    <a:pt x="2733675" y="688975"/>
                  </a:lnTo>
                  <a:lnTo>
                    <a:pt x="2733675" y="673100"/>
                  </a:lnTo>
                  <a:lnTo>
                    <a:pt x="2714625" y="673100"/>
                  </a:lnTo>
                  <a:lnTo>
                    <a:pt x="2714625" y="666750"/>
                  </a:lnTo>
                  <a:lnTo>
                    <a:pt x="2660650" y="666750"/>
                  </a:lnTo>
                  <a:lnTo>
                    <a:pt x="2660650" y="650875"/>
                  </a:lnTo>
                  <a:lnTo>
                    <a:pt x="2660650" y="635000"/>
                  </a:lnTo>
                  <a:lnTo>
                    <a:pt x="2644775" y="635000"/>
                  </a:lnTo>
                  <a:lnTo>
                    <a:pt x="2644775" y="625475"/>
                  </a:lnTo>
                  <a:lnTo>
                    <a:pt x="2622550" y="625475"/>
                  </a:lnTo>
                  <a:lnTo>
                    <a:pt x="2622550" y="609600"/>
                  </a:lnTo>
                  <a:lnTo>
                    <a:pt x="2568575" y="609600"/>
                  </a:lnTo>
                  <a:lnTo>
                    <a:pt x="2568575" y="596900"/>
                  </a:lnTo>
                  <a:lnTo>
                    <a:pt x="2533650" y="596900"/>
                  </a:lnTo>
                  <a:lnTo>
                    <a:pt x="2533650" y="584200"/>
                  </a:lnTo>
                  <a:lnTo>
                    <a:pt x="2520950" y="584200"/>
                  </a:lnTo>
                  <a:lnTo>
                    <a:pt x="2520950" y="574675"/>
                  </a:lnTo>
                  <a:lnTo>
                    <a:pt x="2508250" y="574675"/>
                  </a:lnTo>
                  <a:lnTo>
                    <a:pt x="2489200" y="574675"/>
                  </a:lnTo>
                  <a:lnTo>
                    <a:pt x="2479675" y="565150"/>
                  </a:lnTo>
                  <a:lnTo>
                    <a:pt x="2473325" y="558800"/>
                  </a:lnTo>
                  <a:lnTo>
                    <a:pt x="2444750" y="558800"/>
                  </a:lnTo>
                  <a:lnTo>
                    <a:pt x="2444750" y="549275"/>
                  </a:lnTo>
                  <a:lnTo>
                    <a:pt x="2406650" y="549275"/>
                  </a:lnTo>
                  <a:lnTo>
                    <a:pt x="2378075" y="520700"/>
                  </a:lnTo>
                  <a:lnTo>
                    <a:pt x="2314575" y="520700"/>
                  </a:lnTo>
                  <a:lnTo>
                    <a:pt x="2314575" y="508000"/>
                  </a:lnTo>
                  <a:lnTo>
                    <a:pt x="2292350" y="508000"/>
                  </a:lnTo>
                  <a:lnTo>
                    <a:pt x="2292350" y="495300"/>
                  </a:lnTo>
                  <a:lnTo>
                    <a:pt x="2251075" y="495300"/>
                  </a:lnTo>
                  <a:lnTo>
                    <a:pt x="2241550" y="485775"/>
                  </a:lnTo>
                  <a:lnTo>
                    <a:pt x="2212975" y="485775"/>
                  </a:lnTo>
                  <a:lnTo>
                    <a:pt x="2212975" y="469900"/>
                  </a:lnTo>
                  <a:lnTo>
                    <a:pt x="2139950" y="469900"/>
                  </a:lnTo>
                  <a:lnTo>
                    <a:pt x="2139950" y="444500"/>
                  </a:lnTo>
                  <a:lnTo>
                    <a:pt x="2082800" y="444500"/>
                  </a:lnTo>
                  <a:lnTo>
                    <a:pt x="2082800" y="425450"/>
                  </a:lnTo>
                  <a:lnTo>
                    <a:pt x="2044700" y="425450"/>
                  </a:lnTo>
                  <a:lnTo>
                    <a:pt x="2044700" y="409575"/>
                  </a:lnTo>
                  <a:lnTo>
                    <a:pt x="1952625" y="409575"/>
                  </a:lnTo>
                  <a:lnTo>
                    <a:pt x="1952625" y="387350"/>
                  </a:lnTo>
                  <a:lnTo>
                    <a:pt x="1895475" y="387350"/>
                  </a:lnTo>
                  <a:lnTo>
                    <a:pt x="1895475" y="361950"/>
                  </a:lnTo>
                  <a:lnTo>
                    <a:pt x="1844675" y="361950"/>
                  </a:lnTo>
                  <a:lnTo>
                    <a:pt x="1844675" y="342900"/>
                  </a:lnTo>
                  <a:lnTo>
                    <a:pt x="1816100" y="342900"/>
                  </a:lnTo>
                  <a:lnTo>
                    <a:pt x="1816100" y="333375"/>
                  </a:lnTo>
                  <a:lnTo>
                    <a:pt x="1803400" y="333375"/>
                  </a:lnTo>
                  <a:lnTo>
                    <a:pt x="1803400" y="327025"/>
                  </a:lnTo>
                  <a:lnTo>
                    <a:pt x="1762125" y="327025"/>
                  </a:lnTo>
                  <a:lnTo>
                    <a:pt x="1762125" y="311150"/>
                  </a:lnTo>
                  <a:lnTo>
                    <a:pt x="1695450" y="311150"/>
                  </a:lnTo>
                  <a:lnTo>
                    <a:pt x="1695450" y="292100"/>
                  </a:lnTo>
                  <a:lnTo>
                    <a:pt x="1622425" y="292100"/>
                  </a:lnTo>
                  <a:lnTo>
                    <a:pt x="1622425" y="269875"/>
                  </a:lnTo>
                  <a:lnTo>
                    <a:pt x="1574800" y="269875"/>
                  </a:lnTo>
                  <a:lnTo>
                    <a:pt x="1574800" y="241300"/>
                  </a:lnTo>
                  <a:lnTo>
                    <a:pt x="1495425" y="241300"/>
                  </a:lnTo>
                  <a:lnTo>
                    <a:pt x="1495425" y="219075"/>
                  </a:lnTo>
                  <a:lnTo>
                    <a:pt x="1384300" y="219075"/>
                  </a:lnTo>
                  <a:lnTo>
                    <a:pt x="1384300" y="203200"/>
                  </a:lnTo>
                  <a:lnTo>
                    <a:pt x="1327150" y="203200"/>
                  </a:lnTo>
                  <a:lnTo>
                    <a:pt x="1327150" y="190500"/>
                  </a:lnTo>
                  <a:lnTo>
                    <a:pt x="1311275" y="190500"/>
                  </a:lnTo>
                  <a:lnTo>
                    <a:pt x="1311275" y="177800"/>
                  </a:lnTo>
                  <a:lnTo>
                    <a:pt x="1250950" y="177800"/>
                  </a:lnTo>
                  <a:lnTo>
                    <a:pt x="1250950" y="165100"/>
                  </a:lnTo>
                  <a:lnTo>
                    <a:pt x="1222375" y="165100"/>
                  </a:lnTo>
                  <a:lnTo>
                    <a:pt x="1222375" y="155575"/>
                  </a:lnTo>
                  <a:lnTo>
                    <a:pt x="1149350" y="155575"/>
                  </a:lnTo>
                  <a:lnTo>
                    <a:pt x="1149350" y="127000"/>
                  </a:lnTo>
                  <a:lnTo>
                    <a:pt x="1006475" y="127000"/>
                  </a:lnTo>
                  <a:lnTo>
                    <a:pt x="1006475" y="107950"/>
                  </a:lnTo>
                  <a:lnTo>
                    <a:pt x="914400" y="107950"/>
                  </a:lnTo>
                  <a:lnTo>
                    <a:pt x="914400" y="85725"/>
                  </a:lnTo>
                  <a:lnTo>
                    <a:pt x="790575" y="85725"/>
                  </a:lnTo>
                  <a:lnTo>
                    <a:pt x="790575" y="69850"/>
                  </a:lnTo>
                  <a:lnTo>
                    <a:pt x="723900" y="69850"/>
                  </a:lnTo>
                  <a:lnTo>
                    <a:pt x="723900" y="41275"/>
                  </a:lnTo>
                  <a:lnTo>
                    <a:pt x="406400" y="41275"/>
                  </a:lnTo>
                  <a:lnTo>
                    <a:pt x="406400" y="25400"/>
                  </a:lnTo>
                  <a:lnTo>
                    <a:pt x="355600" y="25400"/>
                  </a:lnTo>
                  <a:lnTo>
                    <a:pt x="355600" y="9525"/>
                  </a:lnTo>
                  <a:lnTo>
                    <a:pt x="187325" y="9525"/>
                  </a:lnTo>
                  <a:lnTo>
                    <a:pt x="190500" y="9525"/>
                  </a:lnTo>
                  <a:lnTo>
                    <a:pt x="111125" y="9525"/>
                  </a:lnTo>
                  <a:lnTo>
                    <a:pt x="11112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137" name="Freeform: Shape 92">
              <a:extLst>
                <a:ext uri="{FF2B5EF4-FFF2-40B4-BE49-F238E27FC236}">
                  <a16:creationId xmlns:a16="http://schemas.microsoft.com/office/drawing/2014/main" id="{0672F7CA-D249-4BFF-B4DB-76CEBB0F36A6}"/>
                </a:ext>
              </a:extLst>
            </p:cNvPr>
            <p:cNvSpPr/>
            <p:nvPr/>
          </p:nvSpPr>
          <p:spPr>
            <a:xfrm>
              <a:off x="3403600" y="1375229"/>
              <a:ext cx="5943600" cy="1875972"/>
            </a:xfrm>
            <a:custGeom>
              <a:avLst/>
              <a:gdLst>
                <a:gd name="connsiteX0" fmla="*/ 4457700 w 4457700"/>
                <a:gd name="connsiteY0" fmla="*/ 1406979 h 1406979"/>
                <a:gd name="connsiteX1" fmla="*/ 3899807 w 4457700"/>
                <a:gd name="connsiteY1" fmla="*/ 1406979 h 1406979"/>
                <a:gd name="connsiteX2" fmla="*/ 3899807 w 4457700"/>
                <a:gd name="connsiteY2" fmla="*/ 1355272 h 1406979"/>
                <a:gd name="connsiteX3" fmla="*/ 3698421 w 4457700"/>
                <a:gd name="connsiteY3" fmla="*/ 1355272 h 1406979"/>
                <a:gd name="connsiteX4" fmla="*/ 3698421 w 4457700"/>
                <a:gd name="connsiteY4" fmla="*/ 1319893 h 1406979"/>
                <a:gd name="connsiteX5" fmla="*/ 3624943 w 4457700"/>
                <a:gd name="connsiteY5" fmla="*/ 1319893 h 1406979"/>
                <a:gd name="connsiteX6" fmla="*/ 3624943 w 4457700"/>
                <a:gd name="connsiteY6" fmla="*/ 1300843 h 1406979"/>
                <a:gd name="connsiteX7" fmla="*/ 3586843 w 4457700"/>
                <a:gd name="connsiteY7" fmla="*/ 1300843 h 1406979"/>
                <a:gd name="connsiteX8" fmla="*/ 3586843 w 4457700"/>
                <a:gd name="connsiteY8" fmla="*/ 1279072 h 1406979"/>
                <a:gd name="connsiteX9" fmla="*/ 3554186 w 4457700"/>
                <a:gd name="connsiteY9" fmla="*/ 1279072 h 1406979"/>
                <a:gd name="connsiteX10" fmla="*/ 3554186 w 4457700"/>
                <a:gd name="connsiteY10" fmla="*/ 1240972 h 1406979"/>
                <a:gd name="connsiteX11" fmla="*/ 3488871 w 4457700"/>
                <a:gd name="connsiteY11" fmla="*/ 1240972 h 1406979"/>
                <a:gd name="connsiteX12" fmla="*/ 3488871 w 4457700"/>
                <a:gd name="connsiteY12" fmla="*/ 1219200 h 1406979"/>
                <a:gd name="connsiteX13" fmla="*/ 3475264 w 4457700"/>
                <a:gd name="connsiteY13" fmla="*/ 1219200 h 1406979"/>
                <a:gd name="connsiteX14" fmla="*/ 3475264 w 4457700"/>
                <a:gd name="connsiteY14" fmla="*/ 1202872 h 1406979"/>
                <a:gd name="connsiteX15" fmla="*/ 3469821 w 4457700"/>
                <a:gd name="connsiteY15" fmla="*/ 1197429 h 1406979"/>
                <a:gd name="connsiteX16" fmla="*/ 3469821 w 4457700"/>
                <a:gd name="connsiteY16" fmla="*/ 1167493 h 1406979"/>
                <a:gd name="connsiteX17" fmla="*/ 3404507 w 4457700"/>
                <a:gd name="connsiteY17" fmla="*/ 1167493 h 1406979"/>
                <a:gd name="connsiteX18" fmla="*/ 3404507 w 4457700"/>
                <a:gd name="connsiteY18" fmla="*/ 1156608 h 1406979"/>
                <a:gd name="connsiteX19" fmla="*/ 3382736 w 4457700"/>
                <a:gd name="connsiteY19" fmla="*/ 1156608 h 1406979"/>
                <a:gd name="connsiteX20" fmla="*/ 3382736 w 4457700"/>
                <a:gd name="connsiteY20" fmla="*/ 1132115 h 1406979"/>
                <a:gd name="connsiteX21" fmla="*/ 3374571 w 4457700"/>
                <a:gd name="connsiteY21" fmla="*/ 1132115 h 1406979"/>
                <a:gd name="connsiteX22" fmla="*/ 3374571 w 4457700"/>
                <a:gd name="connsiteY22" fmla="*/ 1064079 h 1406979"/>
                <a:gd name="connsiteX23" fmla="*/ 3325586 w 4457700"/>
                <a:gd name="connsiteY23" fmla="*/ 1064079 h 1406979"/>
                <a:gd name="connsiteX24" fmla="*/ 3325586 w 4457700"/>
                <a:gd name="connsiteY24" fmla="*/ 1047750 h 1406979"/>
                <a:gd name="connsiteX25" fmla="*/ 3295650 w 4457700"/>
                <a:gd name="connsiteY25" fmla="*/ 1047750 h 1406979"/>
                <a:gd name="connsiteX26" fmla="*/ 3295650 w 4457700"/>
                <a:gd name="connsiteY26" fmla="*/ 1036865 h 1406979"/>
                <a:gd name="connsiteX27" fmla="*/ 3265714 w 4457700"/>
                <a:gd name="connsiteY27" fmla="*/ 1036865 h 1406979"/>
                <a:gd name="connsiteX28" fmla="*/ 3265714 w 4457700"/>
                <a:gd name="connsiteY28" fmla="*/ 1031422 h 1406979"/>
                <a:gd name="connsiteX29" fmla="*/ 3224893 w 4457700"/>
                <a:gd name="connsiteY29" fmla="*/ 1031422 h 1406979"/>
                <a:gd name="connsiteX30" fmla="*/ 3224893 w 4457700"/>
                <a:gd name="connsiteY30" fmla="*/ 1015093 h 1406979"/>
                <a:gd name="connsiteX31" fmla="*/ 3167743 w 4457700"/>
                <a:gd name="connsiteY31" fmla="*/ 1015093 h 1406979"/>
                <a:gd name="connsiteX32" fmla="*/ 3165022 w 4457700"/>
                <a:gd name="connsiteY32" fmla="*/ 1012372 h 1406979"/>
                <a:gd name="connsiteX33" fmla="*/ 3140529 w 4457700"/>
                <a:gd name="connsiteY33" fmla="*/ 1012372 h 1406979"/>
                <a:gd name="connsiteX34" fmla="*/ 3140529 w 4457700"/>
                <a:gd name="connsiteY34" fmla="*/ 1006929 h 1406979"/>
                <a:gd name="connsiteX35" fmla="*/ 3116036 w 4457700"/>
                <a:gd name="connsiteY35" fmla="*/ 1006929 h 1406979"/>
                <a:gd name="connsiteX36" fmla="*/ 3116036 w 4457700"/>
                <a:gd name="connsiteY36" fmla="*/ 993322 h 1406979"/>
                <a:gd name="connsiteX37" fmla="*/ 3067050 w 4457700"/>
                <a:gd name="connsiteY37" fmla="*/ 993322 h 1406979"/>
                <a:gd name="connsiteX38" fmla="*/ 3067050 w 4457700"/>
                <a:gd name="connsiteY38" fmla="*/ 982436 h 1406979"/>
                <a:gd name="connsiteX39" fmla="*/ 3056164 w 4457700"/>
                <a:gd name="connsiteY39" fmla="*/ 982436 h 1406979"/>
                <a:gd name="connsiteX40" fmla="*/ 3056164 w 4457700"/>
                <a:gd name="connsiteY40" fmla="*/ 971550 h 1406979"/>
                <a:gd name="connsiteX41" fmla="*/ 2999014 w 4457700"/>
                <a:gd name="connsiteY41" fmla="*/ 971550 h 1406979"/>
                <a:gd name="connsiteX42" fmla="*/ 2999014 w 4457700"/>
                <a:gd name="connsiteY42" fmla="*/ 947058 h 1406979"/>
                <a:gd name="connsiteX43" fmla="*/ 2952750 w 4457700"/>
                <a:gd name="connsiteY43" fmla="*/ 947058 h 1406979"/>
                <a:gd name="connsiteX44" fmla="*/ 2952750 w 4457700"/>
                <a:gd name="connsiteY44" fmla="*/ 938893 h 1406979"/>
                <a:gd name="connsiteX45" fmla="*/ 2922814 w 4457700"/>
                <a:gd name="connsiteY45" fmla="*/ 938893 h 1406979"/>
                <a:gd name="connsiteX46" fmla="*/ 2922814 w 4457700"/>
                <a:gd name="connsiteY46" fmla="*/ 914400 h 1406979"/>
                <a:gd name="connsiteX47" fmla="*/ 2887436 w 4457700"/>
                <a:gd name="connsiteY47" fmla="*/ 914400 h 1406979"/>
                <a:gd name="connsiteX48" fmla="*/ 2892879 w 4457700"/>
                <a:gd name="connsiteY48" fmla="*/ 908957 h 1406979"/>
                <a:gd name="connsiteX49" fmla="*/ 2865664 w 4457700"/>
                <a:gd name="connsiteY49" fmla="*/ 908957 h 1406979"/>
                <a:gd name="connsiteX50" fmla="*/ 2865664 w 4457700"/>
                <a:gd name="connsiteY50" fmla="*/ 895350 h 1406979"/>
                <a:gd name="connsiteX51" fmla="*/ 2805793 w 4457700"/>
                <a:gd name="connsiteY51" fmla="*/ 895350 h 1406979"/>
                <a:gd name="connsiteX52" fmla="*/ 2805793 w 4457700"/>
                <a:gd name="connsiteY52" fmla="*/ 873579 h 1406979"/>
                <a:gd name="connsiteX53" fmla="*/ 2688771 w 4457700"/>
                <a:gd name="connsiteY53" fmla="*/ 873579 h 1406979"/>
                <a:gd name="connsiteX54" fmla="*/ 2688771 w 4457700"/>
                <a:gd name="connsiteY54" fmla="*/ 851808 h 1406979"/>
                <a:gd name="connsiteX55" fmla="*/ 2645229 w 4457700"/>
                <a:gd name="connsiteY55" fmla="*/ 851808 h 1406979"/>
                <a:gd name="connsiteX56" fmla="*/ 2645229 w 4457700"/>
                <a:gd name="connsiteY56" fmla="*/ 838200 h 1406979"/>
                <a:gd name="connsiteX57" fmla="*/ 2601686 w 4457700"/>
                <a:gd name="connsiteY57" fmla="*/ 838200 h 1406979"/>
                <a:gd name="connsiteX58" fmla="*/ 2601686 w 4457700"/>
                <a:gd name="connsiteY58" fmla="*/ 824593 h 1406979"/>
                <a:gd name="connsiteX59" fmla="*/ 2569029 w 4457700"/>
                <a:gd name="connsiteY59" fmla="*/ 824593 h 1406979"/>
                <a:gd name="connsiteX60" fmla="*/ 2569029 w 4457700"/>
                <a:gd name="connsiteY60" fmla="*/ 805543 h 1406979"/>
                <a:gd name="connsiteX61" fmla="*/ 2552700 w 4457700"/>
                <a:gd name="connsiteY61" fmla="*/ 805543 h 1406979"/>
                <a:gd name="connsiteX62" fmla="*/ 2552700 w 4457700"/>
                <a:gd name="connsiteY62" fmla="*/ 800100 h 1406979"/>
                <a:gd name="connsiteX63" fmla="*/ 2479221 w 4457700"/>
                <a:gd name="connsiteY63" fmla="*/ 800100 h 1406979"/>
                <a:gd name="connsiteX64" fmla="*/ 2479221 w 4457700"/>
                <a:gd name="connsiteY64" fmla="*/ 781050 h 1406979"/>
                <a:gd name="connsiteX65" fmla="*/ 2462893 w 4457700"/>
                <a:gd name="connsiteY65" fmla="*/ 781050 h 1406979"/>
                <a:gd name="connsiteX66" fmla="*/ 2462893 w 4457700"/>
                <a:gd name="connsiteY66" fmla="*/ 767443 h 1406979"/>
                <a:gd name="connsiteX67" fmla="*/ 2430236 w 4457700"/>
                <a:gd name="connsiteY67" fmla="*/ 767443 h 1406979"/>
                <a:gd name="connsiteX68" fmla="*/ 2430236 w 4457700"/>
                <a:gd name="connsiteY68" fmla="*/ 748393 h 1406979"/>
                <a:gd name="connsiteX69" fmla="*/ 2416629 w 4457700"/>
                <a:gd name="connsiteY69" fmla="*/ 748393 h 1406979"/>
                <a:gd name="connsiteX70" fmla="*/ 2413907 w 4457700"/>
                <a:gd name="connsiteY70" fmla="*/ 745671 h 1406979"/>
                <a:gd name="connsiteX71" fmla="*/ 2354036 w 4457700"/>
                <a:gd name="connsiteY71" fmla="*/ 745671 h 1406979"/>
                <a:gd name="connsiteX72" fmla="*/ 2354036 w 4457700"/>
                <a:gd name="connsiteY72" fmla="*/ 729343 h 1406979"/>
                <a:gd name="connsiteX73" fmla="*/ 2343150 w 4457700"/>
                <a:gd name="connsiteY73" fmla="*/ 729343 h 1406979"/>
                <a:gd name="connsiteX74" fmla="*/ 2343150 w 4457700"/>
                <a:gd name="connsiteY74" fmla="*/ 715736 h 1406979"/>
                <a:gd name="connsiteX75" fmla="*/ 2302329 w 4457700"/>
                <a:gd name="connsiteY75" fmla="*/ 715736 h 1406979"/>
                <a:gd name="connsiteX76" fmla="*/ 2302329 w 4457700"/>
                <a:gd name="connsiteY76" fmla="*/ 693965 h 1406979"/>
                <a:gd name="connsiteX77" fmla="*/ 2286000 w 4457700"/>
                <a:gd name="connsiteY77" fmla="*/ 693965 h 1406979"/>
                <a:gd name="connsiteX78" fmla="*/ 2286000 w 4457700"/>
                <a:gd name="connsiteY78" fmla="*/ 680358 h 1406979"/>
                <a:gd name="connsiteX79" fmla="*/ 2272392 w 4457700"/>
                <a:gd name="connsiteY79" fmla="*/ 666750 h 1406979"/>
                <a:gd name="connsiteX80" fmla="*/ 2258786 w 4457700"/>
                <a:gd name="connsiteY80" fmla="*/ 653144 h 1406979"/>
                <a:gd name="connsiteX81" fmla="*/ 2226129 w 4457700"/>
                <a:gd name="connsiteY81" fmla="*/ 653144 h 1406979"/>
                <a:gd name="connsiteX82" fmla="*/ 2226129 w 4457700"/>
                <a:gd name="connsiteY82" fmla="*/ 631372 h 1406979"/>
                <a:gd name="connsiteX83" fmla="*/ 2207079 w 4457700"/>
                <a:gd name="connsiteY83" fmla="*/ 631372 h 1406979"/>
                <a:gd name="connsiteX84" fmla="*/ 2204357 w 4457700"/>
                <a:gd name="connsiteY84" fmla="*/ 628650 h 1406979"/>
                <a:gd name="connsiteX85" fmla="*/ 2163536 w 4457700"/>
                <a:gd name="connsiteY85" fmla="*/ 628650 h 1406979"/>
                <a:gd name="connsiteX86" fmla="*/ 2163536 w 4457700"/>
                <a:gd name="connsiteY86" fmla="*/ 593272 h 1406979"/>
                <a:gd name="connsiteX87" fmla="*/ 2130879 w 4457700"/>
                <a:gd name="connsiteY87" fmla="*/ 593272 h 1406979"/>
                <a:gd name="connsiteX88" fmla="*/ 2130879 w 4457700"/>
                <a:gd name="connsiteY88" fmla="*/ 576943 h 1406979"/>
                <a:gd name="connsiteX89" fmla="*/ 2092779 w 4457700"/>
                <a:gd name="connsiteY89" fmla="*/ 576943 h 1406979"/>
                <a:gd name="connsiteX90" fmla="*/ 2092779 w 4457700"/>
                <a:gd name="connsiteY90" fmla="*/ 560615 h 1406979"/>
                <a:gd name="connsiteX91" fmla="*/ 2090057 w 4457700"/>
                <a:gd name="connsiteY91" fmla="*/ 557893 h 1406979"/>
                <a:gd name="connsiteX92" fmla="*/ 2084614 w 4457700"/>
                <a:gd name="connsiteY92" fmla="*/ 552450 h 1406979"/>
                <a:gd name="connsiteX93" fmla="*/ 2027464 w 4457700"/>
                <a:gd name="connsiteY93" fmla="*/ 552450 h 1406979"/>
                <a:gd name="connsiteX94" fmla="*/ 2027464 w 4457700"/>
                <a:gd name="connsiteY94" fmla="*/ 525236 h 1406979"/>
                <a:gd name="connsiteX95" fmla="*/ 1973036 w 4457700"/>
                <a:gd name="connsiteY95" fmla="*/ 525236 h 1406979"/>
                <a:gd name="connsiteX96" fmla="*/ 1973036 w 4457700"/>
                <a:gd name="connsiteY96" fmla="*/ 495300 h 1406979"/>
                <a:gd name="connsiteX97" fmla="*/ 1940379 w 4457700"/>
                <a:gd name="connsiteY97" fmla="*/ 495300 h 1406979"/>
                <a:gd name="connsiteX98" fmla="*/ 1940379 w 4457700"/>
                <a:gd name="connsiteY98" fmla="*/ 484415 h 1406979"/>
                <a:gd name="connsiteX99" fmla="*/ 1910443 w 4457700"/>
                <a:gd name="connsiteY99" fmla="*/ 484415 h 1406979"/>
                <a:gd name="connsiteX100" fmla="*/ 1910443 w 4457700"/>
                <a:gd name="connsiteY100" fmla="*/ 470808 h 1406979"/>
                <a:gd name="connsiteX101" fmla="*/ 1894114 w 4457700"/>
                <a:gd name="connsiteY101" fmla="*/ 470808 h 1406979"/>
                <a:gd name="connsiteX102" fmla="*/ 1894114 w 4457700"/>
                <a:gd name="connsiteY102" fmla="*/ 454479 h 1406979"/>
                <a:gd name="connsiteX103" fmla="*/ 1869621 w 4457700"/>
                <a:gd name="connsiteY103" fmla="*/ 454479 h 1406979"/>
                <a:gd name="connsiteX104" fmla="*/ 1869621 w 4457700"/>
                <a:gd name="connsiteY104" fmla="*/ 432708 h 1406979"/>
                <a:gd name="connsiteX105" fmla="*/ 1845129 w 4457700"/>
                <a:gd name="connsiteY105" fmla="*/ 432708 h 1406979"/>
                <a:gd name="connsiteX106" fmla="*/ 1845129 w 4457700"/>
                <a:gd name="connsiteY106" fmla="*/ 424543 h 1406979"/>
                <a:gd name="connsiteX107" fmla="*/ 1823357 w 4457700"/>
                <a:gd name="connsiteY107" fmla="*/ 424543 h 1406979"/>
                <a:gd name="connsiteX108" fmla="*/ 1823357 w 4457700"/>
                <a:gd name="connsiteY108" fmla="*/ 413658 h 1406979"/>
                <a:gd name="connsiteX109" fmla="*/ 1801586 w 4457700"/>
                <a:gd name="connsiteY109" fmla="*/ 413658 h 1406979"/>
                <a:gd name="connsiteX110" fmla="*/ 1790700 w 4457700"/>
                <a:gd name="connsiteY110" fmla="*/ 413658 h 1406979"/>
                <a:gd name="connsiteX111" fmla="*/ 1790700 w 4457700"/>
                <a:gd name="connsiteY111" fmla="*/ 389165 h 1406979"/>
                <a:gd name="connsiteX112" fmla="*/ 1768929 w 4457700"/>
                <a:gd name="connsiteY112" fmla="*/ 389165 h 1406979"/>
                <a:gd name="connsiteX113" fmla="*/ 1768929 w 4457700"/>
                <a:gd name="connsiteY113" fmla="*/ 372836 h 1406979"/>
                <a:gd name="connsiteX114" fmla="*/ 1621971 w 4457700"/>
                <a:gd name="connsiteY114" fmla="*/ 372836 h 1406979"/>
                <a:gd name="connsiteX115" fmla="*/ 1621971 w 4457700"/>
                <a:gd name="connsiteY115" fmla="*/ 364672 h 1406979"/>
                <a:gd name="connsiteX116" fmla="*/ 1589314 w 4457700"/>
                <a:gd name="connsiteY116" fmla="*/ 364672 h 1406979"/>
                <a:gd name="connsiteX117" fmla="*/ 1589314 w 4457700"/>
                <a:gd name="connsiteY117" fmla="*/ 345622 h 1406979"/>
                <a:gd name="connsiteX118" fmla="*/ 1572986 w 4457700"/>
                <a:gd name="connsiteY118" fmla="*/ 345622 h 1406979"/>
                <a:gd name="connsiteX119" fmla="*/ 1572986 w 4457700"/>
                <a:gd name="connsiteY119" fmla="*/ 340179 h 1406979"/>
                <a:gd name="connsiteX120" fmla="*/ 1521279 w 4457700"/>
                <a:gd name="connsiteY120" fmla="*/ 340179 h 1406979"/>
                <a:gd name="connsiteX121" fmla="*/ 1521279 w 4457700"/>
                <a:gd name="connsiteY121" fmla="*/ 326572 h 1406979"/>
                <a:gd name="connsiteX122" fmla="*/ 1494064 w 4457700"/>
                <a:gd name="connsiteY122" fmla="*/ 326572 h 1406979"/>
                <a:gd name="connsiteX123" fmla="*/ 1496786 w 4457700"/>
                <a:gd name="connsiteY123" fmla="*/ 323850 h 1406979"/>
                <a:gd name="connsiteX124" fmla="*/ 1485900 w 4457700"/>
                <a:gd name="connsiteY124" fmla="*/ 323850 h 1406979"/>
                <a:gd name="connsiteX125" fmla="*/ 1485900 w 4457700"/>
                <a:gd name="connsiteY125" fmla="*/ 307522 h 1406979"/>
                <a:gd name="connsiteX126" fmla="*/ 1431471 w 4457700"/>
                <a:gd name="connsiteY126" fmla="*/ 307522 h 1406979"/>
                <a:gd name="connsiteX127" fmla="*/ 1431471 w 4457700"/>
                <a:gd name="connsiteY127" fmla="*/ 283029 h 1406979"/>
                <a:gd name="connsiteX128" fmla="*/ 1417864 w 4457700"/>
                <a:gd name="connsiteY128" fmla="*/ 283029 h 1406979"/>
                <a:gd name="connsiteX129" fmla="*/ 1417864 w 4457700"/>
                <a:gd name="connsiteY129" fmla="*/ 274865 h 1406979"/>
                <a:gd name="connsiteX130" fmla="*/ 1368879 w 4457700"/>
                <a:gd name="connsiteY130" fmla="*/ 274865 h 1406979"/>
                <a:gd name="connsiteX131" fmla="*/ 1368879 w 4457700"/>
                <a:gd name="connsiteY131" fmla="*/ 263979 h 1406979"/>
                <a:gd name="connsiteX132" fmla="*/ 1300843 w 4457700"/>
                <a:gd name="connsiteY132" fmla="*/ 263979 h 1406979"/>
                <a:gd name="connsiteX133" fmla="*/ 1300843 w 4457700"/>
                <a:gd name="connsiteY133" fmla="*/ 255815 h 1406979"/>
                <a:gd name="connsiteX134" fmla="*/ 1289957 w 4457700"/>
                <a:gd name="connsiteY134" fmla="*/ 255815 h 1406979"/>
                <a:gd name="connsiteX135" fmla="*/ 1289957 w 4457700"/>
                <a:gd name="connsiteY135" fmla="*/ 236765 h 1406979"/>
                <a:gd name="connsiteX136" fmla="*/ 1238250 w 4457700"/>
                <a:gd name="connsiteY136" fmla="*/ 236765 h 1406979"/>
                <a:gd name="connsiteX137" fmla="*/ 1238250 w 4457700"/>
                <a:gd name="connsiteY137" fmla="*/ 209550 h 1406979"/>
                <a:gd name="connsiteX138" fmla="*/ 1211036 w 4457700"/>
                <a:gd name="connsiteY138" fmla="*/ 209550 h 1406979"/>
                <a:gd name="connsiteX139" fmla="*/ 1211036 w 4457700"/>
                <a:gd name="connsiteY139" fmla="*/ 198665 h 1406979"/>
                <a:gd name="connsiteX140" fmla="*/ 1191986 w 4457700"/>
                <a:gd name="connsiteY140" fmla="*/ 198665 h 1406979"/>
                <a:gd name="connsiteX141" fmla="*/ 1191986 w 4457700"/>
                <a:gd name="connsiteY141" fmla="*/ 174172 h 1406979"/>
                <a:gd name="connsiteX142" fmla="*/ 1143000 w 4457700"/>
                <a:gd name="connsiteY142" fmla="*/ 174172 h 1406979"/>
                <a:gd name="connsiteX143" fmla="*/ 1143000 w 4457700"/>
                <a:gd name="connsiteY143" fmla="*/ 146958 h 1406979"/>
                <a:gd name="connsiteX144" fmla="*/ 1110343 w 4457700"/>
                <a:gd name="connsiteY144" fmla="*/ 146958 h 1406979"/>
                <a:gd name="connsiteX145" fmla="*/ 1110343 w 4457700"/>
                <a:gd name="connsiteY145" fmla="*/ 146958 h 1406979"/>
                <a:gd name="connsiteX146" fmla="*/ 1077686 w 4457700"/>
                <a:gd name="connsiteY146" fmla="*/ 146958 h 1406979"/>
                <a:gd name="connsiteX147" fmla="*/ 1077686 w 4457700"/>
                <a:gd name="connsiteY147" fmla="*/ 138793 h 1406979"/>
                <a:gd name="connsiteX148" fmla="*/ 1028700 w 4457700"/>
                <a:gd name="connsiteY148" fmla="*/ 138793 h 1406979"/>
                <a:gd name="connsiteX149" fmla="*/ 1028700 w 4457700"/>
                <a:gd name="connsiteY149" fmla="*/ 125186 h 1406979"/>
                <a:gd name="connsiteX150" fmla="*/ 1009650 w 4457700"/>
                <a:gd name="connsiteY150" fmla="*/ 125186 h 1406979"/>
                <a:gd name="connsiteX151" fmla="*/ 1009650 w 4457700"/>
                <a:gd name="connsiteY151" fmla="*/ 100693 h 1406979"/>
                <a:gd name="connsiteX152" fmla="*/ 982436 w 4457700"/>
                <a:gd name="connsiteY152" fmla="*/ 100693 h 1406979"/>
                <a:gd name="connsiteX153" fmla="*/ 982436 w 4457700"/>
                <a:gd name="connsiteY153" fmla="*/ 87086 h 1406979"/>
                <a:gd name="connsiteX154" fmla="*/ 922564 w 4457700"/>
                <a:gd name="connsiteY154" fmla="*/ 87086 h 1406979"/>
                <a:gd name="connsiteX155" fmla="*/ 906236 w 4457700"/>
                <a:gd name="connsiteY155" fmla="*/ 87086 h 1406979"/>
                <a:gd name="connsiteX156" fmla="*/ 778329 w 4457700"/>
                <a:gd name="connsiteY156" fmla="*/ 87086 h 1406979"/>
                <a:gd name="connsiteX157" fmla="*/ 778329 w 4457700"/>
                <a:gd name="connsiteY157" fmla="*/ 73479 h 1406979"/>
                <a:gd name="connsiteX158" fmla="*/ 767443 w 4457700"/>
                <a:gd name="connsiteY158" fmla="*/ 73479 h 1406979"/>
                <a:gd name="connsiteX159" fmla="*/ 767443 w 4457700"/>
                <a:gd name="connsiteY159" fmla="*/ 59872 h 1406979"/>
                <a:gd name="connsiteX160" fmla="*/ 715736 w 4457700"/>
                <a:gd name="connsiteY160" fmla="*/ 59872 h 1406979"/>
                <a:gd name="connsiteX161" fmla="*/ 715736 w 4457700"/>
                <a:gd name="connsiteY161" fmla="*/ 48986 h 1406979"/>
                <a:gd name="connsiteX162" fmla="*/ 664029 w 4457700"/>
                <a:gd name="connsiteY162" fmla="*/ 48986 h 1406979"/>
                <a:gd name="connsiteX163" fmla="*/ 664029 w 4457700"/>
                <a:gd name="connsiteY163" fmla="*/ 35379 h 1406979"/>
                <a:gd name="connsiteX164" fmla="*/ 538843 w 4457700"/>
                <a:gd name="connsiteY164" fmla="*/ 35379 h 1406979"/>
                <a:gd name="connsiteX165" fmla="*/ 538843 w 4457700"/>
                <a:gd name="connsiteY165" fmla="*/ 21772 h 1406979"/>
                <a:gd name="connsiteX166" fmla="*/ 489857 w 4457700"/>
                <a:gd name="connsiteY166" fmla="*/ 21772 h 1406979"/>
                <a:gd name="connsiteX167" fmla="*/ 489857 w 4457700"/>
                <a:gd name="connsiteY167" fmla="*/ 10886 h 1406979"/>
                <a:gd name="connsiteX168" fmla="*/ 359229 w 4457700"/>
                <a:gd name="connsiteY168" fmla="*/ 10886 h 1406979"/>
                <a:gd name="connsiteX169" fmla="*/ 359229 w 4457700"/>
                <a:gd name="connsiteY169" fmla="*/ 0 h 1406979"/>
                <a:gd name="connsiteX170" fmla="*/ 0 w 4457700"/>
                <a:gd name="connsiteY170" fmla="*/ 0 h 140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4457700" h="1406979">
                  <a:moveTo>
                    <a:pt x="4457700" y="1406979"/>
                  </a:moveTo>
                  <a:lnTo>
                    <a:pt x="3899807" y="1406979"/>
                  </a:lnTo>
                  <a:lnTo>
                    <a:pt x="3899807" y="1355272"/>
                  </a:lnTo>
                  <a:lnTo>
                    <a:pt x="3698421" y="1355272"/>
                  </a:lnTo>
                  <a:lnTo>
                    <a:pt x="3698421" y="1319893"/>
                  </a:lnTo>
                  <a:lnTo>
                    <a:pt x="3624943" y="1319893"/>
                  </a:lnTo>
                  <a:lnTo>
                    <a:pt x="3624943" y="1300843"/>
                  </a:lnTo>
                  <a:lnTo>
                    <a:pt x="3586843" y="1300843"/>
                  </a:lnTo>
                  <a:lnTo>
                    <a:pt x="3586843" y="1279072"/>
                  </a:lnTo>
                  <a:lnTo>
                    <a:pt x="3554186" y="1279072"/>
                  </a:lnTo>
                  <a:lnTo>
                    <a:pt x="3554186" y="1240972"/>
                  </a:lnTo>
                  <a:lnTo>
                    <a:pt x="3488871" y="1240972"/>
                  </a:lnTo>
                  <a:lnTo>
                    <a:pt x="3488871" y="1219200"/>
                  </a:lnTo>
                  <a:lnTo>
                    <a:pt x="3475264" y="1219200"/>
                  </a:lnTo>
                  <a:lnTo>
                    <a:pt x="3475264" y="1202872"/>
                  </a:lnTo>
                  <a:lnTo>
                    <a:pt x="3469821" y="1197429"/>
                  </a:lnTo>
                  <a:lnTo>
                    <a:pt x="3469821" y="1167493"/>
                  </a:lnTo>
                  <a:lnTo>
                    <a:pt x="3404507" y="1167493"/>
                  </a:lnTo>
                  <a:lnTo>
                    <a:pt x="3404507" y="1156608"/>
                  </a:lnTo>
                  <a:lnTo>
                    <a:pt x="3382736" y="1156608"/>
                  </a:lnTo>
                  <a:lnTo>
                    <a:pt x="3382736" y="1132115"/>
                  </a:lnTo>
                  <a:lnTo>
                    <a:pt x="3374571" y="1132115"/>
                  </a:lnTo>
                  <a:lnTo>
                    <a:pt x="3374571" y="1064079"/>
                  </a:lnTo>
                  <a:lnTo>
                    <a:pt x="3325586" y="1064079"/>
                  </a:lnTo>
                  <a:lnTo>
                    <a:pt x="3325586" y="1047750"/>
                  </a:lnTo>
                  <a:lnTo>
                    <a:pt x="3295650" y="1047750"/>
                  </a:lnTo>
                  <a:lnTo>
                    <a:pt x="3295650" y="1036865"/>
                  </a:lnTo>
                  <a:lnTo>
                    <a:pt x="3265714" y="1036865"/>
                  </a:lnTo>
                  <a:lnTo>
                    <a:pt x="3265714" y="1031422"/>
                  </a:lnTo>
                  <a:lnTo>
                    <a:pt x="3224893" y="1031422"/>
                  </a:lnTo>
                  <a:lnTo>
                    <a:pt x="3224893" y="1015093"/>
                  </a:lnTo>
                  <a:lnTo>
                    <a:pt x="3167743" y="1015093"/>
                  </a:lnTo>
                  <a:lnTo>
                    <a:pt x="3165022" y="1012372"/>
                  </a:lnTo>
                  <a:lnTo>
                    <a:pt x="3140529" y="1012372"/>
                  </a:lnTo>
                  <a:lnTo>
                    <a:pt x="3140529" y="1006929"/>
                  </a:lnTo>
                  <a:lnTo>
                    <a:pt x="3116036" y="1006929"/>
                  </a:lnTo>
                  <a:lnTo>
                    <a:pt x="3116036" y="993322"/>
                  </a:lnTo>
                  <a:lnTo>
                    <a:pt x="3067050" y="993322"/>
                  </a:lnTo>
                  <a:lnTo>
                    <a:pt x="3067050" y="982436"/>
                  </a:lnTo>
                  <a:lnTo>
                    <a:pt x="3056164" y="982436"/>
                  </a:lnTo>
                  <a:lnTo>
                    <a:pt x="3056164" y="971550"/>
                  </a:lnTo>
                  <a:lnTo>
                    <a:pt x="2999014" y="971550"/>
                  </a:lnTo>
                  <a:lnTo>
                    <a:pt x="2999014" y="947058"/>
                  </a:lnTo>
                  <a:lnTo>
                    <a:pt x="2952750" y="947058"/>
                  </a:lnTo>
                  <a:lnTo>
                    <a:pt x="2952750" y="938893"/>
                  </a:lnTo>
                  <a:lnTo>
                    <a:pt x="2922814" y="938893"/>
                  </a:lnTo>
                  <a:lnTo>
                    <a:pt x="2922814" y="914400"/>
                  </a:lnTo>
                  <a:lnTo>
                    <a:pt x="2887436" y="914400"/>
                  </a:lnTo>
                  <a:lnTo>
                    <a:pt x="2892879" y="908957"/>
                  </a:lnTo>
                  <a:lnTo>
                    <a:pt x="2865664" y="908957"/>
                  </a:lnTo>
                  <a:lnTo>
                    <a:pt x="2865664" y="895350"/>
                  </a:lnTo>
                  <a:lnTo>
                    <a:pt x="2805793" y="895350"/>
                  </a:lnTo>
                  <a:lnTo>
                    <a:pt x="2805793" y="873579"/>
                  </a:lnTo>
                  <a:lnTo>
                    <a:pt x="2688771" y="873579"/>
                  </a:lnTo>
                  <a:lnTo>
                    <a:pt x="2688771" y="851808"/>
                  </a:lnTo>
                  <a:lnTo>
                    <a:pt x="2645229" y="851808"/>
                  </a:lnTo>
                  <a:lnTo>
                    <a:pt x="2645229" y="838200"/>
                  </a:lnTo>
                  <a:lnTo>
                    <a:pt x="2601686" y="838200"/>
                  </a:lnTo>
                  <a:lnTo>
                    <a:pt x="2601686" y="824593"/>
                  </a:lnTo>
                  <a:lnTo>
                    <a:pt x="2569029" y="824593"/>
                  </a:lnTo>
                  <a:lnTo>
                    <a:pt x="2569029" y="805543"/>
                  </a:lnTo>
                  <a:lnTo>
                    <a:pt x="2552700" y="805543"/>
                  </a:lnTo>
                  <a:lnTo>
                    <a:pt x="2552700" y="800100"/>
                  </a:lnTo>
                  <a:lnTo>
                    <a:pt x="2479221" y="800100"/>
                  </a:lnTo>
                  <a:lnTo>
                    <a:pt x="2479221" y="781050"/>
                  </a:lnTo>
                  <a:lnTo>
                    <a:pt x="2462893" y="781050"/>
                  </a:lnTo>
                  <a:lnTo>
                    <a:pt x="2462893" y="767443"/>
                  </a:lnTo>
                  <a:lnTo>
                    <a:pt x="2430236" y="767443"/>
                  </a:lnTo>
                  <a:lnTo>
                    <a:pt x="2430236" y="748393"/>
                  </a:lnTo>
                  <a:lnTo>
                    <a:pt x="2416629" y="748393"/>
                  </a:lnTo>
                  <a:lnTo>
                    <a:pt x="2413907" y="745671"/>
                  </a:lnTo>
                  <a:lnTo>
                    <a:pt x="2354036" y="745671"/>
                  </a:lnTo>
                  <a:lnTo>
                    <a:pt x="2354036" y="729343"/>
                  </a:lnTo>
                  <a:lnTo>
                    <a:pt x="2343150" y="729343"/>
                  </a:lnTo>
                  <a:lnTo>
                    <a:pt x="2343150" y="715736"/>
                  </a:lnTo>
                  <a:lnTo>
                    <a:pt x="2302329" y="715736"/>
                  </a:lnTo>
                  <a:lnTo>
                    <a:pt x="2302329" y="693965"/>
                  </a:lnTo>
                  <a:lnTo>
                    <a:pt x="2286000" y="693965"/>
                  </a:lnTo>
                  <a:lnTo>
                    <a:pt x="2286000" y="680358"/>
                  </a:lnTo>
                  <a:lnTo>
                    <a:pt x="2272392" y="666750"/>
                  </a:lnTo>
                  <a:lnTo>
                    <a:pt x="2258786" y="653144"/>
                  </a:lnTo>
                  <a:lnTo>
                    <a:pt x="2226129" y="653144"/>
                  </a:lnTo>
                  <a:lnTo>
                    <a:pt x="2226129" y="631372"/>
                  </a:lnTo>
                  <a:lnTo>
                    <a:pt x="2207079" y="631372"/>
                  </a:lnTo>
                  <a:lnTo>
                    <a:pt x="2204357" y="628650"/>
                  </a:lnTo>
                  <a:lnTo>
                    <a:pt x="2163536" y="628650"/>
                  </a:lnTo>
                  <a:lnTo>
                    <a:pt x="2163536" y="593272"/>
                  </a:lnTo>
                  <a:lnTo>
                    <a:pt x="2130879" y="593272"/>
                  </a:lnTo>
                  <a:lnTo>
                    <a:pt x="2130879" y="576943"/>
                  </a:lnTo>
                  <a:lnTo>
                    <a:pt x="2092779" y="576943"/>
                  </a:lnTo>
                  <a:lnTo>
                    <a:pt x="2092779" y="560615"/>
                  </a:lnTo>
                  <a:lnTo>
                    <a:pt x="2090057" y="557893"/>
                  </a:lnTo>
                  <a:lnTo>
                    <a:pt x="2084614" y="552450"/>
                  </a:lnTo>
                  <a:lnTo>
                    <a:pt x="2027464" y="552450"/>
                  </a:lnTo>
                  <a:lnTo>
                    <a:pt x="2027464" y="525236"/>
                  </a:lnTo>
                  <a:lnTo>
                    <a:pt x="1973036" y="525236"/>
                  </a:lnTo>
                  <a:lnTo>
                    <a:pt x="1973036" y="495300"/>
                  </a:lnTo>
                  <a:lnTo>
                    <a:pt x="1940379" y="495300"/>
                  </a:lnTo>
                  <a:lnTo>
                    <a:pt x="1940379" y="484415"/>
                  </a:lnTo>
                  <a:lnTo>
                    <a:pt x="1910443" y="484415"/>
                  </a:lnTo>
                  <a:lnTo>
                    <a:pt x="1910443" y="470808"/>
                  </a:lnTo>
                  <a:lnTo>
                    <a:pt x="1894114" y="470808"/>
                  </a:lnTo>
                  <a:lnTo>
                    <a:pt x="1894114" y="454479"/>
                  </a:lnTo>
                  <a:lnTo>
                    <a:pt x="1869621" y="454479"/>
                  </a:lnTo>
                  <a:lnTo>
                    <a:pt x="1869621" y="432708"/>
                  </a:lnTo>
                  <a:lnTo>
                    <a:pt x="1845129" y="432708"/>
                  </a:lnTo>
                  <a:lnTo>
                    <a:pt x="1845129" y="424543"/>
                  </a:lnTo>
                  <a:lnTo>
                    <a:pt x="1823357" y="424543"/>
                  </a:lnTo>
                  <a:lnTo>
                    <a:pt x="1823357" y="413658"/>
                  </a:lnTo>
                  <a:lnTo>
                    <a:pt x="1801586" y="413658"/>
                  </a:lnTo>
                  <a:lnTo>
                    <a:pt x="1790700" y="413658"/>
                  </a:lnTo>
                  <a:lnTo>
                    <a:pt x="1790700" y="389165"/>
                  </a:lnTo>
                  <a:lnTo>
                    <a:pt x="1768929" y="389165"/>
                  </a:lnTo>
                  <a:lnTo>
                    <a:pt x="1768929" y="372836"/>
                  </a:lnTo>
                  <a:lnTo>
                    <a:pt x="1621971" y="372836"/>
                  </a:lnTo>
                  <a:lnTo>
                    <a:pt x="1621971" y="364672"/>
                  </a:lnTo>
                  <a:lnTo>
                    <a:pt x="1589314" y="364672"/>
                  </a:lnTo>
                  <a:lnTo>
                    <a:pt x="1589314" y="345622"/>
                  </a:lnTo>
                  <a:lnTo>
                    <a:pt x="1572986" y="345622"/>
                  </a:lnTo>
                  <a:lnTo>
                    <a:pt x="1572986" y="340179"/>
                  </a:lnTo>
                  <a:lnTo>
                    <a:pt x="1521279" y="340179"/>
                  </a:lnTo>
                  <a:lnTo>
                    <a:pt x="1521279" y="326572"/>
                  </a:lnTo>
                  <a:lnTo>
                    <a:pt x="1494064" y="326572"/>
                  </a:lnTo>
                  <a:lnTo>
                    <a:pt x="1496786" y="323850"/>
                  </a:lnTo>
                  <a:lnTo>
                    <a:pt x="1485900" y="323850"/>
                  </a:lnTo>
                  <a:lnTo>
                    <a:pt x="1485900" y="307522"/>
                  </a:lnTo>
                  <a:lnTo>
                    <a:pt x="1431471" y="307522"/>
                  </a:lnTo>
                  <a:lnTo>
                    <a:pt x="1431471" y="283029"/>
                  </a:lnTo>
                  <a:lnTo>
                    <a:pt x="1417864" y="283029"/>
                  </a:lnTo>
                  <a:lnTo>
                    <a:pt x="1417864" y="274865"/>
                  </a:lnTo>
                  <a:lnTo>
                    <a:pt x="1368879" y="274865"/>
                  </a:lnTo>
                  <a:lnTo>
                    <a:pt x="1368879" y="263979"/>
                  </a:lnTo>
                  <a:lnTo>
                    <a:pt x="1300843" y="263979"/>
                  </a:lnTo>
                  <a:lnTo>
                    <a:pt x="1300843" y="255815"/>
                  </a:lnTo>
                  <a:lnTo>
                    <a:pt x="1289957" y="255815"/>
                  </a:lnTo>
                  <a:lnTo>
                    <a:pt x="1289957" y="236765"/>
                  </a:lnTo>
                  <a:lnTo>
                    <a:pt x="1238250" y="236765"/>
                  </a:lnTo>
                  <a:lnTo>
                    <a:pt x="1238250" y="209550"/>
                  </a:lnTo>
                  <a:lnTo>
                    <a:pt x="1211036" y="209550"/>
                  </a:lnTo>
                  <a:lnTo>
                    <a:pt x="1211036" y="198665"/>
                  </a:lnTo>
                  <a:lnTo>
                    <a:pt x="1191986" y="198665"/>
                  </a:lnTo>
                  <a:lnTo>
                    <a:pt x="1191986" y="174172"/>
                  </a:lnTo>
                  <a:lnTo>
                    <a:pt x="1143000" y="174172"/>
                  </a:lnTo>
                  <a:lnTo>
                    <a:pt x="1143000" y="146958"/>
                  </a:lnTo>
                  <a:lnTo>
                    <a:pt x="1110343" y="146958"/>
                  </a:lnTo>
                  <a:lnTo>
                    <a:pt x="1110343" y="146958"/>
                  </a:lnTo>
                  <a:lnTo>
                    <a:pt x="1077686" y="146958"/>
                  </a:lnTo>
                  <a:lnTo>
                    <a:pt x="1077686" y="138793"/>
                  </a:lnTo>
                  <a:lnTo>
                    <a:pt x="1028700" y="138793"/>
                  </a:lnTo>
                  <a:lnTo>
                    <a:pt x="1028700" y="125186"/>
                  </a:lnTo>
                  <a:lnTo>
                    <a:pt x="1009650" y="125186"/>
                  </a:lnTo>
                  <a:lnTo>
                    <a:pt x="1009650" y="100693"/>
                  </a:lnTo>
                  <a:lnTo>
                    <a:pt x="982436" y="100693"/>
                  </a:lnTo>
                  <a:lnTo>
                    <a:pt x="982436" y="87086"/>
                  </a:lnTo>
                  <a:lnTo>
                    <a:pt x="922564" y="87086"/>
                  </a:lnTo>
                  <a:lnTo>
                    <a:pt x="906236" y="87086"/>
                  </a:lnTo>
                  <a:lnTo>
                    <a:pt x="778329" y="87086"/>
                  </a:lnTo>
                  <a:lnTo>
                    <a:pt x="778329" y="73479"/>
                  </a:lnTo>
                  <a:lnTo>
                    <a:pt x="767443" y="73479"/>
                  </a:lnTo>
                  <a:lnTo>
                    <a:pt x="767443" y="59872"/>
                  </a:lnTo>
                  <a:lnTo>
                    <a:pt x="715736" y="59872"/>
                  </a:lnTo>
                  <a:lnTo>
                    <a:pt x="715736" y="48986"/>
                  </a:lnTo>
                  <a:lnTo>
                    <a:pt x="664029" y="48986"/>
                  </a:lnTo>
                  <a:lnTo>
                    <a:pt x="664029" y="35379"/>
                  </a:lnTo>
                  <a:lnTo>
                    <a:pt x="538843" y="35379"/>
                  </a:lnTo>
                  <a:lnTo>
                    <a:pt x="538843" y="21772"/>
                  </a:lnTo>
                  <a:lnTo>
                    <a:pt x="489857" y="21772"/>
                  </a:lnTo>
                  <a:lnTo>
                    <a:pt x="489857" y="10886"/>
                  </a:lnTo>
                  <a:lnTo>
                    <a:pt x="359229" y="10886"/>
                  </a:lnTo>
                  <a:lnTo>
                    <a:pt x="359229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F7473D6-4997-4F40-B773-23E34ADB61A6}"/>
                </a:ext>
              </a:extLst>
            </p:cNvPr>
            <p:cNvSpPr txBox="1"/>
            <p:nvPr/>
          </p:nvSpPr>
          <p:spPr>
            <a:xfrm>
              <a:off x="5922664" y="2707257"/>
              <a:ext cx="2386540" cy="958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33"/>
                </a:lnSpc>
              </a:pPr>
              <a:r>
                <a:rPr lang="en-GB" sz="900" cap="all" dirty="0"/>
                <a:t>67.0 (64.0-NR)</a:t>
              </a:r>
            </a:p>
            <a:p>
              <a:pPr algn="ctr">
                <a:lnSpc>
                  <a:spcPts val="2133"/>
                </a:lnSpc>
              </a:pPr>
              <a:r>
                <a:rPr lang="en-GB" sz="900" cap="all" dirty="0"/>
                <a:t>56.3 (54.4-63.0)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31DE206-9BEC-4C4B-8627-0BBA678092C6}"/>
                </a:ext>
              </a:extLst>
            </p:cNvPr>
            <p:cNvSpPr txBox="1"/>
            <p:nvPr/>
          </p:nvSpPr>
          <p:spPr>
            <a:xfrm>
              <a:off x="5395230" y="2531907"/>
              <a:ext cx="1967949" cy="958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33"/>
                </a:lnSpc>
              </a:pPr>
              <a:r>
                <a:rPr lang="en-GB" sz="900" b="1" dirty="0"/>
                <a:t>Median OS</a:t>
              </a:r>
            </a:p>
            <a:p>
              <a:pPr algn="ctr">
                <a:lnSpc>
                  <a:spcPts val="2133"/>
                </a:lnSpc>
              </a:pPr>
              <a:r>
                <a:rPr lang="en-GB" sz="900" b="1" dirty="0"/>
                <a:t>(95% CI), </a:t>
              </a:r>
              <a:r>
                <a:rPr lang="en-GB" sz="900" b="1" dirty="0" err="1"/>
                <a:t>mo</a:t>
              </a:r>
              <a:endParaRPr lang="en-GB" sz="900" b="1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3790593" y="2412242"/>
            <a:ext cx="4098098" cy="2730744"/>
            <a:chOff x="2362706" y="1210540"/>
            <a:chExt cx="7308029" cy="4333262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6A592FD-8793-4A79-B254-8216F5F892CE}"/>
                </a:ext>
              </a:extLst>
            </p:cNvPr>
            <p:cNvCxnSpPr/>
            <p:nvPr/>
          </p:nvCxnSpPr>
          <p:spPr>
            <a:xfrm>
              <a:off x="3406735" y="1370249"/>
              <a:ext cx="0" cy="3186616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C1A2EBC-9003-4B65-8F22-120DE21A9DFE}"/>
                </a:ext>
              </a:extLst>
            </p:cNvPr>
            <p:cNvCxnSpPr>
              <a:cxnSpLocks/>
            </p:cNvCxnSpPr>
            <p:nvPr/>
          </p:nvCxnSpPr>
          <p:spPr>
            <a:xfrm>
              <a:off x="3406735" y="4556864"/>
              <a:ext cx="6264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0DB871A1-A43F-4FA4-AC4D-C616B634B7C1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1373765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BE52F2B-BB49-4995-AA98-5468E33C74F8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1692075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1DF61B0-F766-47A6-9B2A-FE839D7EAF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2010384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7CD70468-DC5D-4272-AB85-B3A32CA0B45C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2647003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2B9F9E4-74E1-4635-9BF8-F795890BD98C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3283621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F1704CF2-2A55-4E8C-88F0-8A3CB2586818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3920240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730BD9D-A049-41EA-8E49-B212497B71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4556864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E4DFB3E-48A5-4B03-B99B-41836E8094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6315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A83ADEB-B0F1-4E54-BA41-A33562D99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6120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420C2921-BB26-4403-9091-01B98FD402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4240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9CA2BBB-8D30-44C0-B7F3-205A63A34F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4551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D04BBEE6-5D5F-4EBE-9D14-9FB0A82557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8513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E634EB-559A-4942-9947-D9DF653952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7443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D90F1E73-6002-4952-878A-06C9750DA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6113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85634C9A-F938-4697-A80A-921AFD7A26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3147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759124A-30AA-4E56-B36B-6990FE9F19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3803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558D18C-514D-4541-BCFF-7BE7EE2E01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3337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34E9B8FD-CA9D-4470-BF61-97D36CE13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8448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1EEB29A-AAAD-4056-9512-64F3B9C42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63353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920E2B86-9D5A-43AE-A0F1-9A0DF750F77C}"/>
                </a:ext>
              </a:extLst>
            </p:cNvPr>
            <p:cNvSpPr txBox="1"/>
            <p:nvPr/>
          </p:nvSpPr>
          <p:spPr>
            <a:xfrm>
              <a:off x="3166316" y="4654583"/>
              <a:ext cx="480000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/>
                <a:t>0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9745CB76-98D9-45D2-9E0C-FB6262D35631}"/>
                </a:ext>
              </a:extLst>
            </p:cNvPr>
            <p:cNvSpPr txBox="1"/>
            <p:nvPr/>
          </p:nvSpPr>
          <p:spPr>
            <a:xfrm>
              <a:off x="4156104" y="4698366"/>
              <a:ext cx="569185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/>
                <a:t>12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F2A904CF-8FE2-4A38-AEB5-6376C59963B1}"/>
                </a:ext>
              </a:extLst>
            </p:cNvPr>
            <p:cNvSpPr txBox="1"/>
            <p:nvPr/>
          </p:nvSpPr>
          <p:spPr>
            <a:xfrm>
              <a:off x="5145892" y="4671767"/>
              <a:ext cx="557253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 dirty="0"/>
                <a:t>24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C97827E6-CA44-42B2-8496-86E1ED9F1BF7}"/>
                </a:ext>
              </a:extLst>
            </p:cNvPr>
            <p:cNvSpPr txBox="1"/>
            <p:nvPr/>
          </p:nvSpPr>
          <p:spPr>
            <a:xfrm>
              <a:off x="6135680" y="4653437"/>
              <a:ext cx="605608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 dirty="0"/>
                <a:t>36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A8D8F2DD-9EC4-4C3E-8225-1B947DC030F3}"/>
                </a:ext>
              </a:extLst>
            </p:cNvPr>
            <p:cNvSpPr txBox="1"/>
            <p:nvPr/>
          </p:nvSpPr>
          <p:spPr>
            <a:xfrm>
              <a:off x="2809099" y="2452126"/>
              <a:ext cx="561963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6</a:t>
              </a:r>
              <a:r>
                <a:rPr lang="en-GB" sz="900" dirty="0"/>
                <a:t>0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1649E05-F34A-4AE1-8588-B9F732FB3F17}"/>
                </a:ext>
              </a:extLst>
            </p:cNvPr>
            <p:cNvSpPr txBox="1"/>
            <p:nvPr/>
          </p:nvSpPr>
          <p:spPr>
            <a:xfrm>
              <a:off x="2806394" y="2770181"/>
              <a:ext cx="564668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/>
                <a:t>5</a:t>
              </a:r>
              <a:r>
                <a:rPr lang="en-GB" sz="900"/>
                <a:t>0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68C5D032-7D50-49EC-8B62-F54632586330}"/>
                </a:ext>
              </a:extLst>
            </p:cNvPr>
            <p:cNvSpPr txBox="1"/>
            <p:nvPr/>
          </p:nvSpPr>
          <p:spPr>
            <a:xfrm>
              <a:off x="2832121" y="3092368"/>
              <a:ext cx="538943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/>
                <a:t>4</a:t>
              </a:r>
              <a:r>
                <a:rPr lang="en-GB" sz="900"/>
                <a:t>0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8D6F9300-1169-474D-9550-88B70048A9A1}"/>
                </a:ext>
              </a:extLst>
            </p:cNvPr>
            <p:cNvSpPr txBox="1"/>
            <p:nvPr/>
          </p:nvSpPr>
          <p:spPr>
            <a:xfrm>
              <a:off x="2832121" y="3396293"/>
              <a:ext cx="538943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3</a:t>
              </a:r>
              <a:r>
                <a:rPr lang="en-GB" sz="900" dirty="0"/>
                <a:t>0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3CAB3108-19E1-4E78-B8C9-4CF53A1B9791}"/>
                </a:ext>
              </a:extLst>
            </p:cNvPr>
            <p:cNvSpPr txBox="1"/>
            <p:nvPr/>
          </p:nvSpPr>
          <p:spPr>
            <a:xfrm>
              <a:off x="2806394" y="3721142"/>
              <a:ext cx="564668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/>
                <a:t>20</a:t>
              </a:r>
              <a:endParaRPr lang="en-GB" sz="900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FCFFFB32-5EEC-40D7-BA84-56E19E4F649F}"/>
                </a:ext>
              </a:extLst>
            </p:cNvPr>
            <p:cNvSpPr txBox="1"/>
            <p:nvPr/>
          </p:nvSpPr>
          <p:spPr>
            <a:xfrm>
              <a:off x="2832121" y="4078053"/>
              <a:ext cx="538943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/>
                <a:t>1</a:t>
              </a:r>
              <a:r>
                <a:rPr lang="en-GB" sz="900"/>
                <a:t>0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749E6527-F730-4F66-AAA9-2F137660558F}"/>
                </a:ext>
              </a:extLst>
            </p:cNvPr>
            <p:cNvSpPr txBox="1"/>
            <p:nvPr/>
          </p:nvSpPr>
          <p:spPr>
            <a:xfrm>
              <a:off x="3011062" y="4373718"/>
              <a:ext cx="240000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/>
                <a:t>0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98AE17E4-6698-4973-8999-B5DB00543A6A}"/>
                </a:ext>
              </a:extLst>
            </p:cNvPr>
            <p:cNvSpPr txBox="1"/>
            <p:nvPr/>
          </p:nvSpPr>
          <p:spPr>
            <a:xfrm>
              <a:off x="5235077" y="4957730"/>
              <a:ext cx="2495999" cy="58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/>
                <a:t>Months from randomisation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7E3C18B7-F48D-4C50-BEBD-DFA614FFCAC6}"/>
                </a:ext>
              </a:extLst>
            </p:cNvPr>
            <p:cNvSpPr txBox="1"/>
            <p:nvPr/>
          </p:nvSpPr>
          <p:spPr>
            <a:xfrm rot="16200000">
              <a:off x="974305" y="2756826"/>
              <a:ext cx="3188439" cy="41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Patients alive (%)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874FA4D-1591-4B54-8032-2762A1271112}"/>
                </a:ext>
              </a:extLst>
            </p:cNvPr>
            <p:cNvSpPr txBox="1"/>
            <p:nvPr/>
          </p:nvSpPr>
          <p:spPr>
            <a:xfrm>
              <a:off x="3807537" y="2301874"/>
              <a:ext cx="2377276" cy="100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33"/>
                </a:lnSpc>
              </a:pPr>
              <a:r>
                <a:rPr lang="en-GB" sz="900" dirty="0"/>
                <a:t>APA</a:t>
              </a:r>
            </a:p>
            <a:p>
              <a:pPr>
                <a:lnSpc>
                  <a:spcPts val="2133"/>
                </a:lnSpc>
              </a:pPr>
              <a:r>
                <a:rPr lang="en-GB" sz="900" dirty="0"/>
                <a:t>PBO</a:t>
              </a: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9D05179-12AF-4787-88D4-4B74D13F6D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4238549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9F4E908-6F45-4515-9666-4C01B900DA0F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3601931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86CE125-D9C9-4932-8112-08FE82EFF2BC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2965312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47E5D47-5742-40F4-9CB7-69C2058FED15}"/>
                </a:ext>
              </a:extLst>
            </p:cNvPr>
            <p:cNvCxnSpPr>
              <a:cxnSpLocks/>
            </p:cNvCxnSpPr>
            <p:nvPr/>
          </p:nvCxnSpPr>
          <p:spPr>
            <a:xfrm>
              <a:off x="3265930" y="2328693"/>
              <a:ext cx="138317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0706F04C-2A04-431C-82AD-B653F93DB5E7}"/>
                </a:ext>
              </a:extLst>
            </p:cNvPr>
            <p:cNvSpPr txBox="1"/>
            <p:nvPr/>
          </p:nvSpPr>
          <p:spPr>
            <a:xfrm>
              <a:off x="2832122" y="2111662"/>
              <a:ext cx="538946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/>
                <a:t>7</a:t>
              </a:r>
              <a:r>
                <a:rPr lang="en-GB" sz="900"/>
                <a:t>0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21D667E0-B2E0-432A-8D2B-D0DE811ED104}"/>
                </a:ext>
              </a:extLst>
            </p:cNvPr>
            <p:cNvSpPr txBox="1"/>
            <p:nvPr/>
          </p:nvSpPr>
          <p:spPr>
            <a:xfrm>
              <a:off x="2809099" y="1825024"/>
              <a:ext cx="561965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8</a:t>
              </a:r>
              <a:r>
                <a:rPr lang="en-GB" sz="900" dirty="0"/>
                <a:t>0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12CF99A-9D5C-45AA-A809-742525745F62}"/>
                </a:ext>
              </a:extLst>
            </p:cNvPr>
            <p:cNvSpPr txBox="1"/>
            <p:nvPr/>
          </p:nvSpPr>
          <p:spPr>
            <a:xfrm>
              <a:off x="2749031" y="1500835"/>
              <a:ext cx="622034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900" dirty="0"/>
                <a:t>90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CFBE36A-4181-48A3-981B-399EE3A3F61A}"/>
                </a:ext>
              </a:extLst>
            </p:cNvPr>
            <p:cNvSpPr txBox="1"/>
            <p:nvPr/>
          </p:nvSpPr>
          <p:spPr>
            <a:xfrm>
              <a:off x="2686424" y="1210540"/>
              <a:ext cx="684640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 dirty="0"/>
                <a:t>100</a:t>
              </a:r>
              <a:endParaRPr lang="en-GB" sz="900" dirty="0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62B9D294-ADAC-4BA8-A6BB-CBED2FC14F80}"/>
                </a:ext>
              </a:extLst>
            </p:cNvPr>
            <p:cNvSpPr txBox="1"/>
            <p:nvPr/>
          </p:nvSpPr>
          <p:spPr>
            <a:xfrm>
              <a:off x="4022085" y="3155883"/>
              <a:ext cx="3659304" cy="36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/>
                <a:t>HR 0.78 </a:t>
              </a:r>
              <a:r>
                <a:rPr lang="en-GB" sz="900" dirty="0"/>
                <a:t>(95% CI: 0.64</a:t>
              </a:r>
              <a:r>
                <a:rPr lang="en-US" sz="900" dirty="0"/>
                <a:t>–</a:t>
              </a:r>
              <a:r>
                <a:rPr lang="en-GB" sz="900" dirty="0"/>
                <a:t>0.96); P=0.016</a:t>
              </a:r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C6ED00E2-249B-4377-8D58-564E98D61063}"/>
                </a:ext>
              </a:extLst>
            </p:cNvPr>
            <p:cNvCxnSpPr>
              <a:cxnSpLocks/>
            </p:cNvCxnSpPr>
            <p:nvPr/>
          </p:nvCxnSpPr>
          <p:spPr>
            <a:xfrm>
              <a:off x="3529588" y="2705800"/>
              <a:ext cx="209858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43B1C8A4-5CF2-45FD-965F-C14AD70A0068}"/>
                </a:ext>
              </a:extLst>
            </p:cNvPr>
            <p:cNvCxnSpPr>
              <a:cxnSpLocks/>
            </p:cNvCxnSpPr>
            <p:nvPr/>
          </p:nvCxnSpPr>
          <p:spPr>
            <a:xfrm>
              <a:off x="3529588" y="2985201"/>
              <a:ext cx="20985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68B6138-295D-423D-9600-B1B83A7E7B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5175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96A2392-F529-4848-AA9F-F3A7932CC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3177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A218DA12-167E-48BB-8E07-613AD4B2ED4F}"/>
                </a:ext>
              </a:extLst>
            </p:cNvPr>
            <p:cNvSpPr txBox="1"/>
            <p:nvPr/>
          </p:nvSpPr>
          <p:spPr>
            <a:xfrm>
              <a:off x="7125467" y="4653437"/>
              <a:ext cx="562455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/>
                <a:t>48</a:t>
              </a:r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65301EF-F82E-437F-81AD-05807427B8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7924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06A32C2F-11DB-4659-9088-D5FBE7A35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4696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5D7934C-675F-4248-84C2-900236E4A8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7621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AF3032CE-34B8-4A8C-A084-E12FCE7F2285}"/>
                </a:ext>
              </a:extLst>
            </p:cNvPr>
            <p:cNvSpPr txBox="1"/>
            <p:nvPr/>
          </p:nvSpPr>
          <p:spPr>
            <a:xfrm>
              <a:off x="8115255" y="4671768"/>
              <a:ext cx="564668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/>
                <a:t>60</a:t>
              </a:r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3A1A3C8C-BB0F-42EC-96C5-1EC8AB2F87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9925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6F314A4-89FD-4853-83EC-9F7553D50D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05832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4BE202DC-9D15-49AC-9CE6-36A8C1789F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8136" y="4556864"/>
              <a:ext cx="0" cy="126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08D2534B-6008-4902-9E2D-830DFC5EB4D5}"/>
                </a:ext>
              </a:extLst>
            </p:cNvPr>
            <p:cNvSpPr txBox="1"/>
            <p:nvPr/>
          </p:nvSpPr>
          <p:spPr>
            <a:xfrm>
              <a:off x="9105043" y="4654584"/>
              <a:ext cx="558313" cy="3662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900"/>
                <a:t>72</a:t>
              </a:r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CCB1ED3A-96EC-434E-A2B1-8FF97521DC7C}"/>
                </a:ext>
              </a:extLst>
            </p:cNvPr>
            <p:cNvGrpSpPr/>
            <p:nvPr/>
          </p:nvGrpSpPr>
          <p:grpSpPr>
            <a:xfrm>
              <a:off x="3400425" y="1371600"/>
              <a:ext cx="6094424" cy="2386869"/>
              <a:chOff x="2550319" y="1028700"/>
              <a:chExt cx="4570818" cy="1790152"/>
            </a:xfrm>
          </p:grpSpPr>
          <p:sp>
            <p:nvSpPr>
              <p:cNvPr id="206" name="Freeform: Shape 6">
                <a:extLst>
                  <a:ext uri="{FF2B5EF4-FFF2-40B4-BE49-F238E27FC236}">
                    <a16:creationId xmlns:a16="http://schemas.microsoft.com/office/drawing/2014/main" id="{91564903-E3B6-4453-A724-FD24D3E4BAAA}"/>
                  </a:ext>
                </a:extLst>
              </p:cNvPr>
              <p:cNvSpPr/>
              <p:nvPr/>
            </p:nvSpPr>
            <p:spPr>
              <a:xfrm>
                <a:off x="6002806" y="1970236"/>
                <a:ext cx="1118331" cy="848616"/>
              </a:xfrm>
              <a:custGeom>
                <a:avLst/>
                <a:gdLst>
                  <a:gd name="connsiteX0" fmla="*/ 1118331 w 1118331"/>
                  <a:gd name="connsiteY0" fmla="*/ 848616 h 848616"/>
                  <a:gd name="connsiteX1" fmla="*/ 1118331 w 1118331"/>
                  <a:gd name="connsiteY1" fmla="*/ 246691 h 848616"/>
                  <a:gd name="connsiteX2" fmla="*/ 644685 w 1118331"/>
                  <a:gd name="connsiteY2" fmla="*/ 246691 h 848616"/>
                  <a:gd name="connsiteX3" fmla="*/ 644685 w 1118331"/>
                  <a:gd name="connsiteY3" fmla="*/ 217088 h 848616"/>
                  <a:gd name="connsiteX4" fmla="*/ 572322 w 1118331"/>
                  <a:gd name="connsiteY4" fmla="*/ 217088 h 848616"/>
                  <a:gd name="connsiteX5" fmla="*/ 572322 w 1118331"/>
                  <a:gd name="connsiteY5" fmla="*/ 190774 h 848616"/>
                  <a:gd name="connsiteX6" fmla="*/ 391416 w 1118331"/>
                  <a:gd name="connsiteY6" fmla="*/ 190774 h 848616"/>
                  <a:gd name="connsiteX7" fmla="*/ 391416 w 1118331"/>
                  <a:gd name="connsiteY7" fmla="*/ 167750 h 848616"/>
                  <a:gd name="connsiteX8" fmla="*/ 358523 w 1118331"/>
                  <a:gd name="connsiteY8" fmla="*/ 167750 h 848616"/>
                  <a:gd name="connsiteX9" fmla="*/ 358523 w 1118331"/>
                  <a:gd name="connsiteY9" fmla="*/ 148014 h 848616"/>
                  <a:gd name="connsiteX10" fmla="*/ 342077 w 1118331"/>
                  <a:gd name="connsiteY10" fmla="*/ 148014 h 848616"/>
                  <a:gd name="connsiteX11" fmla="*/ 342077 w 1118331"/>
                  <a:gd name="connsiteY11" fmla="*/ 128279 h 848616"/>
                  <a:gd name="connsiteX12" fmla="*/ 296029 w 1118331"/>
                  <a:gd name="connsiteY12" fmla="*/ 128279 h 848616"/>
                  <a:gd name="connsiteX13" fmla="*/ 296029 w 1118331"/>
                  <a:gd name="connsiteY13" fmla="*/ 111833 h 848616"/>
                  <a:gd name="connsiteX14" fmla="*/ 256558 w 1118331"/>
                  <a:gd name="connsiteY14" fmla="*/ 111833 h 848616"/>
                  <a:gd name="connsiteX15" fmla="*/ 256558 w 1118331"/>
                  <a:gd name="connsiteY15" fmla="*/ 75652 h 848616"/>
                  <a:gd name="connsiteX16" fmla="*/ 233534 w 1118331"/>
                  <a:gd name="connsiteY16" fmla="*/ 75652 h 848616"/>
                  <a:gd name="connsiteX17" fmla="*/ 223666 w 1118331"/>
                  <a:gd name="connsiteY17" fmla="*/ 65784 h 848616"/>
                  <a:gd name="connsiteX18" fmla="*/ 210509 w 1118331"/>
                  <a:gd name="connsiteY18" fmla="*/ 65784 h 848616"/>
                  <a:gd name="connsiteX19" fmla="*/ 210509 w 1118331"/>
                  <a:gd name="connsiteY19" fmla="*/ 52627 h 848616"/>
                  <a:gd name="connsiteX20" fmla="*/ 180906 w 1118331"/>
                  <a:gd name="connsiteY20" fmla="*/ 52627 h 848616"/>
                  <a:gd name="connsiteX21" fmla="*/ 180906 w 1118331"/>
                  <a:gd name="connsiteY21" fmla="*/ 42760 h 848616"/>
                  <a:gd name="connsiteX22" fmla="*/ 134857 w 1118331"/>
                  <a:gd name="connsiteY22" fmla="*/ 42760 h 848616"/>
                  <a:gd name="connsiteX23" fmla="*/ 134857 w 1118331"/>
                  <a:gd name="connsiteY23" fmla="*/ 26314 h 848616"/>
                  <a:gd name="connsiteX24" fmla="*/ 95387 w 1118331"/>
                  <a:gd name="connsiteY24" fmla="*/ 26314 h 848616"/>
                  <a:gd name="connsiteX25" fmla="*/ 95387 w 1118331"/>
                  <a:gd name="connsiteY25" fmla="*/ 19735 h 848616"/>
                  <a:gd name="connsiteX26" fmla="*/ 78941 w 1118331"/>
                  <a:gd name="connsiteY26" fmla="*/ 19735 h 848616"/>
                  <a:gd name="connsiteX27" fmla="*/ 78941 w 1118331"/>
                  <a:gd name="connsiteY27" fmla="*/ 6578 h 848616"/>
                  <a:gd name="connsiteX28" fmla="*/ 29603 w 1118331"/>
                  <a:gd name="connsiteY28" fmla="*/ 6578 h 848616"/>
                  <a:gd name="connsiteX29" fmla="*/ 29603 w 1118331"/>
                  <a:gd name="connsiteY29" fmla="*/ 0 h 848616"/>
                  <a:gd name="connsiteX30" fmla="*/ 0 w 1118331"/>
                  <a:gd name="connsiteY30" fmla="*/ 0 h 84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8331" h="848616">
                    <a:moveTo>
                      <a:pt x="1118331" y="848616"/>
                    </a:moveTo>
                    <a:lnTo>
                      <a:pt x="1118331" y="246691"/>
                    </a:lnTo>
                    <a:lnTo>
                      <a:pt x="644685" y="246691"/>
                    </a:lnTo>
                    <a:lnTo>
                      <a:pt x="644685" y="217088"/>
                    </a:lnTo>
                    <a:lnTo>
                      <a:pt x="572322" y="217088"/>
                    </a:lnTo>
                    <a:lnTo>
                      <a:pt x="572322" y="190774"/>
                    </a:lnTo>
                    <a:lnTo>
                      <a:pt x="391416" y="190774"/>
                    </a:lnTo>
                    <a:lnTo>
                      <a:pt x="391416" y="167750"/>
                    </a:lnTo>
                    <a:lnTo>
                      <a:pt x="358523" y="167750"/>
                    </a:lnTo>
                    <a:lnTo>
                      <a:pt x="358523" y="148014"/>
                    </a:lnTo>
                    <a:lnTo>
                      <a:pt x="342077" y="148014"/>
                    </a:lnTo>
                    <a:lnTo>
                      <a:pt x="342077" y="128279"/>
                    </a:lnTo>
                    <a:lnTo>
                      <a:pt x="296029" y="128279"/>
                    </a:lnTo>
                    <a:lnTo>
                      <a:pt x="296029" y="111833"/>
                    </a:lnTo>
                    <a:lnTo>
                      <a:pt x="256558" y="111833"/>
                    </a:lnTo>
                    <a:lnTo>
                      <a:pt x="256558" y="75652"/>
                    </a:lnTo>
                    <a:lnTo>
                      <a:pt x="233534" y="75652"/>
                    </a:lnTo>
                    <a:lnTo>
                      <a:pt x="223666" y="65784"/>
                    </a:lnTo>
                    <a:lnTo>
                      <a:pt x="210509" y="65784"/>
                    </a:lnTo>
                    <a:lnTo>
                      <a:pt x="210509" y="52627"/>
                    </a:lnTo>
                    <a:lnTo>
                      <a:pt x="180906" y="52627"/>
                    </a:lnTo>
                    <a:lnTo>
                      <a:pt x="180906" y="42760"/>
                    </a:lnTo>
                    <a:lnTo>
                      <a:pt x="134857" y="42760"/>
                    </a:lnTo>
                    <a:lnTo>
                      <a:pt x="134857" y="26314"/>
                    </a:lnTo>
                    <a:lnTo>
                      <a:pt x="95387" y="26314"/>
                    </a:lnTo>
                    <a:lnTo>
                      <a:pt x="95387" y="19735"/>
                    </a:lnTo>
                    <a:lnTo>
                      <a:pt x="78941" y="19735"/>
                    </a:lnTo>
                    <a:lnTo>
                      <a:pt x="78941" y="6578"/>
                    </a:lnTo>
                    <a:lnTo>
                      <a:pt x="29603" y="6578"/>
                    </a:lnTo>
                    <a:lnTo>
                      <a:pt x="29603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207" name="Freeform: Shape 50">
                <a:extLst>
                  <a:ext uri="{FF2B5EF4-FFF2-40B4-BE49-F238E27FC236}">
                    <a16:creationId xmlns:a16="http://schemas.microsoft.com/office/drawing/2014/main" id="{0957C05F-8C9D-49F7-86D2-EC6E6BFA0683}"/>
                  </a:ext>
                </a:extLst>
              </p:cNvPr>
              <p:cNvSpPr/>
              <p:nvPr/>
            </p:nvSpPr>
            <p:spPr>
              <a:xfrm>
                <a:off x="2550319" y="1028700"/>
                <a:ext cx="2755106" cy="640556"/>
              </a:xfrm>
              <a:custGeom>
                <a:avLst/>
                <a:gdLst>
                  <a:gd name="connsiteX0" fmla="*/ 0 w 2755106"/>
                  <a:gd name="connsiteY0" fmla="*/ 0 h 640556"/>
                  <a:gd name="connsiteX1" fmla="*/ 238125 w 2755106"/>
                  <a:gd name="connsiteY1" fmla="*/ 0 h 640556"/>
                  <a:gd name="connsiteX2" fmla="*/ 238125 w 2755106"/>
                  <a:gd name="connsiteY2" fmla="*/ 11906 h 640556"/>
                  <a:gd name="connsiteX3" fmla="*/ 419100 w 2755106"/>
                  <a:gd name="connsiteY3" fmla="*/ 11906 h 640556"/>
                  <a:gd name="connsiteX4" fmla="*/ 419100 w 2755106"/>
                  <a:gd name="connsiteY4" fmla="*/ 11906 h 640556"/>
                  <a:gd name="connsiteX5" fmla="*/ 497681 w 2755106"/>
                  <a:gd name="connsiteY5" fmla="*/ 11906 h 640556"/>
                  <a:gd name="connsiteX6" fmla="*/ 497681 w 2755106"/>
                  <a:gd name="connsiteY6" fmla="*/ 16669 h 640556"/>
                  <a:gd name="connsiteX7" fmla="*/ 514350 w 2755106"/>
                  <a:gd name="connsiteY7" fmla="*/ 16669 h 640556"/>
                  <a:gd name="connsiteX8" fmla="*/ 514350 w 2755106"/>
                  <a:gd name="connsiteY8" fmla="*/ 30956 h 640556"/>
                  <a:gd name="connsiteX9" fmla="*/ 559594 w 2755106"/>
                  <a:gd name="connsiteY9" fmla="*/ 30956 h 640556"/>
                  <a:gd name="connsiteX10" fmla="*/ 561975 w 2755106"/>
                  <a:gd name="connsiteY10" fmla="*/ 30956 h 640556"/>
                  <a:gd name="connsiteX11" fmla="*/ 650081 w 2755106"/>
                  <a:gd name="connsiteY11" fmla="*/ 30956 h 640556"/>
                  <a:gd name="connsiteX12" fmla="*/ 661987 w 2755106"/>
                  <a:gd name="connsiteY12" fmla="*/ 42862 h 640556"/>
                  <a:gd name="connsiteX13" fmla="*/ 742950 w 2755106"/>
                  <a:gd name="connsiteY13" fmla="*/ 42862 h 640556"/>
                  <a:gd name="connsiteX14" fmla="*/ 742950 w 2755106"/>
                  <a:gd name="connsiteY14" fmla="*/ 52388 h 640556"/>
                  <a:gd name="connsiteX15" fmla="*/ 800100 w 2755106"/>
                  <a:gd name="connsiteY15" fmla="*/ 52388 h 640556"/>
                  <a:gd name="connsiteX16" fmla="*/ 800100 w 2755106"/>
                  <a:gd name="connsiteY16" fmla="*/ 64294 h 640556"/>
                  <a:gd name="connsiteX17" fmla="*/ 847725 w 2755106"/>
                  <a:gd name="connsiteY17" fmla="*/ 64294 h 640556"/>
                  <a:gd name="connsiteX18" fmla="*/ 847725 w 2755106"/>
                  <a:gd name="connsiteY18" fmla="*/ 76200 h 640556"/>
                  <a:gd name="connsiteX19" fmla="*/ 950119 w 2755106"/>
                  <a:gd name="connsiteY19" fmla="*/ 76200 h 640556"/>
                  <a:gd name="connsiteX20" fmla="*/ 950119 w 2755106"/>
                  <a:gd name="connsiteY20" fmla="*/ 83344 h 640556"/>
                  <a:gd name="connsiteX21" fmla="*/ 971550 w 2755106"/>
                  <a:gd name="connsiteY21" fmla="*/ 83344 h 640556"/>
                  <a:gd name="connsiteX22" fmla="*/ 971550 w 2755106"/>
                  <a:gd name="connsiteY22" fmla="*/ 90488 h 640556"/>
                  <a:gd name="connsiteX23" fmla="*/ 992981 w 2755106"/>
                  <a:gd name="connsiteY23" fmla="*/ 90488 h 640556"/>
                  <a:gd name="connsiteX24" fmla="*/ 1000125 w 2755106"/>
                  <a:gd name="connsiteY24" fmla="*/ 97632 h 640556"/>
                  <a:gd name="connsiteX25" fmla="*/ 1071562 w 2755106"/>
                  <a:gd name="connsiteY25" fmla="*/ 97632 h 640556"/>
                  <a:gd name="connsiteX26" fmla="*/ 1071562 w 2755106"/>
                  <a:gd name="connsiteY26" fmla="*/ 107156 h 640556"/>
                  <a:gd name="connsiteX27" fmla="*/ 1085850 w 2755106"/>
                  <a:gd name="connsiteY27" fmla="*/ 107156 h 640556"/>
                  <a:gd name="connsiteX28" fmla="*/ 1085850 w 2755106"/>
                  <a:gd name="connsiteY28" fmla="*/ 116681 h 640556"/>
                  <a:gd name="connsiteX29" fmla="*/ 1131094 w 2755106"/>
                  <a:gd name="connsiteY29" fmla="*/ 116681 h 640556"/>
                  <a:gd name="connsiteX30" fmla="*/ 1131094 w 2755106"/>
                  <a:gd name="connsiteY30" fmla="*/ 130969 h 640556"/>
                  <a:gd name="connsiteX31" fmla="*/ 1195387 w 2755106"/>
                  <a:gd name="connsiteY31" fmla="*/ 130969 h 640556"/>
                  <a:gd name="connsiteX32" fmla="*/ 1195387 w 2755106"/>
                  <a:gd name="connsiteY32" fmla="*/ 138113 h 640556"/>
                  <a:gd name="connsiteX33" fmla="*/ 1250156 w 2755106"/>
                  <a:gd name="connsiteY33" fmla="*/ 138113 h 640556"/>
                  <a:gd name="connsiteX34" fmla="*/ 1254919 w 2755106"/>
                  <a:gd name="connsiteY34" fmla="*/ 142876 h 640556"/>
                  <a:gd name="connsiteX35" fmla="*/ 1335881 w 2755106"/>
                  <a:gd name="connsiteY35" fmla="*/ 142876 h 640556"/>
                  <a:gd name="connsiteX36" fmla="*/ 1335881 w 2755106"/>
                  <a:gd name="connsiteY36" fmla="*/ 159544 h 640556"/>
                  <a:gd name="connsiteX37" fmla="*/ 1369219 w 2755106"/>
                  <a:gd name="connsiteY37" fmla="*/ 159544 h 640556"/>
                  <a:gd name="connsiteX38" fmla="*/ 1369219 w 2755106"/>
                  <a:gd name="connsiteY38" fmla="*/ 169069 h 640556"/>
                  <a:gd name="connsiteX39" fmla="*/ 1395412 w 2755106"/>
                  <a:gd name="connsiteY39" fmla="*/ 169069 h 640556"/>
                  <a:gd name="connsiteX40" fmla="*/ 1395412 w 2755106"/>
                  <a:gd name="connsiteY40" fmla="*/ 183356 h 640556"/>
                  <a:gd name="connsiteX41" fmla="*/ 1440656 w 2755106"/>
                  <a:gd name="connsiteY41" fmla="*/ 183356 h 640556"/>
                  <a:gd name="connsiteX42" fmla="*/ 1443037 w 2755106"/>
                  <a:gd name="connsiteY42" fmla="*/ 185737 h 640556"/>
                  <a:gd name="connsiteX43" fmla="*/ 1469231 w 2755106"/>
                  <a:gd name="connsiteY43" fmla="*/ 185737 h 640556"/>
                  <a:gd name="connsiteX44" fmla="*/ 1478756 w 2755106"/>
                  <a:gd name="connsiteY44" fmla="*/ 195262 h 640556"/>
                  <a:gd name="connsiteX45" fmla="*/ 1502569 w 2755106"/>
                  <a:gd name="connsiteY45" fmla="*/ 195262 h 640556"/>
                  <a:gd name="connsiteX46" fmla="*/ 1502569 w 2755106"/>
                  <a:gd name="connsiteY46" fmla="*/ 209550 h 640556"/>
                  <a:gd name="connsiteX47" fmla="*/ 1524000 w 2755106"/>
                  <a:gd name="connsiteY47" fmla="*/ 209550 h 640556"/>
                  <a:gd name="connsiteX48" fmla="*/ 1524000 w 2755106"/>
                  <a:gd name="connsiteY48" fmla="*/ 233363 h 640556"/>
                  <a:gd name="connsiteX49" fmla="*/ 1576387 w 2755106"/>
                  <a:gd name="connsiteY49" fmla="*/ 233363 h 640556"/>
                  <a:gd name="connsiteX50" fmla="*/ 1576387 w 2755106"/>
                  <a:gd name="connsiteY50" fmla="*/ 245269 h 640556"/>
                  <a:gd name="connsiteX51" fmla="*/ 1612106 w 2755106"/>
                  <a:gd name="connsiteY51" fmla="*/ 245269 h 640556"/>
                  <a:gd name="connsiteX52" fmla="*/ 1612106 w 2755106"/>
                  <a:gd name="connsiteY52" fmla="*/ 254794 h 640556"/>
                  <a:gd name="connsiteX53" fmla="*/ 1664494 w 2755106"/>
                  <a:gd name="connsiteY53" fmla="*/ 254794 h 640556"/>
                  <a:gd name="connsiteX54" fmla="*/ 1664494 w 2755106"/>
                  <a:gd name="connsiteY54" fmla="*/ 266700 h 640556"/>
                  <a:gd name="connsiteX55" fmla="*/ 1676400 w 2755106"/>
                  <a:gd name="connsiteY55" fmla="*/ 266700 h 640556"/>
                  <a:gd name="connsiteX56" fmla="*/ 1676400 w 2755106"/>
                  <a:gd name="connsiteY56" fmla="*/ 273844 h 640556"/>
                  <a:gd name="connsiteX57" fmla="*/ 1743075 w 2755106"/>
                  <a:gd name="connsiteY57" fmla="*/ 273844 h 640556"/>
                  <a:gd name="connsiteX58" fmla="*/ 1743075 w 2755106"/>
                  <a:gd name="connsiteY58" fmla="*/ 285750 h 640556"/>
                  <a:gd name="connsiteX59" fmla="*/ 1778794 w 2755106"/>
                  <a:gd name="connsiteY59" fmla="*/ 285750 h 640556"/>
                  <a:gd name="connsiteX60" fmla="*/ 1778794 w 2755106"/>
                  <a:gd name="connsiteY60" fmla="*/ 297656 h 640556"/>
                  <a:gd name="connsiteX61" fmla="*/ 1793081 w 2755106"/>
                  <a:gd name="connsiteY61" fmla="*/ 297656 h 640556"/>
                  <a:gd name="connsiteX62" fmla="*/ 1797844 w 2755106"/>
                  <a:gd name="connsiteY62" fmla="*/ 302419 h 640556"/>
                  <a:gd name="connsiteX63" fmla="*/ 1847850 w 2755106"/>
                  <a:gd name="connsiteY63" fmla="*/ 302419 h 640556"/>
                  <a:gd name="connsiteX64" fmla="*/ 1847850 w 2755106"/>
                  <a:gd name="connsiteY64" fmla="*/ 321469 h 640556"/>
                  <a:gd name="connsiteX65" fmla="*/ 1857375 w 2755106"/>
                  <a:gd name="connsiteY65" fmla="*/ 321469 h 640556"/>
                  <a:gd name="connsiteX66" fmla="*/ 1852612 w 2755106"/>
                  <a:gd name="connsiteY66" fmla="*/ 326232 h 640556"/>
                  <a:gd name="connsiteX67" fmla="*/ 1885950 w 2755106"/>
                  <a:gd name="connsiteY67" fmla="*/ 326232 h 640556"/>
                  <a:gd name="connsiteX68" fmla="*/ 1885950 w 2755106"/>
                  <a:gd name="connsiteY68" fmla="*/ 338138 h 640556"/>
                  <a:gd name="connsiteX69" fmla="*/ 1897856 w 2755106"/>
                  <a:gd name="connsiteY69" fmla="*/ 338138 h 640556"/>
                  <a:gd name="connsiteX70" fmla="*/ 1897856 w 2755106"/>
                  <a:gd name="connsiteY70" fmla="*/ 340519 h 640556"/>
                  <a:gd name="connsiteX71" fmla="*/ 1933575 w 2755106"/>
                  <a:gd name="connsiteY71" fmla="*/ 340519 h 640556"/>
                  <a:gd name="connsiteX72" fmla="*/ 1933575 w 2755106"/>
                  <a:gd name="connsiteY72" fmla="*/ 352425 h 640556"/>
                  <a:gd name="connsiteX73" fmla="*/ 1990725 w 2755106"/>
                  <a:gd name="connsiteY73" fmla="*/ 352425 h 640556"/>
                  <a:gd name="connsiteX74" fmla="*/ 1990725 w 2755106"/>
                  <a:gd name="connsiteY74" fmla="*/ 366713 h 640556"/>
                  <a:gd name="connsiteX75" fmla="*/ 2028825 w 2755106"/>
                  <a:gd name="connsiteY75" fmla="*/ 366713 h 640556"/>
                  <a:gd name="connsiteX76" fmla="*/ 2028825 w 2755106"/>
                  <a:gd name="connsiteY76" fmla="*/ 373856 h 640556"/>
                  <a:gd name="connsiteX77" fmla="*/ 2062162 w 2755106"/>
                  <a:gd name="connsiteY77" fmla="*/ 373856 h 640556"/>
                  <a:gd name="connsiteX78" fmla="*/ 2062162 w 2755106"/>
                  <a:gd name="connsiteY78" fmla="*/ 383381 h 640556"/>
                  <a:gd name="connsiteX79" fmla="*/ 2088356 w 2755106"/>
                  <a:gd name="connsiteY79" fmla="*/ 383381 h 640556"/>
                  <a:gd name="connsiteX80" fmla="*/ 2102644 w 2755106"/>
                  <a:gd name="connsiteY80" fmla="*/ 397669 h 640556"/>
                  <a:gd name="connsiteX81" fmla="*/ 2135981 w 2755106"/>
                  <a:gd name="connsiteY81" fmla="*/ 397669 h 640556"/>
                  <a:gd name="connsiteX82" fmla="*/ 2135981 w 2755106"/>
                  <a:gd name="connsiteY82" fmla="*/ 404813 h 640556"/>
                  <a:gd name="connsiteX83" fmla="*/ 2147887 w 2755106"/>
                  <a:gd name="connsiteY83" fmla="*/ 404813 h 640556"/>
                  <a:gd name="connsiteX84" fmla="*/ 2159794 w 2755106"/>
                  <a:gd name="connsiteY84" fmla="*/ 416720 h 640556"/>
                  <a:gd name="connsiteX85" fmla="*/ 2195512 w 2755106"/>
                  <a:gd name="connsiteY85" fmla="*/ 416720 h 640556"/>
                  <a:gd name="connsiteX86" fmla="*/ 2195512 w 2755106"/>
                  <a:gd name="connsiteY86" fmla="*/ 435769 h 640556"/>
                  <a:gd name="connsiteX87" fmla="*/ 2252662 w 2755106"/>
                  <a:gd name="connsiteY87" fmla="*/ 435769 h 640556"/>
                  <a:gd name="connsiteX88" fmla="*/ 2259806 w 2755106"/>
                  <a:gd name="connsiteY88" fmla="*/ 442913 h 640556"/>
                  <a:gd name="connsiteX89" fmla="*/ 2281237 w 2755106"/>
                  <a:gd name="connsiteY89" fmla="*/ 442913 h 640556"/>
                  <a:gd name="connsiteX90" fmla="*/ 2281237 w 2755106"/>
                  <a:gd name="connsiteY90" fmla="*/ 464344 h 640556"/>
                  <a:gd name="connsiteX91" fmla="*/ 2355056 w 2755106"/>
                  <a:gd name="connsiteY91" fmla="*/ 464344 h 640556"/>
                  <a:gd name="connsiteX92" fmla="*/ 2355056 w 2755106"/>
                  <a:gd name="connsiteY92" fmla="*/ 469106 h 640556"/>
                  <a:gd name="connsiteX93" fmla="*/ 2371725 w 2755106"/>
                  <a:gd name="connsiteY93" fmla="*/ 469106 h 640556"/>
                  <a:gd name="connsiteX94" fmla="*/ 2371725 w 2755106"/>
                  <a:gd name="connsiteY94" fmla="*/ 483394 h 640556"/>
                  <a:gd name="connsiteX95" fmla="*/ 2402681 w 2755106"/>
                  <a:gd name="connsiteY95" fmla="*/ 483394 h 640556"/>
                  <a:gd name="connsiteX96" fmla="*/ 2402681 w 2755106"/>
                  <a:gd name="connsiteY96" fmla="*/ 488156 h 640556"/>
                  <a:gd name="connsiteX97" fmla="*/ 2409825 w 2755106"/>
                  <a:gd name="connsiteY97" fmla="*/ 488156 h 640556"/>
                  <a:gd name="connsiteX98" fmla="*/ 2409825 w 2755106"/>
                  <a:gd name="connsiteY98" fmla="*/ 497681 h 640556"/>
                  <a:gd name="connsiteX99" fmla="*/ 2416969 w 2755106"/>
                  <a:gd name="connsiteY99" fmla="*/ 497681 h 640556"/>
                  <a:gd name="connsiteX100" fmla="*/ 2416969 w 2755106"/>
                  <a:gd name="connsiteY100" fmla="*/ 507206 h 640556"/>
                  <a:gd name="connsiteX101" fmla="*/ 2471737 w 2755106"/>
                  <a:gd name="connsiteY101" fmla="*/ 507206 h 640556"/>
                  <a:gd name="connsiteX102" fmla="*/ 2471737 w 2755106"/>
                  <a:gd name="connsiteY102" fmla="*/ 514350 h 640556"/>
                  <a:gd name="connsiteX103" fmla="*/ 2495550 w 2755106"/>
                  <a:gd name="connsiteY103" fmla="*/ 514350 h 640556"/>
                  <a:gd name="connsiteX104" fmla="*/ 2495550 w 2755106"/>
                  <a:gd name="connsiteY104" fmla="*/ 523875 h 640556"/>
                  <a:gd name="connsiteX105" fmla="*/ 2509837 w 2755106"/>
                  <a:gd name="connsiteY105" fmla="*/ 523875 h 640556"/>
                  <a:gd name="connsiteX106" fmla="*/ 2509837 w 2755106"/>
                  <a:gd name="connsiteY106" fmla="*/ 547688 h 640556"/>
                  <a:gd name="connsiteX107" fmla="*/ 2547937 w 2755106"/>
                  <a:gd name="connsiteY107" fmla="*/ 547688 h 640556"/>
                  <a:gd name="connsiteX108" fmla="*/ 2547937 w 2755106"/>
                  <a:gd name="connsiteY108" fmla="*/ 557213 h 640556"/>
                  <a:gd name="connsiteX109" fmla="*/ 2552699 w 2755106"/>
                  <a:gd name="connsiteY109" fmla="*/ 561975 h 640556"/>
                  <a:gd name="connsiteX110" fmla="*/ 2581275 w 2755106"/>
                  <a:gd name="connsiteY110" fmla="*/ 561975 h 640556"/>
                  <a:gd name="connsiteX111" fmla="*/ 2588419 w 2755106"/>
                  <a:gd name="connsiteY111" fmla="*/ 569119 h 640556"/>
                  <a:gd name="connsiteX112" fmla="*/ 2612231 w 2755106"/>
                  <a:gd name="connsiteY112" fmla="*/ 569119 h 640556"/>
                  <a:gd name="connsiteX113" fmla="*/ 2628900 w 2755106"/>
                  <a:gd name="connsiteY113" fmla="*/ 585788 h 640556"/>
                  <a:gd name="connsiteX114" fmla="*/ 2645568 w 2755106"/>
                  <a:gd name="connsiteY114" fmla="*/ 602456 h 640556"/>
                  <a:gd name="connsiteX115" fmla="*/ 2657475 w 2755106"/>
                  <a:gd name="connsiteY115" fmla="*/ 614363 h 640556"/>
                  <a:gd name="connsiteX116" fmla="*/ 2676525 w 2755106"/>
                  <a:gd name="connsiteY116" fmla="*/ 614363 h 640556"/>
                  <a:gd name="connsiteX117" fmla="*/ 2681287 w 2755106"/>
                  <a:gd name="connsiteY117" fmla="*/ 619125 h 640556"/>
                  <a:gd name="connsiteX118" fmla="*/ 2697956 w 2755106"/>
                  <a:gd name="connsiteY118" fmla="*/ 619125 h 640556"/>
                  <a:gd name="connsiteX119" fmla="*/ 2697956 w 2755106"/>
                  <a:gd name="connsiteY119" fmla="*/ 628650 h 640556"/>
                  <a:gd name="connsiteX120" fmla="*/ 2714625 w 2755106"/>
                  <a:gd name="connsiteY120" fmla="*/ 628650 h 640556"/>
                  <a:gd name="connsiteX121" fmla="*/ 2714625 w 2755106"/>
                  <a:gd name="connsiteY121" fmla="*/ 633413 h 640556"/>
                  <a:gd name="connsiteX122" fmla="*/ 2731294 w 2755106"/>
                  <a:gd name="connsiteY122" fmla="*/ 633413 h 640556"/>
                  <a:gd name="connsiteX123" fmla="*/ 2738437 w 2755106"/>
                  <a:gd name="connsiteY123" fmla="*/ 640556 h 640556"/>
                  <a:gd name="connsiteX124" fmla="*/ 2755106 w 2755106"/>
                  <a:gd name="connsiteY124" fmla="*/ 640556 h 640556"/>
                  <a:gd name="connsiteX0" fmla="*/ 0 w 2755106"/>
                  <a:gd name="connsiteY0" fmla="*/ 0 h 640556"/>
                  <a:gd name="connsiteX1" fmla="*/ 238125 w 2755106"/>
                  <a:gd name="connsiteY1" fmla="*/ 0 h 640556"/>
                  <a:gd name="connsiteX2" fmla="*/ 238125 w 2755106"/>
                  <a:gd name="connsiteY2" fmla="*/ 11906 h 640556"/>
                  <a:gd name="connsiteX3" fmla="*/ 419100 w 2755106"/>
                  <a:gd name="connsiteY3" fmla="*/ 11906 h 640556"/>
                  <a:gd name="connsiteX4" fmla="*/ 419100 w 2755106"/>
                  <a:gd name="connsiteY4" fmla="*/ 11906 h 640556"/>
                  <a:gd name="connsiteX5" fmla="*/ 497681 w 2755106"/>
                  <a:gd name="connsiteY5" fmla="*/ 11906 h 640556"/>
                  <a:gd name="connsiteX6" fmla="*/ 497681 w 2755106"/>
                  <a:gd name="connsiteY6" fmla="*/ 16669 h 640556"/>
                  <a:gd name="connsiteX7" fmla="*/ 514350 w 2755106"/>
                  <a:gd name="connsiteY7" fmla="*/ 16669 h 640556"/>
                  <a:gd name="connsiteX8" fmla="*/ 514350 w 2755106"/>
                  <a:gd name="connsiteY8" fmla="*/ 30956 h 640556"/>
                  <a:gd name="connsiteX9" fmla="*/ 559594 w 2755106"/>
                  <a:gd name="connsiteY9" fmla="*/ 30956 h 640556"/>
                  <a:gd name="connsiteX10" fmla="*/ 561975 w 2755106"/>
                  <a:gd name="connsiteY10" fmla="*/ 30956 h 640556"/>
                  <a:gd name="connsiteX11" fmla="*/ 650081 w 2755106"/>
                  <a:gd name="connsiteY11" fmla="*/ 30956 h 640556"/>
                  <a:gd name="connsiteX12" fmla="*/ 661987 w 2755106"/>
                  <a:gd name="connsiteY12" fmla="*/ 42862 h 640556"/>
                  <a:gd name="connsiteX13" fmla="*/ 742950 w 2755106"/>
                  <a:gd name="connsiteY13" fmla="*/ 42862 h 640556"/>
                  <a:gd name="connsiteX14" fmla="*/ 742950 w 2755106"/>
                  <a:gd name="connsiteY14" fmla="*/ 52388 h 640556"/>
                  <a:gd name="connsiteX15" fmla="*/ 800100 w 2755106"/>
                  <a:gd name="connsiteY15" fmla="*/ 52388 h 640556"/>
                  <a:gd name="connsiteX16" fmla="*/ 800100 w 2755106"/>
                  <a:gd name="connsiteY16" fmla="*/ 64294 h 640556"/>
                  <a:gd name="connsiteX17" fmla="*/ 847725 w 2755106"/>
                  <a:gd name="connsiteY17" fmla="*/ 64294 h 640556"/>
                  <a:gd name="connsiteX18" fmla="*/ 847725 w 2755106"/>
                  <a:gd name="connsiteY18" fmla="*/ 76200 h 640556"/>
                  <a:gd name="connsiteX19" fmla="*/ 950119 w 2755106"/>
                  <a:gd name="connsiteY19" fmla="*/ 76200 h 640556"/>
                  <a:gd name="connsiteX20" fmla="*/ 950119 w 2755106"/>
                  <a:gd name="connsiteY20" fmla="*/ 83344 h 640556"/>
                  <a:gd name="connsiteX21" fmla="*/ 971550 w 2755106"/>
                  <a:gd name="connsiteY21" fmla="*/ 83344 h 640556"/>
                  <a:gd name="connsiteX22" fmla="*/ 971550 w 2755106"/>
                  <a:gd name="connsiteY22" fmla="*/ 90488 h 640556"/>
                  <a:gd name="connsiteX23" fmla="*/ 992981 w 2755106"/>
                  <a:gd name="connsiteY23" fmla="*/ 90488 h 640556"/>
                  <a:gd name="connsiteX24" fmla="*/ 1000125 w 2755106"/>
                  <a:gd name="connsiteY24" fmla="*/ 97632 h 640556"/>
                  <a:gd name="connsiteX25" fmla="*/ 1071562 w 2755106"/>
                  <a:gd name="connsiteY25" fmla="*/ 97632 h 640556"/>
                  <a:gd name="connsiteX26" fmla="*/ 1071562 w 2755106"/>
                  <a:gd name="connsiteY26" fmla="*/ 107156 h 640556"/>
                  <a:gd name="connsiteX27" fmla="*/ 1085850 w 2755106"/>
                  <a:gd name="connsiteY27" fmla="*/ 107156 h 640556"/>
                  <a:gd name="connsiteX28" fmla="*/ 1085850 w 2755106"/>
                  <a:gd name="connsiteY28" fmla="*/ 116681 h 640556"/>
                  <a:gd name="connsiteX29" fmla="*/ 1131094 w 2755106"/>
                  <a:gd name="connsiteY29" fmla="*/ 116681 h 640556"/>
                  <a:gd name="connsiteX30" fmla="*/ 1131094 w 2755106"/>
                  <a:gd name="connsiteY30" fmla="*/ 130969 h 640556"/>
                  <a:gd name="connsiteX31" fmla="*/ 1195387 w 2755106"/>
                  <a:gd name="connsiteY31" fmla="*/ 130969 h 640556"/>
                  <a:gd name="connsiteX32" fmla="*/ 1195387 w 2755106"/>
                  <a:gd name="connsiteY32" fmla="*/ 138113 h 640556"/>
                  <a:gd name="connsiteX33" fmla="*/ 1250156 w 2755106"/>
                  <a:gd name="connsiteY33" fmla="*/ 138113 h 640556"/>
                  <a:gd name="connsiteX34" fmla="*/ 1254919 w 2755106"/>
                  <a:gd name="connsiteY34" fmla="*/ 142876 h 640556"/>
                  <a:gd name="connsiteX35" fmla="*/ 1335881 w 2755106"/>
                  <a:gd name="connsiteY35" fmla="*/ 142876 h 640556"/>
                  <a:gd name="connsiteX36" fmla="*/ 1335881 w 2755106"/>
                  <a:gd name="connsiteY36" fmla="*/ 159544 h 640556"/>
                  <a:gd name="connsiteX37" fmla="*/ 1369219 w 2755106"/>
                  <a:gd name="connsiteY37" fmla="*/ 159544 h 640556"/>
                  <a:gd name="connsiteX38" fmla="*/ 1369219 w 2755106"/>
                  <a:gd name="connsiteY38" fmla="*/ 169069 h 640556"/>
                  <a:gd name="connsiteX39" fmla="*/ 1395412 w 2755106"/>
                  <a:gd name="connsiteY39" fmla="*/ 169069 h 640556"/>
                  <a:gd name="connsiteX40" fmla="*/ 1395412 w 2755106"/>
                  <a:gd name="connsiteY40" fmla="*/ 183356 h 640556"/>
                  <a:gd name="connsiteX41" fmla="*/ 1440656 w 2755106"/>
                  <a:gd name="connsiteY41" fmla="*/ 183356 h 640556"/>
                  <a:gd name="connsiteX42" fmla="*/ 1443037 w 2755106"/>
                  <a:gd name="connsiteY42" fmla="*/ 185737 h 640556"/>
                  <a:gd name="connsiteX43" fmla="*/ 1469231 w 2755106"/>
                  <a:gd name="connsiteY43" fmla="*/ 185737 h 640556"/>
                  <a:gd name="connsiteX44" fmla="*/ 1478756 w 2755106"/>
                  <a:gd name="connsiteY44" fmla="*/ 195262 h 640556"/>
                  <a:gd name="connsiteX45" fmla="*/ 1502569 w 2755106"/>
                  <a:gd name="connsiteY45" fmla="*/ 195262 h 640556"/>
                  <a:gd name="connsiteX46" fmla="*/ 1502569 w 2755106"/>
                  <a:gd name="connsiteY46" fmla="*/ 209550 h 640556"/>
                  <a:gd name="connsiteX47" fmla="*/ 1524000 w 2755106"/>
                  <a:gd name="connsiteY47" fmla="*/ 209550 h 640556"/>
                  <a:gd name="connsiteX48" fmla="*/ 1524000 w 2755106"/>
                  <a:gd name="connsiteY48" fmla="*/ 233363 h 640556"/>
                  <a:gd name="connsiteX49" fmla="*/ 1576387 w 2755106"/>
                  <a:gd name="connsiteY49" fmla="*/ 233363 h 640556"/>
                  <a:gd name="connsiteX50" fmla="*/ 1576387 w 2755106"/>
                  <a:gd name="connsiteY50" fmla="*/ 245269 h 640556"/>
                  <a:gd name="connsiteX51" fmla="*/ 1612106 w 2755106"/>
                  <a:gd name="connsiteY51" fmla="*/ 245269 h 640556"/>
                  <a:gd name="connsiteX52" fmla="*/ 1612106 w 2755106"/>
                  <a:gd name="connsiteY52" fmla="*/ 254794 h 640556"/>
                  <a:gd name="connsiteX53" fmla="*/ 1664494 w 2755106"/>
                  <a:gd name="connsiteY53" fmla="*/ 254794 h 640556"/>
                  <a:gd name="connsiteX54" fmla="*/ 1664494 w 2755106"/>
                  <a:gd name="connsiteY54" fmla="*/ 266700 h 640556"/>
                  <a:gd name="connsiteX55" fmla="*/ 1676400 w 2755106"/>
                  <a:gd name="connsiteY55" fmla="*/ 266700 h 640556"/>
                  <a:gd name="connsiteX56" fmla="*/ 1676400 w 2755106"/>
                  <a:gd name="connsiteY56" fmla="*/ 273844 h 640556"/>
                  <a:gd name="connsiteX57" fmla="*/ 1743075 w 2755106"/>
                  <a:gd name="connsiteY57" fmla="*/ 273844 h 640556"/>
                  <a:gd name="connsiteX58" fmla="*/ 1743075 w 2755106"/>
                  <a:gd name="connsiteY58" fmla="*/ 285750 h 640556"/>
                  <a:gd name="connsiteX59" fmla="*/ 1778794 w 2755106"/>
                  <a:gd name="connsiteY59" fmla="*/ 285750 h 640556"/>
                  <a:gd name="connsiteX60" fmla="*/ 1778794 w 2755106"/>
                  <a:gd name="connsiteY60" fmla="*/ 297656 h 640556"/>
                  <a:gd name="connsiteX61" fmla="*/ 1793081 w 2755106"/>
                  <a:gd name="connsiteY61" fmla="*/ 297656 h 640556"/>
                  <a:gd name="connsiteX62" fmla="*/ 1797844 w 2755106"/>
                  <a:gd name="connsiteY62" fmla="*/ 302419 h 640556"/>
                  <a:gd name="connsiteX63" fmla="*/ 1847850 w 2755106"/>
                  <a:gd name="connsiteY63" fmla="*/ 302419 h 640556"/>
                  <a:gd name="connsiteX64" fmla="*/ 1847850 w 2755106"/>
                  <a:gd name="connsiteY64" fmla="*/ 321469 h 640556"/>
                  <a:gd name="connsiteX65" fmla="*/ 1857375 w 2755106"/>
                  <a:gd name="connsiteY65" fmla="*/ 321469 h 640556"/>
                  <a:gd name="connsiteX66" fmla="*/ 1852612 w 2755106"/>
                  <a:gd name="connsiteY66" fmla="*/ 326232 h 640556"/>
                  <a:gd name="connsiteX67" fmla="*/ 1885950 w 2755106"/>
                  <a:gd name="connsiteY67" fmla="*/ 326232 h 640556"/>
                  <a:gd name="connsiteX68" fmla="*/ 1885950 w 2755106"/>
                  <a:gd name="connsiteY68" fmla="*/ 338138 h 640556"/>
                  <a:gd name="connsiteX69" fmla="*/ 1897856 w 2755106"/>
                  <a:gd name="connsiteY69" fmla="*/ 338138 h 640556"/>
                  <a:gd name="connsiteX70" fmla="*/ 1897856 w 2755106"/>
                  <a:gd name="connsiteY70" fmla="*/ 340519 h 640556"/>
                  <a:gd name="connsiteX71" fmla="*/ 1933575 w 2755106"/>
                  <a:gd name="connsiteY71" fmla="*/ 340519 h 640556"/>
                  <a:gd name="connsiteX72" fmla="*/ 1933575 w 2755106"/>
                  <a:gd name="connsiteY72" fmla="*/ 352425 h 640556"/>
                  <a:gd name="connsiteX73" fmla="*/ 1990725 w 2755106"/>
                  <a:gd name="connsiteY73" fmla="*/ 352425 h 640556"/>
                  <a:gd name="connsiteX74" fmla="*/ 1990725 w 2755106"/>
                  <a:gd name="connsiteY74" fmla="*/ 366713 h 640556"/>
                  <a:gd name="connsiteX75" fmla="*/ 2028825 w 2755106"/>
                  <a:gd name="connsiteY75" fmla="*/ 366713 h 640556"/>
                  <a:gd name="connsiteX76" fmla="*/ 2028825 w 2755106"/>
                  <a:gd name="connsiteY76" fmla="*/ 373856 h 640556"/>
                  <a:gd name="connsiteX77" fmla="*/ 2062162 w 2755106"/>
                  <a:gd name="connsiteY77" fmla="*/ 373856 h 640556"/>
                  <a:gd name="connsiteX78" fmla="*/ 2062162 w 2755106"/>
                  <a:gd name="connsiteY78" fmla="*/ 383381 h 640556"/>
                  <a:gd name="connsiteX79" fmla="*/ 2088356 w 2755106"/>
                  <a:gd name="connsiteY79" fmla="*/ 383381 h 640556"/>
                  <a:gd name="connsiteX80" fmla="*/ 2102644 w 2755106"/>
                  <a:gd name="connsiteY80" fmla="*/ 397669 h 640556"/>
                  <a:gd name="connsiteX81" fmla="*/ 2135981 w 2755106"/>
                  <a:gd name="connsiteY81" fmla="*/ 397669 h 640556"/>
                  <a:gd name="connsiteX82" fmla="*/ 2135981 w 2755106"/>
                  <a:gd name="connsiteY82" fmla="*/ 404813 h 640556"/>
                  <a:gd name="connsiteX83" fmla="*/ 2147887 w 2755106"/>
                  <a:gd name="connsiteY83" fmla="*/ 404813 h 640556"/>
                  <a:gd name="connsiteX84" fmla="*/ 2159794 w 2755106"/>
                  <a:gd name="connsiteY84" fmla="*/ 416720 h 640556"/>
                  <a:gd name="connsiteX85" fmla="*/ 2195512 w 2755106"/>
                  <a:gd name="connsiteY85" fmla="*/ 416720 h 640556"/>
                  <a:gd name="connsiteX86" fmla="*/ 2195512 w 2755106"/>
                  <a:gd name="connsiteY86" fmla="*/ 435769 h 640556"/>
                  <a:gd name="connsiteX87" fmla="*/ 2252662 w 2755106"/>
                  <a:gd name="connsiteY87" fmla="*/ 435769 h 640556"/>
                  <a:gd name="connsiteX88" fmla="*/ 2259806 w 2755106"/>
                  <a:gd name="connsiteY88" fmla="*/ 442913 h 640556"/>
                  <a:gd name="connsiteX89" fmla="*/ 2281237 w 2755106"/>
                  <a:gd name="connsiteY89" fmla="*/ 442913 h 640556"/>
                  <a:gd name="connsiteX90" fmla="*/ 2281237 w 2755106"/>
                  <a:gd name="connsiteY90" fmla="*/ 464344 h 640556"/>
                  <a:gd name="connsiteX91" fmla="*/ 2355056 w 2755106"/>
                  <a:gd name="connsiteY91" fmla="*/ 464344 h 640556"/>
                  <a:gd name="connsiteX92" fmla="*/ 2355056 w 2755106"/>
                  <a:gd name="connsiteY92" fmla="*/ 469106 h 640556"/>
                  <a:gd name="connsiteX93" fmla="*/ 2371725 w 2755106"/>
                  <a:gd name="connsiteY93" fmla="*/ 469106 h 640556"/>
                  <a:gd name="connsiteX94" fmla="*/ 2371725 w 2755106"/>
                  <a:gd name="connsiteY94" fmla="*/ 483394 h 640556"/>
                  <a:gd name="connsiteX95" fmla="*/ 2402681 w 2755106"/>
                  <a:gd name="connsiteY95" fmla="*/ 483394 h 640556"/>
                  <a:gd name="connsiteX96" fmla="*/ 2402681 w 2755106"/>
                  <a:gd name="connsiteY96" fmla="*/ 488156 h 640556"/>
                  <a:gd name="connsiteX97" fmla="*/ 2409825 w 2755106"/>
                  <a:gd name="connsiteY97" fmla="*/ 488156 h 640556"/>
                  <a:gd name="connsiteX98" fmla="*/ 2409825 w 2755106"/>
                  <a:gd name="connsiteY98" fmla="*/ 497681 h 640556"/>
                  <a:gd name="connsiteX99" fmla="*/ 2416969 w 2755106"/>
                  <a:gd name="connsiteY99" fmla="*/ 497681 h 640556"/>
                  <a:gd name="connsiteX100" fmla="*/ 2416969 w 2755106"/>
                  <a:gd name="connsiteY100" fmla="*/ 507206 h 640556"/>
                  <a:gd name="connsiteX101" fmla="*/ 2471737 w 2755106"/>
                  <a:gd name="connsiteY101" fmla="*/ 507206 h 640556"/>
                  <a:gd name="connsiteX102" fmla="*/ 2471737 w 2755106"/>
                  <a:gd name="connsiteY102" fmla="*/ 514350 h 640556"/>
                  <a:gd name="connsiteX103" fmla="*/ 2495550 w 2755106"/>
                  <a:gd name="connsiteY103" fmla="*/ 514350 h 640556"/>
                  <a:gd name="connsiteX104" fmla="*/ 2495550 w 2755106"/>
                  <a:gd name="connsiteY104" fmla="*/ 523875 h 640556"/>
                  <a:gd name="connsiteX105" fmla="*/ 2509837 w 2755106"/>
                  <a:gd name="connsiteY105" fmla="*/ 523875 h 640556"/>
                  <a:gd name="connsiteX106" fmla="*/ 2509837 w 2755106"/>
                  <a:gd name="connsiteY106" fmla="*/ 547688 h 640556"/>
                  <a:gd name="connsiteX107" fmla="*/ 2547937 w 2755106"/>
                  <a:gd name="connsiteY107" fmla="*/ 547688 h 640556"/>
                  <a:gd name="connsiteX108" fmla="*/ 2547937 w 2755106"/>
                  <a:gd name="connsiteY108" fmla="*/ 557213 h 640556"/>
                  <a:gd name="connsiteX109" fmla="*/ 2552699 w 2755106"/>
                  <a:gd name="connsiteY109" fmla="*/ 561975 h 640556"/>
                  <a:gd name="connsiteX110" fmla="*/ 2581275 w 2755106"/>
                  <a:gd name="connsiteY110" fmla="*/ 561975 h 640556"/>
                  <a:gd name="connsiteX111" fmla="*/ 2588419 w 2755106"/>
                  <a:gd name="connsiteY111" fmla="*/ 569119 h 640556"/>
                  <a:gd name="connsiteX112" fmla="*/ 2612231 w 2755106"/>
                  <a:gd name="connsiteY112" fmla="*/ 569119 h 640556"/>
                  <a:gd name="connsiteX113" fmla="*/ 2614613 w 2755106"/>
                  <a:gd name="connsiteY113" fmla="*/ 600075 h 640556"/>
                  <a:gd name="connsiteX114" fmla="*/ 2645568 w 2755106"/>
                  <a:gd name="connsiteY114" fmla="*/ 602456 h 640556"/>
                  <a:gd name="connsiteX115" fmla="*/ 2657475 w 2755106"/>
                  <a:gd name="connsiteY115" fmla="*/ 614363 h 640556"/>
                  <a:gd name="connsiteX116" fmla="*/ 2676525 w 2755106"/>
                  <a:gd name="connsiteY116" fmla="*/ 614363 h 640556"/>
                  <a:gd name="connsiteX117" fmla="*/ 2681287 w 2755106"/>
                  <a:gd name="connsiteY117" fmla="*/ 619125 h 640556"/>
                  <a:gd name="connsiteX118" fmla="*/ 2697956 w 2755106"/>
                  <a:gd name="connsiteY118" fmla="*/ 619125 h 640556"/>
                  <a:gd name="connsiteX119" fmla="*/ 2697956 w 2755106"/>
                  <a:gd name="connsiteY119" fmla="*/ 628650 h 640556"/>
                  <a:gd name="connsiteX120" fmla="*/ 2714625 w 2755106"/>
                  <a:gd name="connsiteY120" fmla="*/ 628650 h 640556"/>
                  <a:gd name="connsiteX121" fmla="*/ 2714625 w 2755106"/>
                  <a:gd name="connsiteY121" fmla="*/ 633413 h 640556"/>
                  <a:gd name="connsiteX122" fmla="*/ 2731294 w 2755106"/>
                  <a:gd name="connsiteY122" fmla="*/ 633413 h 640556"/>
                  <a:gd name="connsiteX123" fmla="*/ 2738437 w 2755106"/>
                  <a:gd name="connsiteY123" fmla="*/ 640556 h 640556"/>
                  <a:gd name="connsiteX124" fmla="*/ 2755106 w 2755106"/>
                  <a:gd name="connsiteY124" fmla="*/ 640556 h 640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2755106" h="640556">
                    <a:moveTo>
                      <a:pt x="0" y="0"/>
                    </a:moveTo>
                    <a:lnTo>
                      <a:pt x="238125" y="0"/>
                    </a:lnTo>
                    <a:lnTo>
                      <a:pt x="238125" y="11906"/>
                    </a:lnTo>
                    <a:lnTo>
                      <a:pt x="419100" y="11906"/>
                    </a:lnTo>
                    <a:lnTo>
                      <a:pt x="419100" y="11906"/>
                    </a:lnTo>
                    <a:lnTo>
                      <a:pt x="497681" y="11906"/>
                    </a:lnTo>
                    <a:lnTo>
                      <a:pt x="497681" y="16669"/>
                    </a:lnTo>
                    <a:lnTo>
                      <a:pt x="514350" y="16669"/>
                    </a:lnTo>
                    <a:lnTo>
                      <a:pt x="514350" y="30956"/>
                    </a:lnTo>
                    <a:lnTo>
                      <a:pt x="559594" y="30956"/>
                    </a:lnTo>
                    <a:lnTo>
                      <a:pt x="561975" y="30956"/>
                    </a:lnTo>
                    <a:lnTo>
                      <a:pt x="650081" y="30956"/>
                    </a:lnTo>
                    <a:lnTo>
                      <a:pt x="661987" y="42862"/>
                    </a:lnTo>
                    <a:lnTo>
                      <a:pt x="742950" y="42862"/>
                    </a:lnTo>
                    <a:lnTo>
                      <a:pt x="742950" y="52388"/>
                    </a:lnTo>
                    <a:lnTo>
                      <a:pt x="800100" y="52388"/>
                    </a:lnTo>
                    <a:lnTo>
                      <a:pt x="800100" y="64294"/>
                    </a:lnTo>
                    <a:lnTo>
                      <a:pt x="847725" y="64294"/>
                    </a:lnTo>
                    <a:lnTo>
                      <a:pt x="847725" y="76200"/>
                    </a:lnTo>
                    <a:lnTo>
                      <a:pt x="950119" y="76200"/>
                    </a:lnTo>
                    <a:lnTo>
                      <a:pt x="950119" y="83344"/>
                    </a:lnTo>
                    <a:lnTo>
                      <a:pt x="971550" y="83344"/>
                    </a:lnTo>
                    <a:lnTo>
                      <a:pt x="971550" y="90488"/>
                    </a:lnTo>
                    <a:lnTo>
                      <a:pt x="992981" y="90488"/>
                    </a:lnTo>
                    <a:lnTo>
                      <a:pt x="1000125" y="97632"/>
                    </a:lnTo>
                    <a:lnTo>
                      <a:pt x="1071562" y="97632"/>
                    </a:lnTo>
                    <a:lnTo>
                      <a:pt x="1071562" y="107156"/>
                    </a:lnTo>
                    <a:lnTo>
                      <a:pt x="1085850" y="107156"/>
                    </a:lnTo>
                    <a:lnTo>
                      <a:pt x="1085850" y="116681"/>
                    </a:lnTo>
                    <a:lnTo>
                      <a:pt x="1131094" y="116681"/>
                    </a:lnTo>
                    <a:lnTo>
                      <a:pt x="1131094" y="130969"/>
                    </a:lnTo>
                    <a:lnTo>
                      <a:pt x="1195387" y="130969"/>
                    </a:lnTo>
                    <a:lnTo>
                      <a:pt x="1195387" y="138113"/>
                    </a:lnTo>
                    <a:lnTo>
                      <a:pt x="1250156" y="138113"/>
                    </a:lnTo>
                    <a:lnTo>
                      <a:pt x="1254919" y="142876"/>
                    </a:lnTo>
                    <a:lnTo>
                      <a:pt x="1335881" y="142876"/>
                    </a:lnTo>
                    <a:lnTo>
                      <a:pt x="1335881" y="159544"/>
                    </a:lnTo>
                    <a:lnTo>
                      <a:pt x="1369219" y="159544"/>
                    </a:lnTo>
                    <a:lnTo>
                      <a:pt x="1369219" y="169069"/>
                    </a:lnTo>
                    <a:lnTo>
                      <a:pt x="1395412" y="169069"/>
                    </a:lnTo>
                    <a:lnTo>
                      <a:pt x="1395412" y="183356"/>
                    </a:lnTo>
                    <a:lnTo>
                      <a:pt x="1440656" y="183356"/>
                    </a:lnTo>
                    <a:lnTo>
                      <a:pt x="1443037" y="185737"/>
                    </a:lnTo>
                    <a:lnTo>
                      <a:pt x="1469231" y="185737"/>
                    </a:lnTo>
                    <a:lnTo>
                      <a:pt x="1478756" y="195262"/>
                    </a:lnTo>
                    <a:lnTo>
                      <a:pt x="1502569" y="195262"/>
                    </a:lnTo>
                    <a:lnTo>
                      <a:pt x="1502569" y="209550"/>
                    </a:lnTo>
                    <a:lnTo>
                      <a:pt x="1524000" y="209550"/>
                    </a:lnTo>
                    <a:lnTo>
                      <a:pt x="1524000" y="233363"/>
                    </a:lnTo>
                    <a:lnTo>
                      <a:pt x="1576387" y="233363"/>
                    </a:lnTo>
                    <a:lnTo>
                      <a:pt x="1576387" y="245269"/>
                    </a:lnTo>
                    <a:lnTo>
                      <a:pt x="1612106" y="245269"/>
                    </a:lnTo>
                    <a:lnTo>
                      <a:pt x="1612106" y="254794"/>
                    </a:lnTo>
                    <a:lnTo>
                      <a:pt x="1664494" y="254794"/>
                    </a:lnTo>
                    <a:lnTo>
                      <a:pt x="1664494" y="266700"/>
                    </a:lnTo>
                    <a:lnTo>
                      <a:pt x="1676400" y="266700"/>
                    </a:lnTo>
                    <a:lnTo>
                      <a:pt x="1676400" y="273844"/>
                    </a:lnTo>
                    <a:lnTo>
                      <a:pt x="1743075" y="273844"/>
                    </a:lnTo>
                    <a:lnTo>
                      <a:pt x="1743075" y="285750"/>
                    </a:lnTo>
                    <a:lnTo>
                      <a:pt x="1778794" y="285750"/>
                    </a:lnTo>
                    <a:lnTo>
                      <a:pt x="1778794" y="297656"/>
                    </a:lnTo>
                    <a:lnTo>
                      <a:pt x="1793081" y="297656"/>
                    </a:lnTo>
                    <a:lnTo>
                      <a:pt x="1797844" y="302419"/>
                    </a:lnTo>
                    <a:lnTo>
                      <a:pt x="1847850" y="302419"/>
                    </a:lnTo>
                    <a:lnTo>
                      <a:pt x="1847850" y="321469"/>
                    </a:lnTo>
                    <a:lnTo>
                      <a:pt x="1857375" y="321469"/>
                    </a:lnTo>
                    <a:lnTo>
                      <a:pt x="1852612" y="326232"/>
                    </a:lnTo>
                    <a:lnTo>
                      <a:pt x="1885950" y="326232"/>
                    </a:lnTo>
                    <a:lnTo>
                      <a:pt x="1885950" y="338138"/>
                    </a:lnTo>
                    <a:lnTo>
                      <a:pt x="1897856" y="338138"/>
                    </a:lnTo>
                    <a:lnTo>
                      <a:pt x="1897856" y="340519"/>
                    </a:lnTo>
                    <a:lnTo>
                      <a:pt x="1933575" y="340519"/>
                    </a:lnTo>
                    <a:lnTo>
                      <a:pt x="1933575" y="352425"/>
                    </a:lnTo>
                    <a:lnTo>
                      <a:pt x="1990725" y="352425"/>
                    </a:lnTo>
                    <a:lnTo>
                      <a:pt x="1990725" y="366713"/>
                    </a:lnTo>
                    <a:lnTo>
                      <a:pt x="2028825" y="366713"/>
                    </a:lnTo>
                    <a:lnTo>
                      <a:pt x="2028825" y="373856"/>
                    </a:lnTo>
                    <a:lnTo>
                      <a:pt x="2062162" y="373856"/>
                    </a:lnTo>
                    <a:lnTo>
                      <a:pt x="2062162" y="383381"/>
                    </a:lnTo>
                    <a:lnTo>
                      <a:pt x="2088356" y="383381"/>
                    </a:lnTo>
                    <a:lnTo>
                      <a:pt x="2102644" y="397669"/>
                    </a:lnTo>
                    <a:lnTo>
                      <a:pt x="2135981" y="397669"/>
                    </a:lnTo>
                    <a:lnTo>
                      <a:pt x="2135981" y="404813"/>
                    </a:lnTo>
                    <a:lnTo>
                      <a:pt x="2147887" y="404813"/>
                    </a:lnTo>
                    <a:lnTo>
                      <a:pt x="2159794" y="416720"/>
                    </a:lnTo>
                    <a:lnTo>
                      <a:pt x="2195512" y="416720"/>
                    </a:lnTo>
                    <a:lnTo>
                      <a:pt x="2195512" y="435769"/>
                    </a:lnTo>
                    <a:lnTo>
                      <a:pt x="2252662" y="435769"/>
                    </a:lnTo>
                    <a:lnTo>
                      <a:pt x="2259806" y="442913"/>
                    </a:lnTo>
                    <a:lnTo>
                      <a:pt x="2281237" y="442913"/>
                    </a:lnTo>
                    <a:lnTo>
                      <a:pt x="2281237" y="464344"/>
                    </a:lnTo>
                    <a:lnTo>
                      <a:pt x="2355056" y="464344"/>
                    </a:lnTo>
                    <a:lnTo>
                      <a:pt x="2355056" y="469106"/>
                    </a:lnTo>
                    <a:lnTo>
                      <a:pt x="2371725" y="469106"/>
                    </a:lnTo>
                    <a:lnTo>
                      <a:pt x="2371725" y="483394"/>
                    </a:lnTo>
                    <a:lnTo>
                      <a:pt x="2402681" y="483394"/>
                    </a:lnTo>
                    <a:lnTo>
                      <a:pt x="2402681" y="488156"/>
                    </a:lnTo>
                    <a:lnTo>
                      <a:pt x="2409825" y="488156"/>
                    </a:lnTo>
                    <a:lnTo>
                      <a:pt x="2409825" y="497681"/>
                    </a:lnTo>
                    <a:lnTo>
                      <a:pt x="2416969" y="497681"/>
                    </a:lnTo>
                    <a:lnTo>
                      <a:pt x="2416969" y="507206"/>
                    </a:lnTo>
                    <a:lnTo>
                      <a:pt x="2471737" y="507206"/>
                    </a:lnTo>
                    <a:lnTo>
                      <a:pt x="2471737" y="514350"/>
                    </a:lnTo>
                    <a:lnTo>
                      <a:pt x="2495550" y="514350"/>
                    </a:lnTo>
                    <a:lnTo>
                      <a:pt x="2495550" y="523875"/>
                    </a:lnTo>
                    <a:lnTo>
                      <a:pt x="2509837" y="523875"/>
                    </a:lnTo>
                    <a:lnTo>
                      <a:pt x="2509837" y="547688"/>
                    </a:lnTo>
                    <a:lnTo>
                      <a:pt x="2547937" y="547688"/>
                    </a:lnTo>
                    <a:lnTo>
                      <a:pt x="2547937" y="557213"/>
                    </a:lnTo>
                    <a:lnTo>
                      <a:pt x="2552699" y="561975"/>
                    </a:lnTo>
                    <a:lnTo>
                      <a:pt x="2581275" y="561975"/>
                    </a:lnTo>
                    <a:lnTo>
                      <a:pt x="2588419" y="569119"/>
                    </a:lnTo>
                    <a:lnTo>
                      <a:pt x="2612231" y="569119"/>
                    </a:lnTo>
                    <a:lnTo>
                      <a:pt x="2614613" y="600075"/>
                    </a:lnTo>
                    <a:lnTo>
                      <a:pt x="2645568" y="602456"/>
                    </a:lnTo>
                    <a:lnTo>
                      <a:pt x="2657475" y="614363"/>
                    </a:lnTo>
                    <a:lnTo>
                      <a:pt x="2676525" y="614363"/>
                    </a:lnTo>
                    <a:lnTo>
                      <a:pt x="2681287" y="619125"/>
                    </a:lnTo>
                    <a:lnTo>
                      <a:pt x="2697956" y="619125"/>
                    </a:lnTo>
                    <a:lnTo>
                      <a:pt x="2697956" y="628650"/>
                    </a:lnTo>
                    <a:lnTo>
                      <a:pt x="2714625" y="628650"/>
                    </a:lnTo>
                    <a:lnTo>
                      <a:pt x="2714625" y="633413"/>
                    </a:lnTo>
                    <a:lnTo>
                      <a:pt x="2731294" y="633413"/>
                    </a:lnTo>
                    <a:lnTo>
                      <a:pt x="2738437" y="640556"/>
                    </a:lnTo>
                    <a:lnTo>
                      <a:pt x="2755106" y="640556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sp>
            <p:nvSpPr>
              <p:cNvPr id="208" name="Freeform: Shape 60">
                <a:extLst>
                  <a:ext uri="{FF2B5EF4-FFF2-40B4-BE49-F238E27FC236}">
                    <a16:creationId xmlns:a16="http://schemas.microsoft.com/office/drawing/2014/main" id="{A59DAA9D-B77F-42D6-B2AE-87178B78A2F1}"/>
                  </a:ext>
                </a:extLst>
              </p:cNvPr>
              <p:cNvSpPr/>
              <p:nvPr/>
            </p:nvSpPr>
            <p:spPr>
              <a:xfrm>
                <a:off x="5303044" y="1671638"/>
                <a:ext cx="342900" cy="109537"/>
              </a:xfrm>
              <a:custGeom>
                <a:avLst/>
                <a:gdLst>
                  <a:gd name="connsiteX0" fmla="*/ 342900 w 342900"/>
                  <a:gd name="connsiteY0" fmla="*/ 109537 h 109537"/>
                  <a:gd name="connsiteX1" fmla="*/ 264319 w 342900"/>
                  <a:gd name="connsiteY1" fmla="*/ 109537 h 109537"/>
                  <a:gd name="connsiteX2" fmla="*/ 264319 w 342900"/>
                  <a:gd name="connsiteY2" fmla="*/ 100012 h 109537"/>
                  <a:gd name="connsiteX3" fmla="*/ 250031 w 342900"/>
                  <a:gd name="connsiteY3" fmla="*/ 100012 h 109537"/>
                  <a:gd name="connsiteX4" fmla="*/ 250031 w 342900"/>
                  <a:gd name="connsiteY4" fmla="*/ 88106 h 109537"/>
                  <a:gd name="connsiteX5" fmla="*/ 223837 w 342900"/>
                  <a:gd name="connsiteY5" fmla="*/ 88106 h 109537"/>
                  <a:gd name="connsiteX6" fmla="*/ 223837 w 342900"/>
                  <a:gd name="connsiteY6" fmla="*/ 71437 h 109537"/>
                  <a:gd name="connsiteX7" fmla="*/ 183356 w 342900"/>
                  <a:gd name="connsiteY7" fmla="*/ 71437 h 109537"/>
                  <a:gd name="connsiteX8" fmla="*/ 183356 w 342900"/>
                  <a:gd name="connsiteY8" fmla="*/ 61912 h 109537"/>
                  <a:gd name="connsiteX9" fmla="*/ 166687 w 342900"/>
                  <a:gd name="connsiteY9" fmla="*/ 61912 h 109537"/>
                  <a:gd name="connsiteX10" fmla="*/ 166687 w 342900"/>
                  <a:gd name="connsiteY10" fmla="*/ 50006 h 109537"/>
                  <a:gd name="connsiteX11" fmla="*/ 128587 w 342900"/>
                  <a:gd name="connsiteY11" fmla="*/ 50006 h 109537"/>
                  <a:gd name="connsiteX12" fmla="*/ 128587 w 342900"/>
                  <a:gd name="connsiteY12" fmla="*/ 40481 h 109537"/>
                  <a:gd name="connsiteX13" fmla="*/ 54769 w 342900"/>
                  <a:gd name="connsiteY13" fmla="*/ 40481 h 109537"/>
                  <a:gd name="connsiteX14" fmla="*/ 54769 w 342900"/>
                  <a:gd name="connsiteY14" fmla="*/ 23812 h 109537"/>
                  <a:gd name="connsiteX15" fmla="*/ 40481 w 342900"/>
                  <a:gd name="connsiteY15" fmla="*/ 23812 h 109537"/>
                  <a:gd name="connsiteX16" fmla="*/ 40481 w 342900"/>
                  <a:gd name="connsiteY16" fmla="*/ 19050 h 109537"/>
                  <a:gd name="connsiteX17" fmla="*/ 11906 w 342900"/>
                  <a:gd name="connsiteY17" fmla="*/ 19050 h 109537"/>
                  <a:gd name="connsiteX18" fmla="*/ 11906 w 342900"/>
                  <a:gd name="connsiteY18" fmla="*/ 9525 h 109537"/>
                  <a:gd name="connsiteX19" fmla="*/ 0 w 342900"/>
                  <a:gd name="connsiteY19" fmla="*/ 9525 h 109537"/>
                  <a:gd name="connsiteX20" fmla="*/ 0 w 342900"/>
                  <a:gd name="connsiteY20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2900" h="109537">
                    <a:moveTo>
                      <a:pt x="342900" y="109537"/>
                    </a:moveTo>
                    <a:lnTo>
                      <a:pt x="264319" y="109537"/>
                    </a:lnTo>
                    <a:lnTo>
                      <a:pt x="264319" y="100012"/>
                    </a:lnTo>
                    <a:lnTo>
                      <a:pt x="250031" y="100012"/>
                    </a:lnTo>
                    <a:lnTo>
                      <a:pt x="250031" y="88106"/>
                    </a:lnTo>
                    <a:lnTo>
                      <a:pt x="223837" y="88106"/>
                    </a:lnTo>
                    <a:lnTo>
                      <a:pt x="223837" y="71437"/>
                    </a:lnTo>
                    <a:lnTo>
                      <a:pt x="183356" y="71437"/>
                    </a:lnTo>
                    <a:lnTo>
                      <a:pt x="183356" y="61912"/>
                    </a:lnTo>
                    <a:lnTo>
                      <a:pt x="166687" y="61912"/>
                    </a:lnTo>
                    <a:lnTo>
                      <a:pt x="166687" y="50006"/>
                    </a:lnTo>
                    <a:lnTo>
                      <a:pt x="128587" y="50006"/>
                    </a:lnTo>
                    <a:lnTo>
                      <a:pt x="128587" y="40481"/>
                    </a:lnTo>
                    <a:lnTo>
                      <a:pt x="54769" y="40481"/>
                    </a:lnTo>
                    <a:lnTo>
                      <a:pt x="54769" y="23812"/>
                    </a:lnTo>
                    <a:lnTo>
                      <a:pt x="40481" y="23812"/>
                    </a:lnTo>
                    <a:lnTo>
                      <a:pt x="40481" y="19050"/>
                    </a:lnTo>
                    <a:lnTo>
                      <a:pt x="11906" y="19050"/>
                    </a:lnTo>
                    <a:lnTo>
                      <a:pt x="11906" y="9525"/>
                    </a:lnTo>
                    <a:lnTo>
                      <a:pt x="0" y="9525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C763F9A-3AAB-4260-9B3D-F9DB960756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1182" y="1781175"/>
                <a:ext cx="0" cy="309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0" name="Freeform: Shape 107">
                <a:extLst>
                  <a:ext uri="{FF2B5EF4-FFF2-40B4-BE49-F238E27FC236}">
                    <a16:creationId xmlns:a16="http://schemas.microsoft.com/office/drawing/2014/main" id="{56461518-6C6F-4C2D-86ED-5C636A06AC3B}"/>
                  </a:ext>
                </a:extLst>
              </p:cNvPr>
              <p:cNvSpPr/>
              <p:nvPr/>
            </p:nvSpPr>
            <p:spPr>
              <a:xfrm>
                <a:off x="5641181" y="1816894"/>
                <a:ext cx="366713" cy="142875"/>
              </a:xfrm>
              <a:custGeom>
                <a:avLst/>
                <a:gdLst>
                  <a:gd name="connsiteX0" fmla="*/ 0 w 366713"/>
                  <a:gd name="connsiteY0" fmla="*/ 0 h 142875"/>
                  <a:gd name="connsiteX1" fmla="*/ 78582 w 366713"/>
                  <a:gd name="connsiteY1" fmla="*/ 0 h 142875"/>
                  <a:gd name="connsiteX2" fmla="*/ 78582 w 366713"/>
                  <a:gd name="connsiteY2" fmla="*/ 14287 h 142875"/>
                  <a:gd name="connsiteX3" fmla="*/ 95250 w 366713"/>
                  <a:gd name="connsiteY3" fmla="*/ 14287 h 142875"/>
                  <a:gd name="connsiteX4" fmla="*/ 95250 w 366713"/>
                  <a:gd name="connsiteY4" fmla="*/ 23812 h 142875"/>
                  <a:gd name="connsiteX5" fmla="*/ 150019 w 366713"/>
                  <a:gd name="connsiteY5" fmla="*/ 23812 h 142875"/>
                  <a:gd name="connsiteX6" fmla="*/ 150019 w 366713"/>
                  <a:gd name="connsiteY6" fmla="*/ 33337 h 142875"/>
                  <a:gd name="connsiteX7" fmla="*/ 178594 w 366713"/>
                  <a:gd name="connsiteY7" fmla="*/ 33337 h 142875"/>
                  <a:gd name="connsiteX8" fmla="*/ 178594 w 366713"/>
                  <a:gd name="connsiteY8" fmla="*/ 59531 h 142875"/>
                  <a:gd name="connsiteX9" fmla="*/ 192882 w 366713"/>
                  <a:gd name="connsiteY9" fmla="*/ 59531 h 142875"/>
                  <a:gd name="connsiteX10" fmla="*/ 192882 w 366713"/>
                  <a:gd name="connsiteY10" fmla="*/ 66675 h 142875"/>
                  <a:gd name="connsiteX11" fmla="*/ 240507 w 366713"/>
                  <a:gd name="connsiteY11" fmla="*/ 66675 h 142875"/>
                  <a:gd name="connsiteX12" fmla="*/ 240507 w 366713"/>
                  <a:gd name="connsiteY12" fmla="*/ 88106 h 142875"/>
                  <a:gd name="connsiteX13" fmla="*/ 261938 w 366713"/>
                  <a:gd name="connsiteY13" fmla="*/ 88106 h 142875"/>
                  <a:gd name="connsiteX14" fmla="*/ 261938 w 366713"/>
                  <a:gd name="connsiteY14" fmla="*/ 102394 h 142875"/>
                  <a:gd name="connsiteX15" fmla="*/ 273844 w 366713"/>
                  <a:gd name="connsiteY15" fmla="*/ 102394 h 142875"/>
                  <a:gd name="connsiteX16" fmla="*/ 273844 w 366713"/>
                  <a:gd name="connsiteY16" fmla="*/ 116681 h 142875"/>
                  <a:gd name="connsiteX17" fmla="*/ 319088 w 366713"/>
                  <a:gd name="connsiteY17" fmla="*/ 116681 h 142875"/>
                  <a:gd name="connsiteX18" fmla="*/ 319088 w 366713"/>
                  <a:gd name="connsiteY18" fmla="*/ 128587 h 142875"/>
                  <a:gd name="connsiteX19" fmla="*/ 352425 w 366713"/>
                  <a:gd name="connsiteY19" fmla="*/ 128587 h 142875"/>
                  <a:gd name="connsiteX20" fmla="*/ 352425 w 366713"/>
                  <a:gd name="connsiteY20" fmla="*/ 142875 h 142875"/>
                  <a:gd name="connsiteX21" fmla="*/ 366713 w 366713"/>
                  <a:gd name="connsiteY21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66713" h="142875">
                    <a:moveTo>
                      <a:pt x="0" y="0"/>
                    </a:moveTo>
                    <a:lnTo>
                      <a:pt x="78582" y="0"/>
                    </a:lnTo>
                    <a:lnTo>
                      <a:pt x="78582" y="14287"/>
                    </a:lnTo>
                    <a:lnTo>
                      <a:pt x="95250" y="14287"/>
                    </a:lnTo>
                    <a:lnTo>
                      <a:pt x="95250" y="23812"/>
                    </a:lnTo>
                    <a:lnTo>
                      <a:pt x="150019" y="23812"/>
                    </a:lnTo>
                    <a:lnTo>
                      <a:pt x="150019" y="33337"/>
                    </a:lnTo>
                    <a:lnTo>
                      <a:pt x="178594" y="33337"/>
                    </a:lnTo>
                    <a:lnTo>
                      <a:pt x="178594" y="59531"/>
                    </a:lnTo>
                    <a:lnTo>
                      <a:pt x="192882" y="59531"/>
                    </a:lnTo>
                    <a:lnTo>
                      <a:pt x="192882" y="66675"/>
                    </a:lnTo>
                    <a:lnTo>
                      <a:pt x="240507" y="66675"/>
                    </a:lnTo>
                    <a:lnTo>
                      <a:pt x="240507" y="88106"/>
                    </a:lnTo>
                    <a:lnTo>
                      <a:pt x="261938" y="88106"/>
                    </a:lnTo>
                    <a:lnTo>
                      <a:pt x="261938" y="102394"/>
                    </a:lnTo>
                    <a:lnTo>
                      <a:pt x="273844" y="102394"/>
                    </a:lnTo>
                    <a:lnTo>
                      <a:pt x="273844" y="116681"/>
                    </a:lnTo>
                    <a:lnTo>
                      <a:pt x="319088" y="116681"/>
                    </a:lnTo>
                    <a:lnTo>
                      <a:pt x="319088" y="128587"/>
                    </a:lnTo>
                    <a:lnTo>
                      <a:pt x="352425" y="128587"/>
                    </a:lnTo>
                    <a:lnTo>
                      <a:pt x="352425" y="142875"/>
                    </a:lnTo>
                    <a:lnTo>
                      <a:pt x="366713" y="142875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/>
              </a:p>
            </p:txBody>
          </p:sp>
        </p:grpSp>
        <p:sp>
          <p:nvSpPr>
            <p:cNvPr id="201" name="Freeform: Shape 110">
              <a:extLst>
                <a:ext uri="{FF2B5EF4-FFF2-40B4-BE49-F238E27FC236}">
                  <a16:creationId xmlns:a16="http://schemas.microsoft.com/office/drawing/2014/main" id="{4E0E836F-F5E7-4E1B-A727-08B94D1ABD44}"/>
                </a:ext>
              </a:extLst>
            </p:cNvPr>
            <p:cNvSpPr/>
            <p:nvPr/>
          </p:nvSpPr>
          <p:spPr>
            <a:xfrm>
              <a:off x="5999517" y="1982297"/>
              <a:ext cx="3499719" cy="1780559"/>
            </a:xfrm>
            <a:custGeom>
              <a:avLst/>
              <a:gdLst>
                <a:gd name="connsiteX0" fmla="*/ 2624789 w 2624789"/>
                <a:gd name="connsiteY0" fmla="*/ 1335419 h 1335419"/>
                <a:gd name="connsiteX1" fmla="*/ 2624789 w 2624789"/>
                <a:gd name="connsiteY1" fmla="*/ 819013 h 1335419"/>
                <a:gd name="connsiteX2" fmla="*/ 1878139 w 2624789"/>
                <a:gd name="connsiteY2" fmla="*/ 819013 h 1335419"/>
                <a:gd name="connsiteX3" fmla="*/ 1878139 w 2624789"/>
                <a:gd name="connsiteY3" fmla="*/ 789410 h 1335419"/>
                <a:gd name="connsiteX4" fmla="*/ 1835379 w 2624789"/>
                <a:gd name="connsiteY4" fmla="*/ 789410 h 1335419"/>
                <a:gd name="connsiteX5" fmla="*/ 1835379 w 2624789"/>
                <a:gd name="connsiteY5" fmla="*/ 753229 h 1335419"/>
                <a:gd name="connsiteX6" fmla="*/ 1756438 w 2624789"/>
                <a:gd name="connsiteY6" fmla="*/ 753229 h 1335419"/>
                <a:gd name="connsiteX7" fmla="*/ 1756438 w 2624789"/>
                <a:gd name="connsiteY7" fmla="*/ 720337 h 1335419"/>
                <a:gd name="connsiteX8" fmla="*/ 1700521 w 2624789"/>
                <a:gd name="connsiteY8" fmla="*/ 720337 h 1335419"/>
                <a:gd name="connsiteX9" fmla="*/ 1700521 w 2624789"/>
                <a:gd name="connsiteY9" fmla="*/ 703891 h 1335419"/>
                <a:gd name="connsiteX10" fmla="*/ 1687364 w 2624789"/>
                <a:gd name="connsiteY10" fmla="*/ 703891 h 1335419"/>
                <a:gd name="connsiteX11" fmla="*/ 1687364 w 2624789"/>
                <a:gd name="connsiteY11" fmla="*/ 674288 h 1335419"/>
                <a:gd name="connsiteX12" fmla="*/ 1628159 w 2624789"/>
                <a:gd name="connsiteY12" fmla="*/ 674288 h 1335419"/>
                <a:gd name="connsiteX13" fmla="*/ 1628159 w 2624789"/>
                <a:gd name="connsiteY13" fmla="*/ 657842 h 1335419"/>
                <a:gd name="connsiteX14" fmla="*/ 1536061 w 2624789"/>
                <a:gd name="connsiteY14" fmla="*/ 657842 h 1335419"/>
                <a:gd name="connsiteX15" fmla="*/ 1536061 w 2624789"/>
                <a:gd name="connsiteY15" fmla="*/ 644685 h 1335419"/>
                <a:gd name="connsiteX16" fmla="*/ 1522904 w 2624789"/>
                <a:gd name="connsiteY16" fmla="*/ 644685 h 1335419"/>
                <a:gd name="connsiteX17" fmla="*/ 1522904 w 2624789"/>
                <a:gd name="connsiteY17" fmla="*/ 618372 h 1335419"/>
                <a:gd name="connsiteX18" fmla="*/ 1384757 w 2624789"/>
                <a:gd name="connsiteY18" fmla="*/ 618372 h 1335419"/>
                <a:gd name="connsiteX19" fmla="*/ 1384757 w 2624789"/>
                <a:gd name="connsiteY19" fmla="*/ 608504 h 1335419"/>
                <a:gd name="connsiteX20" fmla="*/ 1325551 w 2624789"/>
                <a:gd name="connsiteY20" fmla="*/ 608504 h 1335419"/>
                <a:gd name="connsiteX21" fmla="*/ 1325551 w 2624789"/>
                <a:gd name="connsiteY21" fmla="*/ 588769 h 1335419"/>
                <a:gd name="connsiteX22" fmla="*/ 1312395 w 2624789"/>
                <a:gd name="connsiteY22" fmla="*/ 588769 h 1335419"/>
                <a:gd name="connsiteX23" fmla="*/ 1312395 w 2624789"/>
                <a:gd name="connsiteY23" fmla="*/ 575612 h 1335419"/>
                <a:gd name="connsiteX24" fmla="*/ 1279503 w 2624789"/>
                <a:gd name="connsiteY24" fmla="*/ 575612 h 1335419"/>
                <a:gd name="connsiteX25" fmla="*/ 1279503 w 2624789"/>
                <a:gd name="connsiteY25" fmla="*/ 559166 h 1335419"/>
                <a:gd name="connsiteX26" fmla="*/ 1210429 w 2624789"/>
                <a:gd name="connsiteY26" fmla="*/ 559166 h 1335419"/>
                <a:gd name="connsiteX27" fmla="*/ 1210429 w 2624789"/>
                <a:gd name="connsiteY27" fmla="*/ 546009 h 1335419"/>
                <a:gd name="connsiteX28" fmla="*/ 1177537 w 2624789"/>
                <a:gd name="connsiteY28" fmla="*/ 546009 h 1335419"/>
                <a:gd name="connsiteX29" fmla="*/ 1177537 w 2624789"/>
                <a:gd name="connsiteY29" fmla="*/ 529563 h 1335419"/>
                <a:gd name="connsiteX30" fmla="*/ 1161091 w 2624789"/>
                <a:gd name="connsiteY30" fmla="*/ 529563 h 1335419"/>
                <a:gd name="connsiteX31" fmla="*/ 1161091 w 2624789"/>
                <a:gd name="connsiteY31" fmla="*/ 513117 h 1335419"/>
                <a:gd name="connsiteX32" fmla="*/ 1151223 w 2624789"/>
                <a:gd name="connsiteY32" fmla="*/ 513117 h 1335419"/>
                <a:gd name="connsiteX33" fmla="*/ 1151223 w 2624789"/>
                <a:gd name="connsiteY33" fmla="*/ 493382 h 1335419"/>
                <a:gd name="connsiteX34" fmla="*/ 1115042 w 2624789"/>
                <a:gd name="connsiteY34" fmla="*/ 493382 h 1335419"/>
                <a:gd name="connsiteX35" fmla="*/ 1115042 w 2624789"/>
                <a:gd name="connsiteY35" fmla="*/ 480225 h 1335419"/>
                <a:gd name="connsiteX36" fmla="*/ 1068993 w 2624789"/>
                <a:gd name="connsiteY36" fmla="*/ 480225 h 1335419"/>
                <a:gd name="connsiteX37" fmla="*/ 1068993 w 2624789"/>
                <a:gd name="connsiteY37" fmla="*/ 470357 h 1335419"/>
                <a:gd name="connsiteX38" fmla="*/ 1059126 w 2624789"/>
                <a:gd name="connsiteY38" fmla="*/ 470357 h 1335419"/>
                <a:gd name="connsiteX39" fmla="*/ 1059126 w 2624789"/>
                <a:gd name="connsiteY39" fmla="*/ 457200 h 1335419"/>
                <a:gd name="connsiteX40" fmla="*/ 1049258 w 2624789"/>
                <a:gd name="connsiteY40" fmla="*/ 457200 h 1335419"/>
                <a:gd name="connsiteX41" fmla="*/ 1042680 w 2624789"/>
                <a:gd name="connsiteY41" fmla="*/ 450622 h 1335419"/>
                <a:gd name="connsiteX42" fmla="*/ 1036101 w 2624789"/>
                <a:gd name="connsiteY42" fmla="*/ 450622 h 1335419"/>
                <a:gd name="connsiteX43" fmla="*/ 1022944 w 2624789"/>
                <a:gd name="connsiteY43" fmla="*/ 437465 h 1335419"/>
                <a:gd name="connsiteX44" fmla="*/ 999920 w 2624789"/>
                <a:gd name="connsiteY44" fmla="*/ 437465 h 1335419"/>
                <a:gd name="connsiteX45" fmla="*/ 999920 w 2624789"/>
                <a:gd name="connsiteY45" fmla="*/ 430887 h 1335419"/>
                <a:gd name="connsiteX46" fmla="*/ 940714 w 2624789"/>
                <a:gd name="connsiteY46" fmla="*/ 430887 h 1335419"/>
                <a:gd name="connsiteX47" fmla="*/ 940714 w 2624789"/>
                <a:gd name="connsiteY47" fmla="*/ 421019 h 1335419"/>
                <a:gd name="connsiteX48" fmla="*/ 927557 w 2624789"/>
                <a:gd name="connsiteY48" fmla="*/ 421019 h 1335419"/>
                <a:gd name="connsiteX49" fmla="*/ 927557 w 2624789"/>
                <a:gd name="connsiteY49" fmla="*/ 411151 h 1335419"/>
                <a:gd name="connsiteX50" fmla="*/ 917690 w 2624789"/>
                <a:gd name="connsiteY50" fmla="*/ 411151 h 1335419"/>
                <a:gd name="connsiteX51" fmla="*/ 917690 w 2624789"/>
                <a:gd name="connsiteY51" fmla="*/ 397995 h 1335419"/>
                <a:gd name="connsiteX52" fmla="*/ 865062 w 2624789"/>
                <a:gd name="connsiteY52" fmla="*/ 397995 h 1335419"/>
                <a:gd name="connsiteX53" fmla="*/ 865062 w 2624789"/>
                <a:gd name="connsiteY53" fmla="*/ 368392 h 1335419"/>
                <a:gd name="connsiteX54" fmla="*/ 848616 w 2624789"/>
                <a:gd name="connsiteY54" fmla="*/ 368392 h 1335419"/>
                <a:gd name="connsiteX55" fmla="*/ 848616 w 2624789"/>
                <a:gd name="connsiteY55" fmla="*/ 361813 h 1335419"/>
                <a:gd name="connsiteX56" fmla="*/ 828881 w 2624789"/>
                <a:gd name="connsiteY56" fmla="*/ 361813 h 1335419"/>
                <a:gd name="connsiteX57" fmla="*/ 828881 w 2624789"/>
                <a:gd name="connsiteY57" fmla="*/ 351946 h 1335419"/>
                <a:gd name="connsiteX58" fmla="*/ 753229 w 2624789"/>
                <a:gd name="connsiteY58" fmla="*/ 351946 h 1335419"/>
                <a:gd name="connsiteX59" fmla="*/ 753229 w 2624789"/>
                <a:gd name="connsiteY59" fmla="*/ 322343 h 1335419"/>
                <a:gd name="connsiteX60" fmla="*/ 723626 w 2624789"/>
                <a:gd name="connsiteY60" fmla="*/ 322343 h 1335419"/>
                <a:gd name="connsiteX61" fmla="*/ 723626 w 2624789"/>
                <a:gd name="connsiteY61" fmla="*/ 315764 h 1335419"/>
                <a:gd name="connsiteX62" fmla="*/ 703891 w 2624789"/>
                <a:gd name="connsiteY62" fmla="*/ 315764 h 1335419"/>
                <a:gd name="connsiteX63" fmla="*/ 703891 w 2624789"/>
                <a:gd name="connsiteY63" fmla="*/ 305897 h 1335419"/>
                <a:gd name="connsiteX64" fmla="*/ 694023 w 2624789"/>
                <a:gd name="connsiteY64" fmla="*/ 296029 h 1335419"/>
                <a:gd name="connsiteX65" fmla="*/ 654553 w 2624789"/>
                <a:gd name="connsiteY65" fmla="*/ 296029 h 1335419"/>
                <a:gd name="connsiteX66" fmla="*/ 654553 w 2624789"/>
                <a:gd name="connsiteY66" fmla="*/ 289451 h 1335419"/>
                <a:gd name="connsiteX67" fmla="*/ 654553 w 2624789"/>
                <a:gd name="connsiteY67" fmla="*/ 269715 h 1335419"/>
                <a:gd name="connsiteX68" fmla="*/ 618372 w 2624789"/>
                <a:gd name="connsiteY68" fmla="*/ 269715 h 1335419"/>
                <a:gd name="connsiteX69" fmla="*/ 618372 w 2624789"/>
                <a:gd name="connsiteY69" fmla="*/ 259848 h 1335419"/>
                <a:gd name="connsiteX70" fmla="*/ 601926 w 2624789"/>
                <a:gd name="connsiteY70" fmla="*/ 259848 h 1335419"/>
                <a:gd name="connsiteX71" fmla="*/ 585480 w 2624789"/>
                <a:gd name="connsiteY71" fmla="*/ 259848 h 1335419"/>
                <a:gd name="connsiteX72" fmla="*/ 585480 w 2624789"/>
                <a:gd name="connsiteY72" fmla="*/ 243402 h 1335419"/>
                <a:gd name="connsiteX73" fmla="*/ 565744 w 2624789"/>
                <a:gd name="connsiteY73" fmla="*/ 243402 h 1335419"/>
                <a:gd name="connsiteX74" fmla="*/ 555877 w 2624789"/>
                <a:gd name="connsiteY74" fmla="*/ 233535 h 1335419"/>
                <a:gd name="connsiteX75" fmla="*/ 526274 w 2624789"/>
                <a:gd name="connsiteY75" fmla="*/ 233535 h 1335419"/>
                <a:gd name="connsiteX76" fmla="*/ 526274 w 2624789"/>
                <a:gd name="connsiteY76" fmla="*/ 226956 h 1335419"/>
                <a:gd name="connsiteX77" fmla="*/ 499960 w 2624789"/>
                <a:gd name="connsiteY77" fmla="*/ 226956 h 1335419"/>
                <a:gd name="connsiteX78" fmla="*/ 499960 w 2624789"/>
                <a:gd name="connsiteY78" fmla="*/ 213799 h 1335419"/>
                <a:gd name="connsiteX79" fmla="*/ 460490 w 2624789"/>
                <a:gd name="connsiteY79" fmla="*/ 213799 h 1335419"/>
                <a:gd name="connsiteX80" fmla="*/ 460490 w 2624789"/>
                <a:gd name="connsiteY80" fmla="*/ 203931 h 1335419"/>
                <a:gd name="connsiteX81" fmla="*/ 444044 w 2624789"/>
                <a:gd name="connsiteY81" fmla="*/ 203931 h 1335419"/>
                <a:gd name="connsiteX82" fmla="*/ 437465 w 2624789"/>
                <a:gd name="connsiteY82" fmla="*/ 197352 h 1335419"/>
                <a:gd name="connsiteX83" fmla="*/ 430887 w 2624789"/>
                <a:gd name="connsiteY83" fmla="*/ 197352 h 1335419"/>
                <a:gd name="connsiteX84" fmla="*/ 430887 w 2624789"/>
                <a:gd name="connsiteY84" fmla="*/ 187485 h 1335419"/>
                <a:gd name="connsiteX85" fmla="*/ 417730 w 2624789"/>
                <a:gd name="connsiteY85" fmla="*/ 187485 h 1335419"/>
                <a:gd name="connsiteX86" fmla="*/ 417730 w 2624789"/>
                <a:gd name="connsiteY86" fmla="*/ 184196 h 1335419"/>
                <a:gd name="connsiteX87" fmla="*/ 381549 w 2624789"/>
                <a:gd name="connsiteY87" fmla="*/ 184196 h 1335419"/>
                <a:gd name="connsiteX88" fmla="*/ 381549 w 2624789"/>
                <a:gd name="connsiteY88" fmla="*/ 157882 h 1335419"/>
                <a:gd name="connsiteX89" fmla="*/ 361813 w 2624789"/>
                <a:gd name="connsiteY89" fmla="*/ 157882 h 1335419"/>
                <a:gd name="connsiteX90" fmla="*/ 361813 w 2624789"/>
                <a:gd name="connsiteY90" fmla="*/ 148015 h 1335419"/>
                <a:gd name="connsiteX91" fmla="*/ 325632 w 2624789"/>
                <a:gd name="connsiteY91" fmla="*/ 148015 h 1335419"/>
                <a:gd name="connsiteX92" fmla="*/ 325632 w 2624789"/>
                <a:gd name="connsiteY92" fmla="*/ 124990 h 1335419"/>
                <a:gd name="connsiteX93" fmla="*/ 312475 w 2624789"/>
                <a:gd name="connsiteY93" fmla="*/ 124990 h 1335419"/>
                <a:gd name="connsiteX94" fmla="*/ 312475 w 2624789"/>
                <a:gd name="connsiteY94" fmla="*/ 121701 h 1335419"/>
                <a:gd name="connsiteX95" fmla="*/ 302608 w 2624789"/>
                <a:gd name="connsiteY95" fmla="*/ 121701 h 1335419"/>
                <a:gd name="connsiteX96" fmla="*/ 302608 w 2624789"/>
                <a:gd name="connsiteY96" fmla="*/ 111833 h 1335419"/>
                <a:gd name="connsiteX97" fmla="*/ 292740 w 2624789"/>
                <a:gd name="connsiteY97" fmla="*/ 111833 h 1335419"/>
                <a:gd name="connsiteX98" fmla="*/ 282872 w 2624789"/>
                <a:gd name="connsiteY98" fmla="*/ 101965 h 1335419"/>
                <a:gd name="connsiteX99" fmla="*/ 226956 w 2624789"/>
                <a:gd name="connsiteY99" fmla="*/ 101965 h 1335419"/>
                <a:gd name="connsiteX100" fmla="*/ 220377 w 2624789"/>
                <a:gd name="connsiteY100" fmla="*/ 95386 h 1335419"/>
                <a:gd name="connsiteX101" fmla="*/ 220377 w 2624789"/>
                <a:gd name="connsiteY101" fmla="*/ 82231 h 1335419"/>
                <a:gd name="connsiteX102" fmla="*/ 187485 w 2624789"/>
                <a:gd name="connsiteY102" fmla="*/ 82231 h 1335419"/>
                <a:gd name="connsiteX103" fmla="*/ 187485 w 2624789"/>
                <a:gd name="connsiteY103" fmla="*/ 59206 h 1335419"/>
                <a:gd name="connsiteX104" fmla="*/ 154593 w 2624789"/>
                <a:gd name="connsiteY104" fmla="*/ 59206 h 1335419"/>
                <a:gd name="connsiteX105" fmla="*/ 154593 w 2624789"/>
                <a:gd name="connsiteY105" fmla="*/ 39471 h 1335419"/>
                <a:gd name="connsiteX106" fmla="*/ 121701 w 2624789"/>
                <a:gd name="connsiteY106" fmla="*/ 39471 h 1335419"/>
                <a:gd name="connsiteX107" fmla="*/ 121701 w 2624789"/>
                <a:gd name="connsiteY107" fmla="*/ 32892 h 1335419"/>
                <a:gd name="connsiteX108" fmla="*/ 65785 w 2624789"/>
                <a:gd name="connsiteY108" fmla="*/ 32892 h 1335419"/>
                <a:gd name="connsiteX109" fmla="*/ 65785 w 2624789"/>
                <a:gd name="connsiteY109" fmla="*/ 23025 h 1335419"/>
                <a:gd name="connsiteX110" fmla="*/ 52628 w 2624789"/>
                <a:gd name="connsiteY110" fmla="*/ 23025 h 1335419"/>
                <a:gd name="connsiteX111" fmla="*/ 52628 w 2624789"/>
                <a:gd name="connsiteY111" fmla="*/ 0 h 1335419"/>
                <a:gd name="connsiteX112" fmla="*/ 0 w 2624789"/>
                <a:gd name="connsiteY112" fmla="*/ 0 h 133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2624789" h="1335419">
                  <a:moveTo>
                    <a:pt x="2624789" y="1335419"/>
                  </a:moveTo>
                  <a:lnTo>
                    <a:pt x="2624789" y="819013"/>
                  </a:lnTo>
                  <a:lnTo>
                    <a:pt x="1878139" y="819013"/>
                  </a:lnTo>
                  <a:lnTo>
                    <a:pt x="1878139" y="789410"/>
                  </a:lnTo>
                  <a:lnTo>
                    <a:pt x="1835379" y="789410"/>
                  </a:lnTo>
                  <a:lnTo>
                    <a:pt x="1835379" y="753229"/>
                  </a:lnTo>
                  <a:lnTo>
                    <a:pt x="1756438" y="753229"/>
                  </a:lnTo>
                  <a:lnTo>
                    <a:pt x="1756438" y="720337"/>
                  </a:lnTo>
                  <a:lnTo>
                    <a:pt x="1700521" y="720337"/>
                  </a:lnTo>
                  <a:lnTo>
                    <a:pt x="1700521" y="703891"/>
                  </a:lnTo>
                  <a:lnTo>
                    <a:pt x="1687364" y="703891"/>
                  </a:lnTo>
                  <a:lnTo>
                    <a:pt x="1687364" y="674288"/>
                  </a:lnTo>
                  <a:lnTo>
                    <a:pt x="1628159" y="674288"/>
                  </a:lnTo>
                  <a:lnTo>
                    <a:pt x="1628159" y="657842"/>
                  </a:lnTo>
                  <a:lnTo>
                    <a:pt x="1536061" y="657842"/>
                  </a:lnTo>
                  <a:lnTo>
                    <a:pt x="1536061" y="644685"/>
                  </a:lnTo>
                  <a:lnTo>
                    <a:pt x="1522904" y="644685"/>
                  </a:lnTo>
                  <a:lnTo>
                    <a:pt x="1522904" y="618372"/>
                  </a:lnTo>
                  <a:lnTo>
                    <a:pt x="1384757" y="618372"/>
                  </a:lnTo>
                  <a:lnTo>
                    <a:pt x="1384757" y="608504"/>
                  </a:lnTo>
                  <a:lnTo>
                    <a:pt x="1325551" y="608504"/>
                  </a:lnTo>
                  <a:lnTo>
                    <a:pt x="1325551" y="588769"/>
                  </a:lnTo>
                  <a:lnTo>
                    <a:pt x="1312395" y="588769"/>
                  </a:lnTo>
                  <a:lnTo>
                    <a:pt x="1312395" y="575612"/>
                  </a:lnTo>
                  <a:lnTo>
                    <a:pt x="1279503" y="575612"/>
                  </a:lnTo>
                  <a:lnTo>
                    <a:pt x="1279503" y="559166"/>
                  </a:lnTo>
                  <a:lnTo>
                    <a:pt x="1210429" y="559166"/>
                  </a:lnTo>
                  <a:lnTo>
                    <a:pt x="1210429" y="546009"/>
                  </a:lnTo>
                  <a:lnTo>
                    <a:pt x="1177537" y="546009"/>
                  </a:lnTo>
                  <a:lnTo>
                    <a:pt x="1177537" y="529563"/>
                  </a:lnTo>
                  <a:lnTo>
                    <a:pt x="1161091" y="529563"/>
                  </a:lnTo>
                  <a:lnTo>
                    <a:pt x="1161091" y="513117"/>
                  </a:lnTo>
                  <a:lnTo>
                    <a:pt x="1151223" y="513117"/>
                  </a:lnTo>
                  <a:lnTo>
                    <a:pt x="1151223" y="493382"/>
                  </a:lnTo>
                  <a:lnTo>
                    <a:pt x="1115042" y="493382"/>
                  </a:lnTo>
                  <a:lnTo>
                    <a:pt x="1115042" y="480225"/>
                  </a:lnTo>
                  <a:lnTo>
                    <a:pt x="1068993" y="480225"/>
                  </a:lnTo>
                  <a:lnTo>
                    <a:pt x="1068993" y="470357"/>
                  </a:lnTo>
                  <a:lnTo>
                    <a:pt x="1059126" y="470357"/>
                  </a:lnTo>
                  <a:lnTo>
                    <a:pt x="1059126" y="457200"/>
                  </a:lnTo>
                  <a:lnTo>
                    <a:pt x="1049258" y="457200"/>
                  </a:lnTo>
                  <a:lnTo>
                    <a:pt x="1042680" y="450622"/>
                  </a:lnTo>
                  <a:lnTo>
                    <a:pt x="1036101" y="450622"/>
                  </a:lnTo>
                  <a:lnTo>
                    <a:pt x="1022944" y="437465"/>
                  </a:lnTo>
                  <a:lnTo>
                    <a:pt x="999920" y="437465"/>
                  </a:lnTo>
                  <a:lnTo>
                    <a:pt x="999920" y="430887"/>
                  </a:lnTo>
                  <a:lnTo>
                    <a:pt x="940714" y="430887"/>
                  </a:lnTo>
                  <a:lnTo>
                    <a:pt x="940714" y="421019"/>
                  </a:lnTo>
                  <a:lnTo>
                    <a:pt x="927557" y="421019"/>
                  </a:lnTo>
                  <a:lnTo>
                    <a:pt x="927557" y="411151"/>
                  </a:lnTo>
                  <a:lnTo>
                    <a:pt x="917690" y="411151"/>
                  </a:lnTo>
                  <a:lnTo>
                    <a:pt x="917690" y="397995"/>
                  </a:lnTo>
                  <a:lnTo>
                    <a:pt x="865062" y="397995"/>
                  </a:lnTo>
                  <a:lnTo>
                    <a:pt x="865062" y="368392"/>
                  </a:lnTo>
                  <a:lnTo>
                    <a:pt x="848616" y="368392"/>
                  </a:lnTo>
                  <a:lnTo>
                    <a:pt x="848616" y="361813"/>
                  </a:lnTo>
                  <a:lnTo>
                    <a:pt x="828881" y="361813"/>
                  </a:lnTo>
                  <a:lnTo>
                    <a:pt x="828881" y="351946"/>
                  </a:lnTo>
                  <a:lnTo>
                    <a:pt x="753229" y="351946"/>
                  </a:lnTo>
                  <a:lnTo>
                    <a:pt x="753229" y="322343"/>
                  </a:lnTo>
                  <a:lnTo>
                    <a:pt x="723626" y="322343"/>
                  </a:lnTo>
                  <a:lnTo>
                    <a:pt x="723626" y="315764"/>
                  </a:lnTo>
                  <a:lnTo>
                    <a:pt x="703891" y="315764"/>
                  </a:lnTo>
                  <a:lnTo>
                    <a:pt x="703891" y="305897"/>
                  </a:lnTo>
                  <a:lnTo>
                    <a:pt x="694023" y="296029"/>
                  </a:lnTo>
                  <a:lnTo>
                    <a:pt x="654553" y="296029"/>
                  </a:lnTo>
                  <a:lnTo>
                    <a:pt x="654553" y="289451"/>
                  </a:lnTo>
                  <a:lnTo>
                    <a:pt x="654553" y="269715"/>
                  </a:lnTo>
                  <a:lnTo>
                    <a:pt x="618372" y="269715"/>
                  </a:lnTo>
                  <a:lnTo>
                    <a:pt x="618372" y="259848"/>
                  </a:lnTo>
                  <a:lnTo>
                    <a:pt x="601926" y="259848"/>
                  </a:lnTo>
                  <a:lnTo>
                    <a:pt x="585480" y="259848"/>
                  </a:lnTo>
                  <a:lnTo>
                    <a:pt x="585480" y="243402"/>
                  </a:lnTo>
                  <a:lnTo>
                    <a:pt x="565744" y="243402"/>
                  </a:lnTo>
                  <a:lnTo>
                    <a:pt x="555877" y="233535"/>
                  </a:lnTo>
                  <a:lnTo>
                    <a:pt x="526274" y="233535"/>
                  </a:lnTo>
                  <a:lnTo>
                    <a:pt x="526274" y="226956"/>
                  </a:lnTo>
                  <a:lnTo>
                    <a:pt x="499960" y="226956"/>
                  </a:lnTo>
                  <a:lnTo>
                    <a:pt x="499960" y="213799"/>
                  </a:lnTo>
                  <a:lnTo>
                    <a:pt x="460490" y="213799"/>
                  </a:lnTo>
                  <a:lnTo>
                    <a:pt x="460490" y="203931"/>
                  </a:lnTo>
                  <a:lnTo>
                    <a:pt x="444044" y="203931"/>
                  </a:lnTo>
                  <a:lnTo>
                    <a:pt x="437465" y="197352"/>
                  </a:lnTo>
                  <a:lnTo>
                    <a:pt x="430887" y="197352"/>
                  </a:lnTo>
                  <a:lnTo>
                    <a:pt x="430887" y="187485"/>
                  </a:lnTo>
                  <a:lnTo>
                    <a:pt x="417730" y="187485"/>
                  </a:lnTo>
                  <a:lnTo>
                    <a:pt x="417730" y="184196"/>
                  </a:lnTo>
                  <a:lnTo>
                    <a:pt x="381549" y="184196"/>
                  </a:lnTo>
                  <a:lnTo>
                    <a:pt x="381549" y="157882"/>
                  </a:lnTo>
                  <a:lnTo>
                    <a:pt x="361813" y="157882"/>
                  </a:lnTo>
                  <a:lnTo>
                    <a:pt x="361813" y="148015"/>
                  </a:lnTo>
                  <a:lnTo>
                    <a:pt x="325632" y="148015"/>
                  </a:lnTo>
                  <a:lnTo>
                    <a:pt x="325632" y="124990"/>
                  </a:lnTo>
                  <a:lnTo>
                    <a:pt x="312475" y="124990"/>
                  </a:lnTo>
                  <a:lnTo>
                    <a:pt x="312475" y="121701"/>
                  </a:lnTo>
                  <a:lnTo>
                    <a:pt x="302608" y="121701"/>
                  </a:lnTo>
                  <a:lnTo>
                    <a:pt x="302608" y="111833"/>
                  </a:lnTo>
                  <a:lnTo>
                    <a:pt x="292740" y="111833"/>
                  </a:lnTo>
                  <a:lnTo>
                    <a:pt x="282872" y="101965"/>
                  </a:lnTo>
                  <a:lnTo>
                    <a:pt x="226956" y="101965"/>
                  </a:lnTo>
                  <a:lnTo>
                    <a:pt x="220377" y="95386"/>
                  </a:lnTo>
                  <a:lnTo>
                    <a:pt x="220377" y="82231"/>
                  </a:lnTo>
                  <a:lnTo>
                    <a:pt x="187485" y="82231"/>
                  </a:lnTo>
                  <a:lnTo>
                    <a:pt x="187485" y="59206"/>
                  </a:lnTo>
                  <a:lnTo>
                    <a:pt x="154593" y="59206"/>
                  </a:lnTo>
                  <a:lnTo>
                    <a:pt x="154593" y="39471"/>
                  </a:lnTo>
                  <a:lnTo>
                    <a:pt x="121701" y="39471"/>
                  </a:lnTo>
                  <a:lnTo>
                    <a:pt x="121701" y="32892"/>
                  </a:lnTo>
                  <a:lnTo>
                    <a:pt x="65785" y="32892"/>
                  </a:lnTo>
                  <a:lnTo>
                    <a:pt x="65785" y="23025"/>
                  </a:lnTo>
                  <a:lnTo>
                    <a:pt x="52628" y="23025"/>
                  </a:lnTo>
                  <a:lnTo>
                    <a:pt x="5262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202" name="Freeform: Shape 111">
              <a:extLst>
                <a:ext uri="{FF2B5EF4-FFF2-40B4-BE49-F238E27FC236}">
                  <a16:creationId xmlns:a16="http://schemas.microsoft.com/office/drawing/2014/main" id="{C70519C2-D0E4-4615-BD25-6CBF470567A6}"/>
                </a:ext>
              </a:extLst>
            </p:cNvPr>
            <p:cNvSpPr/>
            <p:nvPr/>
          </p:nvSpPr>
          <p:spPr>
            <a:xfrm>
              <a:off x="3400425" y="1368426"/>
              <a:ext cx="2428875" cy="517525"/>
            </a:xfrm>
            <a:custGeom>
              <a:avLst/>
              <a:gdLst>
                <a:gd name="connsiteX0" fmla="*/ 0 w 1821656"/>
                <a:gd name="connsiteY0" fmla="*/ 0 h 388144"/>
                <a:gd name="connsiteX1" fmla="*/ 309562 w 1821656"/>
                <a:gd name="connsiteY1" fmla="*/ 0 h 388144"/>
                <a:gd name="connsiteX2" fmla="*/ 309562 w 1821656"/>
                <a:gd name="connsiteY2" fmla="*/ 11906 h 388144"/>
                <a:gd name="connsiteX3" fmla="*/ 342900 w 1821656"/>
                <a:gd name="connsiteY3" fmla="*/ 11906 h 388144"/>
                <a:gd name="connsiteX4" fmla="*/ 352425 w 1821656"/>
                <a:gd name="connsiteY4" fmla="*/ 21431 h 388144"/>
                <a:gd name="connsiteX5" fmla="*/ 492919 w 1821656"/>
                <a:gd name="connsiteY5" fmla="*/ 21431 h 388144"/>
                <a:gd name="connsiteX6" fmla="*/ 492919 w 1821656"/>
                <a:gd name="connsiteY6" fmla="*/ 35719 h 388144"/>
                <a:gd name="connsiteX7" fmla="*/ 554831 w 1821656"/>
                <a:gd name="connsiteY7" fmla="*/ 35719 h 388144"/>
                <a:gd name="connsiteX8" fmla="*/ 554831 w 1821656"/>
                <a:gd name="connsiteY8" fmla="*/ 42862 h 388144"/>
                <a:gd name="connsiteX9" fmla="*/ 611981 w 1821656"/>
                <a:gd name="connsiteY9" fmla="*/ 42862 h 388144"/>
                <a:gd name="connsiteX10" fmla="*/ 611981 w 1821656"/>
                <a:gd name="connsiteY10" fmla="*/ 57150 h 388144"/>
                <a:gd name="connsiteX11" fmla="*/ 740569 w 1821656"/>
                <a:gd name="connsiteY11" fmla="*/ 57150 h 388144"/>
                <a:gd name="connsiteX12" fmla="*/ 757237 w 1821656"/>
                <a:gd name="connsiteY12" fmla="*/ 73818 h 388144"/>
                <a:gd name="connsiteX13" fmla="*/ 847725 w 1821656"/>
                <a:gd name="connsiteY13" fmla="*/ 73818 h 388144"/>
                <a:gd name="connsiteX14" fmla="*/ 847725 w 1821656"/>
                <a:gd name="connsiteY14" fmla="*/ 90487 h 388144"/>
                <a:gd name="connsiteX15" fmla="*/ 926306 w 1821656"/>
                <a:gd name="connsiteY15" fmla="*/ 90487 h 388144"/>
                <a:gd name="connsiteX16" fmla="*/ 919162 w 1821656"/>
                <a:gd name="connsiteY16" fmla="*/ 97631 h 388144"/>
                <a:gd name="connsiteX17" fmla="*/ 1002506 w 1821656"/>
                <a:gd name="connsiteY17" fmla="*/ 97631 h 388144"/>
                <a:gd name="connsiteX18" fmla="*/ 1002506 w 1821656"/>
                <a:gd name="connsiteY18" fmla="*/ 119062 h 388144"/>
                <a:gd name="connsiteX19" fmla="*/ 1085850 w 1821656"/>
                <a:gd name="connsiteY19" fmla="*/ 119062 h 388144"/>
                <a:gd name="connsiteX20" fmla="*/ 1085850 w 1821656"/>
                <a:gd name="connsiteY20" fmla="*/ 130969 h 388144"/>
                <a:gd name="connsiteX21" fmla="*/ 1143000 w 1821656"/>
                <a:gd name="connsiteY21" fmla="*/ 130969 h 388144"/>
                <a:gd name="connsiteX22" fmla="*/ 1143000 w 1821656"/>
                <a:gd name="connsiteY22" fmla="*/ 140494 h 388144"/>
                <a:gd name="connsiteX23" fmla="*/ 1159669 w 1821656"/>
                <a:gd name="connsiteY23" fmla="*/ 140494 h 388144"/>
                <a:gd name="connsiteX24" fmla="*/ 1159669 w 1821656"/>
                <a:gd name="connsiteY24" fmla="*/ 176212 h 388144"/>
                <a:gd name="connsiteX25" fmla="*/ 1221581 w 1821656"/>
                <a:gd name="connsiteY25" fmla="*/ 176212 h 388144"/>
                <a:gd name="connsiteX26" fmla="*/ 1228725 w 1821656"/>
                <a:gd name="connsiteY26" fmla="*/ 183356 h 388144"/>
                <a:gd name="connsiteX27" fmla="*/ 1273969 w 1821656"/>
                <a:gd name="connsiteY27" fmla="*/ 183356 h 388144"/>
                <a:gd name="connsiteX28" fmla="*/ 1273969 w 1821656"/>
                <a:gd name="connsiteY28" fmla="*/ 195262 h 388144"/>
                <a:gd name="connsiteX29" fmla="*/ 1302544 w 1821656"/>
                <a:gd name="connsiteY29" fmla="*/ 195262 h 388144"/>
                <a:gd name="connsiteX30" fmla="*/ 1302544 w 1821656"/>
                <a:gd name="connsiteY30" fmla="*/ 204787 h 388144"/>
                <a:gd name="connsiteX31" fmla="*/ 1350169 w 1821656"/>
                <a:gd name="connsiteY31" fmla="*/ 204787 h 388144"/>
                <a:gd name="connsiteX32" fmla="*/ 1357312 w 1821656"/>
                <a:gd name="connsiteY32" fmla="*/ 204787 h 388144"/>
                <a:gd name="connsiteX33" fmla="*/ 1409700 w 1821656"/>
                <a:gd name="connsiteY33" fmla="*/ 204787 h 388144"/>
                <a:gd name="connsiteX34" fmla="*/ 1421606 w 1821656"/>
                <a:gd name="connsiteY34" fmla="*/ 216693 h 388144"/>
                <a:gd name="connsiteX35" fmla="*/ 1421606 w 1821656"/>
                <a:gd name="connsiteY35" fmla="*/ 226219 h 388144"/>
                <a:gd name="connsiteX36" fmla="*/ 1443037 w 1821656"/>
                <a:gd name="connsiteY36" fmla="*/ 226219 h 388144"/>
                <a:gd name="connsiteX37" fmla="*/ 1452562 w 1821656"/>
                <a:gd name="connsiteY37" fmla="*/ 235744 h 388144"/>
                <a:gd name="connsiteX38" fmla="*/ 1493044 w 1821656"/>
                <a:gd name="connsiteY38" fmla="*/ 235744 h 388144"/>
                <a:gd name="connsiteX39" fmla="*/ 1493044 w 1821656"/>
                <a:gd name="connsiteY39" fmla="*/ 247650 h 388144"/>
                <a:gd name="connsiteX40" fmla="*/ 1507331 w 1821656"/>
                <a:gd name="connsiteY40" fmla="*/ 247650 h 388144"/>
                <a:gd name="connsiteX41" fmla="*/ 1507331 w 1821656"/>
                <a:gd name="connsiteY41" fmla="*/ 280987 h 388144"/>
                <a:gd name="connsiteX42" fmla="*/ 1535906 w 1821656"/>
                <a:gd name="connsiteY42" fmla="*/ 280987 h 388144"/>
                <a:gd name="connsiteX43" fmla="*/ 1535906 w 1821656"/>
                <a:gd name="connsiteY43" fmla="*/ 288131 h 388144"/>
                <a:gd name="connsiteX44" fmla="*/ 1562100 w 1821656"/>
                <a:gd name="connsiteY44" fmla="*/ 288131 h 388144"/>
                <a:gd name="connsiteX45" fmla="*/ 1562100 w 1821656"/>
                <a:gd name="connsiteY45" fmla="*/ 309562 h 388144"/>
                <a:gd name="connsiteX46" fmla="*/ 1626394 w 1821656"/>
                <a:gd name="connsiteY46" fmla="*/ 309562 h 388144"/>
                <a:gd name="connsiteX47" fmla="*/ 1626394 w 1821656"/>
                <a:gd name="connsiteY47" fmla="*/ 330994 h 388144"/>
                <a:gd name="connsiteX48" fmla="*/ 1674019 w 1821656"/>
                <a:gd name="connsiteY48" fmla="*/ 330994 h 388144"/>
                <a:gd name="connsiteX49" fmla="*/ 1674019 w 1821656"/>
                <a:gd name="connsiteY49" fmla="*/ 342900 h 388144"/>
                <a:gd name="connsiteX50" fmla="*/ 1712119 w 1821656"/>
                <a:gd name="connsiteY50" fmla="*/ 342900 h 388144"/>
                <a:gd name="connsiteX51" fmla="*/ 1712119 w 1821656"/>
                <a:gd name="connsiteY51" fmla="*/ 366712 h 388144"/>
                <a:gd name="connsiteX52" fmla="*/ 1750219 w 1821656"/>
                <a:gd name="connsiteY52" fmla="*/ 366712 h 388144"/>
                <a:gd name="connsiteX53" fmla="*/ 1750219 w 1821656"/>
                <a:gd name="connsiteY53" fmla="*/ 376237 h 388144"/>
                <a:gd name="connsiteX54" fmla="*/ 1764506 w 1821656"/>
                <a:gd name="connsiteY54" fmla="*/ 376237 h 388144"/>
                <a:gd name="connsiteX55" fmla="*/ 1764506 w 1821656"/>
                <a:gd name="connsiteY55" fmla="*/ 388144 h 388144"/>
                <a:gd name="connsiteX56" fmla="*/ 1821656 w 1821656"/>
                <a:gd name="connsiteY56" fmla="*/ 388144 h 3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821656" h="388144">
                  <a:moveTo>
                    <a:pt x="0" y="0"/>
                  </a:moveTo>
                  <a:lnTo>
                    <a:pt x="309562" y="0"/>
                  </a:lnTo>
                  <a:lnTo>
                    <a:pt x="309562" y="11906"/>
                  </a:lnTo>
                  <a:lnTo>
                    <a:pt x="342900" y="11906"/>
                  </a:lnTo>
                  <a:lnTo>
                    <a:pt x="352425" y="21431"/>
                  </a:lnTo>
                  <a:lnTo>
                    <a:pt x="492919" y="21431"/>
                  </a:lnTo>
                  <a:lnTo>
                    <a:pt x="492919" y="35719"/>
                  </a:lnTo>
                  <a:lnTo>
                    <a:pt x="554831" y="35719"/>
                  </a:lnTo>
                  <a:lnTo>
                    <a:pt x="554831" y="42862"/>
                  </a:lnTo>
                  <a:lnTo>
                    <a:pt x="611981" y="42862"/>
                  </a:lnTo>
                  <a:lnTo>
                    <a:pt x="611981" y="57150"/>
                  </a:lnTo>
                  <a:lnTo>
                    <a:pt x="740569" y="57150"/>
                  </a:lnTo>
                  <a:lnTo>
                    <a:pt x="757237" y="73818"/>
                  </a:lnTo>
                  <a:lnTo>
                    <a:pt x="847725" y="73818"/>
                  </a:lnTo>
                  <a:lnTo>
                    <a:pt x="847725" y="90487"/>
                  </a:lnTo>
                  <a:lnTo>
                    <a:pt x="926306" y="90487"/>
                  </a:lnTo>
                  <a:lnTo>
                    <a:pt x="919162" y="97631"/>
                  </a:lnTo>
                  <a:lnTo>
                    <a:pt x="1002506" y="97631"/>
                  </a:lnTo>
                  <a:lnTo>
                    <a:pt x="1002506" y="119062"/>
                  </a:lnTo>
                  <a:lnTo>
                    <a:pt x="1085850" y="119062"/>
                  </a:lnTo>
                  <a:lnTo>
                    <a:pt x="1085850" y="130969"/>
                  </a:lnTo>
                  <a:lnTo>
                    <a:pt x="1143000" y="130969"/>
                  </a:lnTo>
                  <a:lnTo>
                    <a:pt x="1143000" y="140494"/>
                  </a:lnTo>
                  <a:lnTo>
                    <a:pt x="1159669" y="140494"/>
                  </a:lnTo>
                  <a:lnTo>
                    <a:pt x="1159669" y="176212"/>
                  </a:lnTo>
                  <a:lnTo>
                    <a:pt x="1221581" y="176212"/>
                  </a:lnTo>
                  <a:lnTo>
                    <a:pt x="1228725" y="183356"/>
                  </a:lnTo>
                  <a:lnTo>
                    <a:pt x="1273969" y="183356"/>
                  </a:lnTo>
                  <a:lnTo>
                    <a:pt x="1273969" y="195262"/>
                  </a:lnTo>
                  <a:lnTo>
                    <a:pt x="1302544" y="195262"/>
                  </a:lnTo>
                  <a:lnTo>
                    <a:pt x="1302544" y="204787"/>
                  </a:lnTo>
                  <a:lnTo>
                    <a:pt x="1350169" y="204787"/>
                  </a:lnTo>
                  <a:lnTo>
                    <a:pt x="1357312" y="204787"/>
                  </a:lnTo>
                  <a:lnTo>
                    <a:pt x="1409700" y="204787"/>
                  </a:lnTo>
                  <a:lnTo>
                    <a:pt x="1421606" y="216693"/>
                  </a:lnTo>
                  <a:lnTo>
                    <a:pt x="1421606" y="226219"/>
                  </a:lnTo>
                  <a:lnTo>
                    <a:pt x="1443037" y="226219"/>
                  </a:lnTo>
                  <a:lnTo>
                    <a:pt x="1452562" y="235744"/>
                  </a:lnTo>
                  <a:lnTo>
                    <a:pt x="1493044" y="235744"/>
                  </a:lnTo>
                  <a:lnTo>
                    <a:pt x="1493044" y="247650"/>
                  </a:lnTo>
                  <a:lnTo>
                    <a:pt x="1507331" y="247650"/>
                  </a:lnTo>
                  <a:lnTo>
                    <a:pt x="1507331" y="280987"/>
                  </a:lnTo>
                  <a:lnTo>
                    <a:pt x="1535906" y="280987"/>
                  </a:lnTo>
                  <a:lnTo>
                    <a:pt x="1535906" y="288131"/>
                  </a:lnTo>
                  <a:lnTo>
                    <a:pt x="1562100" y="288131"/>
                  </a:lnTo>
                  <a:lnTo>
                    <a:pt x="1562100" y="309562"/>
                  </a:lnTo>
                  <a:lnTo>
                    <a:pt x="1626394" y="309562"/>
                  </a:lnTo>
                  <a:lnTo>
                    <a:pt x="1626394" y="330994"/>
                  </a:lnTo>
                  <a:lnTo>
                    <a:pt x="1674019" y="330994"/>
                  </a:lnTo>
                  <a:lnTo>
                    <a:pt x="1674019" y="342900"/>
                  </a:lnTo>
                  <a:lnTo>
                    <a:pt x="1712119" y="342900"/>
                  </a:lnTo>
                  <a:lnTo>
                    <a:pt x="1712119" y="366712"/>
                  </a:lnTo>
                  <a:lnTo>
                    <a:pt x="1750219" y="366712"/>
                  </a:lnTo>
                  <a:lnTo>
                    <a:pt x="1750219" y="376237"/>
                  </a:lnTo>
                  <a:lnTo>
                    <a:pt x="1764506" y="376237"/>
                  </a:lnTo>
                  <a:lnTo>
                    <a:pt x="1764506" y="388144"/>
                  </a:lnTo>
                  <a:lnTo>
                    <a:pt x="1821656" y="388144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203" name="Freeform: Shape 114">
              <a:extLst>
                <a:ext uri="{FF2B5EF4-FFF2-40B4-BE49-F238E27FC236}">
                  <a16:creationId xmlns:a16="http://schemas.microsoft.com/office/drawing/2014/main" id="{C4CE8BE9-62C3-4BBC-9515-532ED083A498}"/>
                </a:ext>
              </a:extLst>
            </p:cNvPr>
            <p:cNvSpPr/>
            <p:nvPr/>
          </p:nvSpPr>
          <p:spPr>
            <a:xfrm>
              <a:off x="5832475" y="1885952"/>
              <a:ext cx="234951" cy="95249"/>
            </a:xfrm>
            <a:custGeom>
              <a:avLst/>
              <a:gdLst>
                <a:gd name="connsiteX0" fmla="*/ 176213 w 176213"/>
                <a:gd name="connsiteY0" fmla="*/ 71437 h 71437"/>
                <a:gd name="connsiteX1" fmla="*/ 123825 w 176213"/>
                <a:gd name="connsiteY1" fmla="*/ 71437 h 71437"/>
                <a:gd name="connsiteX2" fmla="*/ 111919 w 176213"/>
                <a:gd name="connsiteY2" fmla="*/ 59531 h 71437"/>
                <a:gd name="connsiteX3" fmla="*/ 111919 w 176213"/>
                <a:gd name="connsiteY3" fmla="*/ 50006 h 71437"/>
                <a:gd name="connsiteX4" fmla="*/ 85725 w 176213"/>
                <a:gd name="connsiteY4" fmla="*/ 50006 h 71437"/>
                <a:gd name="connsiteX5" fmla="*/ 85725 w 176213"/>
                <a:gd name="connsiteY5" fmla="*/ 33337 h 71437"/>
                <a:gd name="connsiteX6" fmla="*/ 40482 w 176213"/>
                <a:gd name="connsiteY6" fmla="*/ 33337 h 71437"/>
                <a:gd name="connsiteX7" fmla="*/ 40482 w 176213"/>
                <a:gd name="connsiteY7" fmla="*/ 11906 h 71437"/>
                <a:gd name="connsiteX8" fmla="*/ 0 w 176213"/>
                <a:gd name="connsiteY8" fmla="*/ 11906 h 71437"/>
                <a:gd name="connsiteX9" fmla="*/ 0 w 176213"/>
                <a:gd name="connsiteY9" fmla="*/ 0 h 7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213" h="71437">
                  <a:moveTo>
                    <a:pt x="176213" y="71437"/>
                  </a:moveTo>
                  <a:lnTo>
                    <a:pt x="123825" y="71437"/>
                  </a:lnTo>
                  <a:lnTo>
                    <a:pt x="111919" y="59531"/>
                  </a:lnTo>
                  <a:lnTo>
                    <a:pt x="111919" y="50006"/>
                  </a:lnTo>
                  <a:lnTo>
                    <a:pt x="85725" y="50006"/>
                  </a:lnTo>
                  <a:lnTo>
                    <a:pt x="85725" y="33337"/>
                  </a:lnTo>
                  <a:lnTo>
                    <a:pt x="40482" y="33337"/>
                  </a:lnTo>
                  <a:lnTo>
                    <a:pt x="40482" y="11906"/>
                  </a:lnTo>
                  <a:lnTo>
                    <a:pt x="0" y="1190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1F7473D6-4997-4F40-B773-23E34ADB61A6}"/>
                </a:ext>
              </a:extLst>
            </p:cNvPr>
            <p:cNvSpPr txBox="1"/>
            <p:nvPr/>
          </p:nvSpPr>
          <p:spPr>
            <a:xfrm>
              <a:off x="3916501" y="2322611"/>
              <a:ext cx="1828299" cy="100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33"/>
                </a:lnSpc>
              </a:pPr>
              <a:r>
                <a:rPr lang="en-GB" sz="900" cap="all" dirty="0"/>
                <a:t>73.9</a:t>
              </a:r>
            </a:p>
            <a:p>
              <a:pPr algn="ctr">
                <a:lnSpc>
                  <a:spcPts val="2133"/>
                </a:lnSpc>
              </a:pPr>
              <a:r>
                <a:rPr lang="en-GB" sz="900" cap="all" dirty="0"/>
                <a:t>59.9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331DE206-9BEC-4C4B-8627-0BBA678092C6}"/>
                </a:ext>
              </a:extLst>
            </p:cNvPr>
            <p:cNvSpPr txBox="1"/>
            <p:nvPr/>
          </p:nvSpPr>
          <p:spPr>
            <a:xfrm>
              <a:off x="3649313" y="2122927"/>
              <a:ext cx="2714023" cy="100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33"/>
                </a:lnSpc>
              </a:pPr>
              <a:r>
                <a:rPr lang="en-GB" sz="900" b="1" dirty="0"/>
                <a:t>Median OS (</a:t>
              </a:r>
              <a:r>
                <a:rPr lang="en-GB" sz="900" b="1" dirty="0" err="1"/>
                <a:t>Mos</a:t>
              </a:r>
              <a:r>
                <a:rPr lang="en-GB" sz="900" b="1" dirty="0"/>
                <a:t>)</a:t>
              </a:r>
            </a:p>
            <a:p>
              <a:pPr algn="ctr">
                <a:lnSpc>
                  <a:spcPts val="2133"/>
                </a:lnSpc>
              </a:pPr>
              <a:endParaRPr lang="en-GB" sz="900" b="1" dirty="0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FD49C29-235F-40FD-B8AF-B4106BAF743A}"/>
              </a:ext>
            </a:extLst>
          </p:cNvPr>
          <p:cNvGrpSpPr/>
          <p:nvPr/>
        </p:nvGrpSpPr>
        <p:grpSpPr>
          <a:xfrm>
            <a:off x="7935093" y="2417337"/>
            <a:ext cx="3805459" cy="2361545"/>
            <a:chOff x="621385" y="1190002"/>
            <a:chExt cx="5013251" cy="2786750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50292DF6-107B-4CC5-B4C8-935DD64CD901}"/>
                </a:ext>
              </a:extLst>
            </p:cNvPr>
            <p:cNvGrpSpPr/>
            <p:nvPr/>
          </p:nvGrpSpPr>
          <p:grpSpPr>
            <a:xfrm>
              <a:off x="621385" y="1219738"/>
              <a:ext cx="5013251" cy="2757014"/>
              <a:chOff x="815416" y="1238751"/>
              <a:chExt cx="5013251" cy="2757014"/>
            </a:xfrm>
          </p:grpSpPr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9E29B54F-3668-49A8-BFF8-3C2E545D4A76}"/>
                  </a:ext>
                </a:extLst>
              </p:cNvPr>
              <p:cNvGrpSpPr/>
              <p:nvPr/>
            </p:nvGrpSpPr>
            <p:grpSpPr>
              <a:xfrm>
                <a:off x="1556988" y="3125730"/>
                <a:ext cx="1475492" cy="511496"/>
                <a:chOff x="2711369" y="4250397"/>
                <a:chExt cx="1386434" cy="1278717"/>
              </a:xfrm>
            </p:grpSpPr>
            <p:sp>
              <p:nvSpPr>
                <p:cNvPr id="291" name="TextBox 290">
                  <a:extLst>
                    <a:ext uri="{FF2B5EF4-FFF2-40B4-BE49-F238E27FC236}">
                      <a16:creationId xmlns:a16="http://schemas.microsoft.com/office/drawing/2014/main" id="{69B24E9A-A03F-4BF8-93D0-DA9AA835A663}"/>
                    </a:ext>
                  </a:extLst>
                </p:cNvPr>
                <p:cNvSpPr txBox="1"/>
                <p:nvPr/>
              </p:nvSpPr>
              <p:spPr bwMode="auto">
                <a:xfrm>
                  <a:off x="2818280" y="4250397"/>
                  <a:ext cx="1279523" cy="127871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defTabSz="1625478">
                    <a:defRPr/>
                  </a:pPr>
                  <a:r>
                    <a:rPr lang="en-US" sz="900" kern="0" dirty="0">
                      <a:solidFill>
                        <a:schemeClr val="tx2"/>
                      </a:solidFill>
                      <a:cs typeface="Arial"/>
                    </a:rPr>
                    <a:t>DARO </a:t>
                  </a:r>
                </a:p>
                <a:p>
                  <a:pPr defTabSz="1625478">
                    <a:spcBef>
                      <a:spcPts val="533"/>
                    </a:spcBef>
                    <a:defRPr/>
                  </a:pPr>
                  <a:r>
                    <a:rPr lang="en-US" sz="900" kern="0" dirty="0">
                      <a:solidFill>
                        <a:schemeClr val="tx2"/>
                      </a:solidFill>
                      <a:cs typeface="Arial"/>
                    </a:rPr>
                    <a:t>PBO </a:t>
                  </a:r>
                </a:p>
              </p:txBody>
            </p: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D9EC7162-C8A3-4415-AAB7-24B77A3E168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711369" y="4641313"/>
                  <a:ext cx="170818" cy="0"/>
                </a:xfrm>
                <a:prstGeom prst="line">
                  <a:avLst/>
                </a:prstGeom>
                <a:noFill/>
                <a:ln w="25400" algn="ctr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4B75955F-138A-46CB-8E6A-D335306CCA8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711369" y="5140733"/>
                  <a:ext cx="170818" cy="0"/>
                </a:xfrm>
                <a:prstGeom prst="line">
                  <a:avLst/>
                </a:prstGeom>
                <a:noFill/>
                <a:ln w="25400" algn="ctr">
                  <a:solidFill>
                    <a:srgbClr val="BDBDB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CFED0434-5C99-4C16-B59E-9BC84832EC33}"/>
                  </a:ext>
                </a:extLst>
              </p:cNvPr>
              <p:cNvSpPr txBox="1"/>
              <p:nvPr/>
            </p:nvSpPr>
            <p:spPr>
              <a:xfrm>
                <a:off x="2104958" y="2558485"/>
                <a:ext cx="2624421" cy="2723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1219140">
                  <a:defRPr/>
                </a:pPr>
                <a:r>
                  <a:rPr lang="en-US" sz="9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HR 0.69 </a:t>
                </a:r>
                <a:r>
                  <a:rPr 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(95% CI 0.53</a:t>
                </a:r>
                <a:r>
                  <a:rPr 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–</a:t>
                </a:r>
                <a:r>
                  <a:rPr 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0.88); P=0.003</a:t>
                </a: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E033BAC5-5FE2-4A70-84ED-A5A80382CFD7}"/>
                  </a:ext>
                </a:extLst>
              </p:cNvPr>
              <p:cNvGrpSpPr/>
              <p:nvPr/>
            </p:nvGrpSpPr>
            <p:grpSpPr>
              <a:xfrm>
                <a:off x="1369051" y="1269248"/>
                <a:ext cx="4380490" cy="1085289"/>
                <a:chOff x="1356139" y="300253"/>
                <a:chExt cx="8528211" cy="2316271"/>
              </a:xfrm>
            </p:grpSpPr>
            <p:sp>
              <p:nvSpPr>
                <p:cNvPr id="277" name="Freeform: Shape 104">
                  <a:extLst>
                    <a:ext uri="{FF2B5EF4-FFF2-40B4-BE49-F238E27FC236}">
                      <a16:creationId xmlns:a16="http://schemas.microsoft.com/office/drawing/2014/main" id="{58F669C1-C747-44D2-A3C9-B3613A9622AC}"/>
                    </a:ext>
                  </a:extLst>
                </p:cNvPr>
                <p:cNvSpPr/>
                <p:nvPr/>
              </p:nvSpPr>
              <p:spPr>
                <a:xfrm>
                  <a:off x="4720660" y="806307"/>
                  <a:ext cx="297685" cy="36041"/>
                </a:xfrm>
                <a:custGeom>
                  <a:avLst/>
                  <a:gdLst>
                    <a:gd name="connsiteX0" fmla="*/ 0 w 252442"/>
                    <a:gd name="connsiteY0" fmla="*/ 0 h 33659"/>
                    <a:gd name="connsiteX1" fmla="*/ 115001 w 252442"/>
                    <a:gd name="connsiteY1" fmla="*/ 0 h 33659"/>
                    <a:gd name="connsiteX2" fmla="*/ 115001 w 252442"/>
                    <a:gd name="connsiteY2" fmla="*/ 33659 h 33659"/>
                    <a:gd name="connsiteX3" fmla="*/ 252442 w 252442"/>
                    <a:gd name="connsiteY3" fmla="*/ 33659 h 33659"/>
                    <a:gd name="connsiteX4" fmla="*/ 252442 w 252442"/>
                    <a:gd name="connsiteY4" fmla="*/ 28049 h 33659"/>
                    <a:gd name="connsiteX0" fmla="*/ 0 w 281017"/>
                    <a:gd name="connsiteY0" fmla="*/ 0 h 33659"/>
                    <a:gd name="connsiteX1" fmla="*/ 115001 w 281017"/>
                    <a:gd name="connsiteY1" fmla="*/ 0 h 33659"/>
                    <a:gd name="connsiteX2" fmla="*/ 115001 w 281017"/>
                    <a:gd name="connsiteY2" fmla="*/ 33659 h 33659"/>
                    <a:gd name="connsiteX3" fmla="*/ 252442 w 281017"/>
                    <a:gd name="connsiteY3" fmla="*/ 33659 h 33659"/>
                    <a:gd name="connsiteX4" fmla="*/ 281017 w 281017"/>
                    <a:gd name="connsiteY4" fmla="*/ 30431 h 33659"/>
                    <a:gd name="connsiteX0" fmla="*/ 0 w 281017"/>
                    <a:gd name="connsiteY0" fmla="*/ 0 h 37574"/>
                    <a:gd name="connsiteX1" fmla="*/ 115001 w 281017"/>
                    <a:gd name="connsiteY1" fmla="*/ 0 h 37574"/>
                    <a:gd name="connsiteX2" fmla="*/ 115001 w 281017"/>
                    <a:gd name="connsiteY2" fmla="*/ 33659 h 37574"/>
                    <a:gd name="connsiteX3" fmla="*/ 252442 w 281017"/>
                    <a:gd name="connsiteY3" fmla="*/ 33659 h 37574"/>
                    <a:gd name="connsiteX4" fmla="*/ 281017 w 281017"/>
                    <a:gd name="connsiteY4" fmla="*/ 37574 h 37574"/>
                    <a:gd name="connsiteX0" fmla="*/ 0 w 281017"/>
                    <a:gd name="connsiteY0" fmla="*/ 0 h 33659"/>
                    <a:gd name="connsiteX1" fmla="*/ 115001 w 281017"/>
                    <a:gd name="connsiteY1" fmla="*/ 0 h 33659"/>
                    <a:gd name="connsiteX2" fmla="*/ 115001 w 281017"/>
                    <a:gd name="connsiteY2" fmla="*/ 33659 h 33659"/>
                    <a:gd name="connsiteX3" fmla="*/ 252442 w 281017"/>
                    <a:gd name="connsiteY3" fmla="*/ 33659 h 33659"/>
                    <a:gd name="connsiteX4" fmla="*/ 281017 w 281017"/>
                    <a:gd name="connsiteY4" fmla="*/ 30431 h 33659"/>
                    <a:gd name="connsiteX0" fmla="*/ 0 w 252442"/>
                    <a:gd name="connsiteY0" fmla="*/ 0 h 33659"/>
                    <a:gd name="connsiteX1" fmla="*/ 115001 w 252442"/>
                    <a:gd name="connsiteY1" fmla="*/ 0 h 33659"/>
                    <a:gd name="connsiteX2" fmla="*/ 115001 w 252442"/>
                    <a:gd name="connsiteY2" fmla="*/ 33659 h 33659"/>
                    <a:gd name="connsiteX3" fmla="*/ 252442 w 252442"/>
                    <a:gd name="connsiteY3" fmla="*/ 33659 h 33659"/>
                    <a:gd name="connsiteX0" fmla="*/ 0 w 283398"/>
                    <a:gd name="connsiteY0" fmla="*/ 0 h 33659"/>
                    <a:gd name="connsiteX1" fmla="*/ 115001 w 283398"/>
                    <a:gd name="connsiteY1" fmla="*/ 0 h 33659"/>
                    <a:gd name="connsiteX2" fmla="*/ 115001 w 283398"/>
                    <a:gd name="connsiteY2" fmla="*/ 33659 h 33659"/>
                    <a:gd name="connsiteX3" fmla="*/ 283398 w 283398"/>
                    <a:gd name="connsiteY3" fmla="*/ 33659 h 33659"/>
                    <a:gd name="connsiteX0" fmla="*/ 0 w 297685"/>
                    <a:gd name="connsiteY0" fmla="*/ 0 h 36041"/>
                    <a:gd name="connsiteX1" fmla="*/ 115001 w 297685"/>
                    <a:gd name="connsiteY1" fmla="*/ 0 h 36041"/>
                    <a:gd name="connsiteX2" fmla="*/ 115001 w 297685"/>
                    <a:gd name="connsiteY2" fmla="*/ 33659 h 36041"/>
                    <a:gd name="connsiteX3" fmla="*/ 297685 w 297685"/>
                    <a:gd name="connsiteY3" fmla="*/ 36041 h 36041"/>
                    <a:gd name="connsiteX0" fmla="*/ 0 w 297685"/>
                    <a:gd name="connsiteY0" fmla="*/ 0 h 36041"/>
                    <a:gd name="connsiteX1" fmla="*/ 115001 w 297685"/>
                    <a:gd name="connsiteY1" fmla="*/ 0 h 36041"/>
                    <a:gd name="connsiteX2" fmla="*/ 115001 w 297685"/>
                    <a:gd name="connsiteY2" fmla="*/ 33659 h 36041"/>
                    <a:gd name="connsiteX3" fmla="*/ 297685 w 297685"/>
                    <a:gd name="connsiteY3" fmla="*/ 36041 h 36041"/>
                    <a:gd name="connsiteX0" fmla="*/ 0 w 297685"/>
                    <a:gd name="connsiteY0" fmla="*/ 0 h 36041"/>
                    <a:gd name="connsiteX1" fmla="*/ 115001 w 297685"/>
                    <a:gd name="connsiteY1" fmla="*/ 0 h 36041"/>
                    <a:gd name="connsiteX2" fmla="*/ 115001 w 297685"/>
                    <a:gd name="connsiteY2" fmla="*/ 33659 h 36041"/>
                    <a:gd name="connsiteX3" fmla="*/ 297685 w 297685"/>
                    <a:gd name="connsiteY3" fmla="*/ 36041 h 36041"/>
                    <a:gd name="connsiteX0" fmla="*/ 0 w 297685"/>
                    <a:gd name="connsiteY0" fmla="*/ 0 h 36041"/>
                    <a:gd name="connsiteX1" fmla="*/ 115001 w 297685"/>
                    <a:gd name="connsiteY1" fmla="*/ 0 h 36041"/>
                    <a:gd name="connsiteX2" fmla="*/ 115001 w 297685"/>
                    <a:gd name="connsiteY2" fmla="*/ 33659 h 36041"/>
                    <a:gd name="connsiteX3" fmla="*/ 297685 w 297685"/>
                    <a:gd name="connsiteY3" fmla="*/ 36041 h 36041"/>
                    <a:gd name="connsiteX0" fmla="*/ 0 w 297685"/>
                    <a:gd name="connsiteY0" fmla="*/ 0 h 36041"/>
                    <a:gd name="connsiteX1" fmla="*/ 115001 w 297685"/>
                    <a:gd name="connsiteY1" fmla="*/ 0 h 36041"/>
                    <a:gd name="connsiteX2" fmla="*/ 115001 w 297685"/>
                    <a:gd name="connsiteY2" fmla="*/ 33659 h 36041"/>
                    <a:gd name="connsiteX3" fmla="*/ 297685 w 297685"/>
                    <a:gd name="connsiteY3" fmla="*/ 36041 h 36041"/>
                    <a:gd name="connsiteX0" fmla="*/ 0 w 297685"/>
                    <a:gd name="connsiteY0" fmla="*/ 0 h 36041"/>
                    <a:gd name="connsiteX1" fmla="*/ 115001 w 297685"/>
                    <a:gd name="connsiteY1" fmla="*/ 0 h 36041"/>
                    <a:gd name="connsiteX2" fmla="*/ 115001 w 297685"/>
                    <a:gd name="connsiteY2" fmla="*/ 33659 h 36041"/>
                    <a:gd name="connsiteX3" fmla="*/ 297685 w 297685"/>
                    <a:gd name="connsiteY3" fmla="*/ 36041 h 36041"/>
                    <a:gd name="connsiteX0" fmla="*/ 0 w 297685"/>
                    <a:gd name="connsiteY0" fmla="*/ 0 h 36041"/>
                    <a:gd name="connsiteX1" fmla="*/ 115001 w 297685"/>
                    <a:gd name="connsiteY1" fmla="*/ 0 h 36041"/>
                    <a:gd name="connsiteX2" fmla="*/ 115001 w 297685"/>
                    <a:gd name="connsiteY2" fmla="*/ 33659 h 36041"/>
                    <a:gd name="connsiteX3" fmla="*/ 297685 w 297685"/>
                    <a:gd name="connsiteY3" fmla="*/ 36041 h 36041"/>
                    <a:gd name="connsiteX0" fmla="*/ 0 w 297685"/>
                    <a:gd name="connsiteY0" fmla="*/ 0 h 36041"/>
                    <a:gd name="connsiteX1" fmla="*/ 115001 w 297685"/>
                    <a:gd name="connsiteY1" fmla="*/ 0 h 36041"/>
                    <a:gd name="connsiteX2" fmla="*/ 115001 w 297685"/>
                    <a:gd name="connsiteY2" fmla="*/ 33659 h 36041"/>
                    <a:gd name="connsiteX3" fmla="*/ 297685 w 297685"/>
                    <a:gd name="connsiteY3" fmla="*/ 36041 h 36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685" h="36041">
                      <a:moveTo>
                        <a:pt x="0" y="0"/>
                      </a:moveTo>
                      <a:lnTo>
                        <a:pt x="115001" y="0"/>
                      </a:lnTo>
                      <a:lnTo>
                        <a:pt x="115001" y="33659"/>
                      </a:lnTo>
                      <a:lnTo>
                        <a:pt x="297685" y="36041"/>
                      </a:lnTo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78" name="Freeform: Shape 105">
                  <a:extLst>
                    <a:ext uri="{FF2B5EF4-FFF2-40B4-BE49-F238E27FC236}">
                      <a16:creationId xmlns:a16="http://schemas.microsoft.com/office/drawing/2014/main" id="{86BDA646-514E-43E3-B9EF-3B1EC99A85C6}"/>
                    </a:ext>
                  </a:extLst>
                </p:cNvPr>
                <p:cNvSpPr/>
                <p:nvPr/>
              </p:nvSpPr>
              <p:spPr>
                <a:xfrm>
                  <a:off x="4984321" y="849972"/>
                  <a:ext cx="1166842" cy="263661"/>
                </a:xfrm>
                <a:custGeom>
                  <a:avLst/>
                  <a:gdLst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23666 w 1166842"/>
                    <a:gd name="connsiteY18" fmla="*/ 165489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83546 w 1166842"/>
                    <a:gd name="connsiteY24" fmla="*/ 207562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343294"/>
                    <a:gd name="connsiteX1" fmla="*/ 81343 w 1166842"/>
                    <a:gd name="connsiteY1" fmla="*/ 0 h 343294"/>
                    <a:gd name="connsiteX2" fmla="*/ 230003 w 1166842"/>
                    <a:gd name="connsiteY2" fmla="*/ 0 h 343294"/>
                    <a:gd name="connsiteX3" fmla="*/ 230003 w 1166842"/>
                    <a:gd name="connsiteY3" fmla="*/ 19634 h 343294"/>
                    <a:gd name="connsiteX4" fmla="*/ 283296 w 1166842"/>
                    <a:gd name="connsiteY4" fmla="*/ 19634 h 343294"/>
                    <a:gd name="connsiteX5" fmla="*/ 283296 w 1166842"/>
                    <a:gd name="connsiteY5" fmla="*/ 47683 h 343294"/>
                    <a:gd name="connsiteX6" fmla="*/ 322565 w 1166842"/>
                    <a:gd name="connsiteY6" fmla="*/ 47683 h 343294"/>
                    <a:gd name="connsiteX7" fmla="*/ 336589 w 1166842"/>
                    <a:gd name="connsiteY7" fmla="*/ 61707 h 343294"/>
                    <a:gd name="connsiteX8" fmla="*/ 493664 w 1166842"/>
                    <a:gd name="connsiteY8" fmla="*/ 61707 h 343294"/>
                    <a:gd name="connsiteX9" fmla="*/ 493664 w 1166842"/>
                    <a:gd name="connsiteY9" fmla="*/ 92562 h 343294"/>
                    <a:gd name="connsiteX10" fmla="*/ 594641 w 1166842"/>
                    <a:gd name="connsiteY10" fmla="*/ 92562 h 343294"/>
                    <a:gd name="connsiteX11" fmla="*/ 594641 w 1166842"/>
                    <a:gd name="connsiteY11" fmla="*/ 115001 h 343294"/>
                    <a:gd name="connsiteX12" fmla="*/ 667569 w 1166842"/>
                    <a:gd name="connsiteY12" fmla="*/ 115001 h 343294"/>
                    <a:gd name="connsiteX13" fmla="*/ 667569 w 1166842"/>
                    <a:gd name="connsiteY13" fmla="*/ 126221 h 343294"/>
                    <a:gd name="connsiteX14" fmla="*/ 698423 w 1166842"/>
                    <a:gd name="connsiteY14" fmla="*/ 126221 h 343294"/>
                    <a:gd name="connsiteX15" fmla="*/ 698423 w 1166842"/>
                    <a:gd name="connsiteY15" fmla="*/ 143050 h 343294"/>
                    <a:gd name="connsiteX16" fmla="*/ 712447 w 1166842"/>
                    <a:gd name="connsiteY16" fmla="*/ 143050 h 343294"/>
                    <a:gd name="connsiteX17" fmla="*/ 712447 w 1166842"/>
                    <a:gd name="connsiteY17" fmla="*/ 154270 h 343294"/>
                    <a:gd name="connsiteX18" fmla="*/ 723666 w 1166842"/>
                    <a:gd name="connsiteY18" fmla="*/ 165489 h 343294"/>
                    <a:gd name="connsiteX19" fmla="*/ 788180 w 1166842"/>
                    <a:gd name="connsiteY19" fmla="*/ 165489 h 343294"/>
                    <a:gd name="connsiteX20" fmla="*/ 788180 w 1166842"/>
                    <a:gd name="connsiteY20" fmla="*/ 185124 h 343294"/>
                    <a:gd name="connsiteX21" fmla="*/ 827448 w 1166842"/>
                    <a:gd name="connsiteY21" fmla="*/ 185124 h 343294"/>
                    <a:gd name="connsiteX22" fmla="*/ 827448 w 1166842"/>
                    <a:gd name="connsiteY22" fmla="*/ 196343 h 343294"/>
                    <a:gd name="connsiteX23" fmla="*/ 872327 w 1166842"/>
                    <a:gd name="connsiteY23" fmla="*/ 196343 h 343294"/>
                    <a:gd name="connsiteX24" fmla="*/ 893071 w 1166842"/>
                    <a:gd name="connsiteY24" fmla="*/ 343294 h 343294"/>
                    <a:gd name="connsiteX25" fmla="*/ 917205 w 1166842"/>
                    <a:gd name="connsiteY25" fmla="*/ 207562 h 343294"/>
                    <a:gd name="connsiteX26" fmla="*/ 917205 w 1166842"/>
                    <a:gd name="connsiteY26" fmla="*/ 232807 h 343294"/>
                    <a:gd name="connsiteX27" fmla="*/ 984523 w 1166842"/>
                    <a:gd name="connsiteY27" fmla="*/ 232807 h 343294"/>
                    <a:gd name="connsiteX28" fmla="*/ 984523 w 1166842"/>
                    <a:gd name="connsiteY28" fmla="*/ 263661 h 343294"/>
                    <a:gd name="connsiteX29" fmla="*/ 1166842 w 1166842"/>
                    <a:gd name="connsiteY29" fmla="*/ 263661 h 343294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23666 w 1166842"/>
                    <a:gd name="connsiteY18" fmla="*/ 165489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83546 w 1166842"/>
                    <a:gd name="connsiteY24" fmla="*/ 217088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23666 w 1166842"/>
                    <a:gd name="connsiteY18" fmla="*/ 165489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83546 w 1166842"/>
                    <a:gd name="connsiteY24" fmla="*/ 193275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23666 w 1166842"/>
                    <a:gd name="connsiteY18" fmla="*/ 165489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83546 w 1166842"/>
                    <a:gd name="connsiteY24" fmla="*/ 207562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23666 w 1166842"/>
                    <a:gd name="connsiteY18" fmla="*/ 165489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74021 w 1166842"/>
                    <a:gd name="connsiteY24" fmla="*/ 209943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14141 w 1166842"/>
                    <a:gd name="connsiteY18" fmla="*/ 172632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74021 w 1166842"/>
                    <a:gd name="connsiteY24" fmla="*/ 209943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14141 w 1166842"/>
                    <a:gd name="connsiteY18" fmla="*/ 165488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74021 w 1166842"/>
                    <a:gd name="connsiteY24" fmla="*/ 209943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09379 w 1166842"/>
                    <a:gd name="connsiteY18" fmla="*/ 165488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74021 w 1166842"/>
                    <a:gd name="connsiteY24" fmla="*/ 209943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16522 w 1166842"/>
                    <a:gd name="connsiteY18" fmla="*/ 165488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74021 w 1166842"/>
                    <a:gd name="connsiteY24" fmla="*/ 209943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09378 w 1166842"/>
                    <a:gd name="connsiteY18" fmla="*/ 165488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74021 w 1166842"/>
                    <a:gd name="connsiteY24" fmla="*/ 209943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  <a:gd name="connsiteX0" fmla="*/ 0 w 1166842"/>
                    <a:gd name="connsiteY0" fmla="*/ 0 h 263661"/>
                    <a:gd name="connsiteX1" fmla="*/ 81343 w 1166842"/>
                    <a:gd name="connsiteY1" fmla="*/ 0 h 263661"/>
                    <a:gd name="connsiteX2" fmla="*/ 230003 w 1166842"/>
                    <a:gd name="connsiteY2" fmla="*/ 0 h 263661"/>
                    <a:gd name="connsiteX3" fmla="*/ 230003 w 1166842"/>
                    <a:gd name="connsiteY3" fmla="*/ 19634 h 263661"/>
                    <a:gd name="connsiteX4" fmla="*/ 283296 w 1166842"/>
                    <a:gd name="connsiteY4" fmla="*/ 19634 h 263661"/>
                    <a:gd name="connsiteX5" fmla="*/ 283296 w 1166842"/>
                    <a:gd name="connsiteY5" fmla="*/ 47683 h 263661"/>
                    <a:gd name="connsiteX6" fmla="*/ 322565 w 1166842"/>
                    <a:gd name="connsiteY6" fmla="*/ 47683 h 263661"/>
                    <a:gd name="connsiteX7" fmla="*/ 336589 w 1166842"/>
                    <a:gd name="connsiteY7" fmla="*/ 61707 h 263661"/>
                    <a:gd name="connsiteX8" fmla="*/ 493664 w 1166842"/>
                    <a:gd name="connsiteY8" fmla="*/ 61707 h 263661"/>
                    <a:gd name="connsiteX9" fmla="*/ 493664 w 1166842"/>
                    <a:gd name="connsiteY9" fmla="*/ 92562 h 263661"/>
                    <a:gd name="connsiteX10" fmla="*/ 594641 w 1166842"/>
                    <a:gd name="connsiteY10" fmla="*/ 92562 h 263661"/>
                    <a:gd name="connsiteX11" fmla="*/ 594641 w 1166842"/>
                    <a:gd name="connsiteY11" fmla="*/ 115001 h 263661"/>
                    <a:gd name="connsiteX12" fmla="*/ 667569 w 1166842"/>
                    <a:gd name="connsiteY12" fmla="*/ 115001 h 263661"/>
                    <a:gd name="connsiteX13" fmla="*/ 667569 w 1166842"/>
                    <a:gd name="connsiteY13" fmla="*/ 126221 h 263661"/>
                    <a:gd name="connsiteX14" fmla="*/ 698423 w 1166842"/>
                    <a:gd name="connsiteY14" fmla="*/ 126221 h 263661"/>
                    <a:gd name="connsiteX15" fmla="*/ 698423 w 1166842"/>
                    <a:gd name="connsiteY15" fmla="*/ 143050 h 263661"/>
                    <a:gd name="connsiteX16" fmla="*/ 712447 w 1166842"/>
                    <a:gd name="connsiteY16" fmla="*/ 143050 h 263661"/>
                    <a:gd name="connsiteX17" fmla="*/ 712447 w 1166842"/>
                    <a:gd name="connsiteY17" fmla="*/ 154270 h 263661"/>
                    <a:gd name="connsiteX18" fmla="*/ 711759 w 1166842"/>
                    <a:gd name="connsiteY18" fmla="*/ 165488 h 263661"/>
                    <a:gd name="connsiteX19" fmla="*/ 788180 w 1166842"/>
                    <a:gd name="connsiteY19" fmla="*/ 165489 h 263661"/>
                    <a:gd name="connsiteX20" fmla="*/ 788180 w 1166842"/>
                    <a:gd name="connsiteY20" fmla="*/ 185124 h 263661"/>
                    <a:gd name="connsiteX21" fmla="*/ 827448 w 1166842"/>
                    <a:gd name="connsiteY21" fmla="*/ 185124 h 263661"/>
                    <a:gd name="connsiteX22" fmla="*/ 827448 w 1166842"/>
                    <a:gd name="connsiteY22" fmla="*/ 196343 h 263661"/>
                    <a:gd name="connsiteX23" fmla="*/ 872327 w 1166842"/>
                    <a:gd name="connsiteY23" fmla="*/ 196343 h 263661"/>
                    <a:gd name="connsiteX24" fmla="*/ 874021 w 1166842"/>
                    <a:gd name="connsiteY24" fmla="*/ 209943 h 263661"/>
                    <a:gd name="connsiteX25" fmla="*/ 917205 w 1166842"/>
                    <a:gd name="connsiteY25" fmla="*/ 207562 h 263661"/>
                    <a:gd name="connsiteX26" fmla="*/ 917205 w 1166842"/>
                    <a:gd name="connsiteY26" fmla="*/ 232807 h 263661"/>
                    <a:gd name="connsiteX27" fmla="*/ 984523 w 1166842"/>
                    <a:gd name="connsiteY27" fmla="*/ 232807 h 263661"/>
                    <a:gd name="connsiteX28" fmla="*/ 984523 w 1166842"/>
                    <a:gd name="connsiteY28" fmla="*/ 263661 h 263661"/>
                    <a:gd name="connsiteX29" fmla="*/ 1166842 w 1166842"/>
                    <a:gd name="connsiteY29" fmla="*/ 263661 h 263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66842" h="263661">
                      <a:moveTo>
                        <a:pt x="0" y="0"/>
                      </a:moveTo>
                      <a:lnTo>
                        <a:pt x="81343" y="0"/>
                      </a:lnTo>
                      <a:lnTo>
                        <a:pt x="230003" y="0"/>
                      </a:lnTo>
                      <a:lnTo>
                        <a:pt x="230003" y="19634"/>
                      </a:lnTo>
                      <a:lnTo>
                        <a:pt x="283296" y="19634"/>
                      </a:lnTo>
                      <a:lnTo>
                        <a:pt x="283296" y="47683"/>
                      </a:lnTo>
                      <a:lnTo>
                        <a:pt x="322565" y="47683"/>
                      </a:lnTo>
                      <a:lnTo>
                        <a:pt x="336589" y="61707"/>
                      </a:lnTo>
                      <a:lnTo>
                        <a:pt x="493664" y="61707"/>
                      </a:lnTo>
                      <a:lnTo>
                        <a:pt x="493664" y="92562"/>
                      </a:lnTo>
                      <a:lnTo>
                        <a:pt x="594641" y="92562"/>
                      </a:lnTo>
                      <a:lnTo>
                        <a:pt x="594641" y="115001"/>
                      </a:lnTo>
                      <a:lnTo>
                        <a:pt x="667569" y="115001"/>
                      </a:lnTo>
                      <a:lnTo>
                        <a:pt x="667569" y="126221"/>
                      </a:lnTo>
                      <a:lnTo>
                        <a:pt x="698423" y="126221"/>
                      </a:lnTo>
                      <a:lnTo>
                        <a:pt x="698423" y="143050"/>
                      </a:lnTo>
                      <a:lnTo>
                        <a:pt x="712447" y="143050"/>
                      </a:lnTo>
                      <a:lnTo>
                        <a:pt x="712447" y="154270"/>
                      </a:lnTo>
                      <a:cubicBezTo>
                        <a:pt x="712218" y="158009"/>
                        <a:pt x="711988" y="161749"/>
                        <a:pt x="711759" y="165488"/>
                      </a:cubicBezTo>
                      <a:lnTo>
                        <a:pt x="788180" y="165489"/>
                      </a:lnTo>
                      <a:lnTo>
                        <a:pt x="788180" y="185124"/>
                      </a:lnTo>
                      <a:lnTo>
                        <a:pt x="827448" y="185124"/>
                      </a:lnTo>
                      <a:lnTo>
                        <a:pt x="827448" y="196343"/>
                      </a:lnTo>
                      <a:lnTo>
                        <a:pt x="872327" y="196343"/>
                      </a:lnTo>
                      <a:lnTo>
                        <a:pt x="874021" y="209943"/>
                      </a:lnTo>
                      <a:lnTo>
                        <a:pt x="917205" y="207562"/>
                      </a:lnTo>
                      <a:lnTo>
                        <a:pt x="917205" y="232807"/>
                      </a:lnTo>
                      <a:lnTo>
                        <a:pt x="984523" y="232807"/>
                      </a:lnTo>
                      <a:lnTo>
                        <a:pt x="984523" y="263661"/>
                      </a:lnTo>
                      <a:lnTo>
                        <a:pt x="1166842" y="263661"/>
                      </a:lnTo>
                    </a:path>
                  </a:pathLst>
                </a:custGeom>
                <a:solidFill>
                  <a:schemeClr val="accent1"/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79" name="Freeform: Shape 106">
                  <a:extLst>
                    <a:ext uri="{FF2B5EF4-FFF2-40B4-BE49-F238E27FC236}">
                      <a16:creationId xmlns:a16="http://schemas.microsoft.com/office/drawing/2014/main" id="{9F5E6EDE-8409-4ADE-9A96-D7C3AA2A8D8B}"/>
                    </a:ext>
                  </a:extLst>
                </p:cNvPr>
                <p:cNvSpPr/>
                <p:nvPr/>
              </p:nvSpPr>
              <p:spPr>
                <a:xfrm>
                  <a:off x="6142748" y="1113643"/>
                  <a:ext cx="1699775" cy="342199"/>
                </a:xfrm>
                <a:custGeom>
                  <a:avLst/>
                  <a:gdLst>
                    <a:gd name="connsiteX0" fmla="*/ 0 w 1699775"/>
                    <a:gd name="connsiteY0" fmla="*/ 0 h 342199"/>
                    <a:gd name="connsiteX1" fmla="*/ 165490 w 1699775"/>
                    <a:gd name="connsiteY1" fmla="*/ 0 h 342199"/>
                    <a:gd name="connsiteX2" fmla="*/ 165490 w 1699775"/>
                    <a:gd name="connsiteY2" fmla="*/ 16830 h 342199"/>
                    <a:gd name="connsiteX3" fmla="*/ 238418 w 1699775"/>
                    <a:gd name="connsiteY3" fmla="*/ 16830 h 342199"/>
                    <a:gd name="connsiteX4" fmla="*/ 238418 w 1699775"/>
                    <a:gd name="connsiteY4" fmla="*/ 33659 h 342199"/>
                    <a:gd name="connsiteX5" fmla="*/ 269272 w 1699775"/>
                    <a:gd name="connsiteY5" fmla="*/ 33659 h 342199"/>
                    <a:gd name="connsiteX6" fmla="*/ 269272 w 1699775"/>
                    <a:gd name="connsiteY6" fmla="*/ 56098 h 342199"/>
                    <a:gd name="connsiteX7" fmla="*/ 314150 w 1699775"/>
                    <a:gd name="connsiteY7" fmla="*/ 56098 h 342199"/>
                    <a:gd name="connsiteX8" fmla="*/ 314150 w 1699775"/>
                    <a:gd name="connsiteY8" fmla="*/ 72928 h 342199"/>
                    <a:gd name="connsiteX9" fmla="*/ 555372 w 1699775"/>
                    <a:gd name="connsiteY9" fmla="*/ 72928 h 342199"/>
                    <a:gd name="connsiteX10" fmla="*/ 560982 w 1699775"/>
                    <a:gd name="connsiteY10" fmla="*/ 78538 h 342199"/>
                    <a:gd name="connsiteX11" fmla="*/ 788180 w 1699775"/>
                    <a:gd name="connsiteY11" fmla="*/ 78538 h 342199"/>
                    <a:gd name="connsiteX12" fmla="*/ 788180 w 1699775"/>
                    <a:gd name="connsiteY12" fmla="*/ 100977 h 342199"/>
                    <a:gd name="connsiteX13" fmla="*/ 830253 w 1699775"/>
                    <a:gd name="connsiteY13" fmla="*/ 100977 h 342199"/>
                    <a:gd name="connsiteX14" fmla="*/ 830253 w 1699775"/>
                    <a:gd name="connsiteY14" fmla="*/ 120611 h 342199"/>
                    <a:gd name="connsiteX15" fmla="*/ 849888 w 1699775"/>
                    <a:gd name="connsiteY15" fmla="*/ 120611 h 342199"/>
                    <a:gd name="connsiteX16" fmla="*/ 849888 w 1699775"/>
                    <a:gd name="connsiteY16" fmla="*/ 140246 h 342199"/>
                    <a:gd name="connsiteX17" fmla="*/ 962084 w 1699775"/>
                    <a:gd name="connsiteY17" fmla="*/ 140246 h 342199"/>
                    <a:gd name="connsiteX18" fmla="*/ 962084 w 1699775"/>
                    <a:gd name="connsiteY18" fmla="*/ 165490 h 342199"/>
                    <a:gd name="connsiteX19" fmla="*/ 1063061 w 1699775"/>
                    <a:gd name="connsiteY19" fmla="*/ 165490 h 342199"/>
                    <a:gd name="connsiteX20" fmla="*/ 1063061 w 1699775"/>
                    <a:gd name="connsiteY20" fmla="*/ 185124 h 342199"/>
                    <a:gd name="connsiteX21" fmla="*/ 1250989 w 1699775"/>
                    <a:gd name="connsiteY21" fmla="*/ 185124 h 342199"/>
                    <a:gd name="connsiteX22" fmla="*/ 1250989 w 1699775"/>
                    <a:gd name="connsiteY22" fmla="*/ 210368 h 342199"/>
                    <a:gd name="connsiteX23" fmla="*/ 1408064 w 1699775"/>
                    <a:gd name="connsiteY23" fmla="*/ 210368 h 342199"/>
                    <a:gd name="connsiteX24" fmla="*/ 1408064 w 1699775"/>
                    <a:gd name="connsiteY24" fmla="*/ 241222 h 342199"/>
                    <a:gd name="connsiteX25" fmla="*/ 1483797 w 1699775"/>
                    <a:gd name="connsiteY25" fmla="*/ 241222 h 342199"/>
                    <a:gd name="connsiteX26" fmla="*/ 1483797 w 1699775"/>
                    <a:gd name="connsiteY26" fmla="*/ 260857 h 342199"/>
                    <a:gd name="connsiteX27" fmla="*/ 1523065 w 1699775"/>
                    <a:gd name="connsiteY27" fmla="*/ 260857 h 342199"/>
                    <a:gd name="connsiteX28" fmla="*/ 1523065 w 1699775"/>
                    <a:gd name="connsiteY28" fmla="*/ 297320 h 342199"/>
                    <a:gd name="connsiteX29" fmla="*/ 1534285 w 1699775"/>
                    <a:gd name="connsiteY29" fmla="*/ 308540 h 342199"/>
                    <a:gd name="connsiteX30" fmla="*/ 1534285 w 1699775"/>
                    <a:gd name="connsiteY30" fmla="*/ 336589 h 342199"/>
                    <a:gd name="connsiteX31" fmla="*/ 1699775 w 1699775"/>
                    <a:gd name="connsiteY31" fmla="*/ 336589 h 342199"/>
                    <a:gd name="connsiteX32" fmla="*/ 1699775 w 1699775"/>
                    <a:gd name="connsiteY32" fmla="*/ 342199 h 342199"/>
                    <a:gd name="connsiteX33" fmla="*/ 1699775 w 1699775"/>
                    <a:gd name="connsiteY33" fmla="*/ 342199 h 342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699775" h="342199">
                      <a:moveTo>
                        <a:pt x="0" y="0"/>
                      </a:moveTo>
                      <a:lnTo>
                        <a:pt x="165490" y="0"/>
                      </a:lnTo>
                      <a:lnTo>
                        <a:pt x="165490" y="16830"/>
                      </a:lnTo>
                      <a:lnTo>
                        <a:pt x="238418" y="16830"/>
                      </a:lnTo>
                      <a:lnTo>
                        <a:pt x="238418" y="33659"/>
                      </a:lnTo>
                      <a:lnTo>
                        <a:pt x="269272" y="33659"/>
                      </a:lnTo>
                      <a:lnTo>
                        <a:pt x="269272" y="56098"/>
                      </a:lnTo>
                      <a:lnTo>
                        <a:pt x="314150" y="56098"/>
                      </a:lnTo>
                      <a:lnTo>
                        <a:pt x="314150" y="72928"/>
                      </a:lnTo>
                      <a:lnTo>
                        <a:pt x="555372" y="72928"/>
                      </a:lnTo>
                      <a:lnTo>
                        <a:pt x="560982" y="78538"/>
                      </a:lnTo>
                      <a:lnTo>
                        <a:pt x="788180" y="78538"/>
                      </a:lnTo>
                      <a:lnTo>
                        <a:pt x="788180" y="100977"/>
                      </a:lnTo>
                      <a:lnTo>
                        <a:pt x="830253" y="100977"/>
                      </a:lnTo>
                      <a:lnTo>
                        <a:pt x="830253" y="120611"/>
                      </a:lnTo>
                      <a:lnTo>
                        <a:pt x="849888" y="120611"/>
                      </a:lnTo>
                      <a:lnTo>
                        <a:pt x="849888" y="140246"/>
                      </a:lnTo>
                      <a:lnTo>
                        <a:pt x="962084" y="140246"/>
                      </a:lnTo>
                      <a:lnTo>
                        <a:pt x="962084" y="165490"/>
                      </a:lnTo>
                      <a:lnTo>
                        <a:pt x="1063061" y="165490"/>
                      </a:lnTo>
                      <a:lnTo>
                        <a:pt x="1063061" y="185124"/>
                      </a:lnTo>
                      <a:lnTo>
                        <a:pt x="1250989" y="185124"/>
                      </a:lnTo>
                      <a:lnTo>
                        <a:pt x="1250989" y="210368"/>
                      </a:lnTo>
                      <a:lnTo>
                        <a:pt x="1408064" y="210368"/>
                      </a:lnTo>
                      <a:lnTo>
                        <a:pt x="1408064" y="241222"/>
                      </a:lnTo>
                      <a:lnTo>
                        <a:pt x="1483797" y="241222"/>
                      </a:lnTo>
                      <a:lnTo>
                        <a:pt x="1483797" y="260857"/>
                      </a:lnTo>
                      <a:lnTo>
                        <a:pt x="1523065" y="260857"/>
                      </a:lnTo>
                      <a:lnTo>
                        <a:pt x="1523065" y="297320"/>
                      </a:lnTo>
                      <a:lnTo>
                        <a:pt x="1534285" y="308540"/>
                      </a:lnTo>
                      <a:lnTo>
                        <a:pt x="1534285" y="336589"/>
                      </a:lnTo>
                      <a:lnTo>
                        <a:pt x="1699775" y="336589"/>
                      </a:lnTo>
                      <a:lnTo>
                        <a:pt x="1699775" y="342199"/>
                      </a:lnTo>
                      <a:lnTo>
                        <a:pt x="1699775" y="342199"/>
                      </a:lnTo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0" name="Freeform: Shape 107">
                  <a:extLst>
                    <a:ext uri="{FF2B5EF4-FFF2-40B4-BE49-F238E27FC236}">
                      <a16:creationId xmlns:a16="http://schemas.microsoft.com/office/drawing/2014/main" id="{68D1E2B8-1F0B-4B7A-9BCF-68DA2D91CB19}"/>
                    </a:ext>
                  </a:extLst>
                </p:cNvPr>
                <p:cNvSpPr/>
                <p:nvPr/>
              </p:nvSpPr>
              <p:spPr>
                <a:xfrm>
                  <a:off x="7820083" y="1458551"/>
                  <a:ext cx="378662" cy="378663"/>
                </a:xfrm>
                <a:custGeom>
                  <a:avLst/>
                  <a:gdLst>
                    <a:gd name="connsiteX0" fmla="*/ 0 w 1974655"/>
                    <a:gd name="connsiteY0" fmla="*/ 0 h 1032207"/>
                    <a:gd name="connsiteX1" fmla="*/ 56098 w 1974655"/>
                    <a:gd name="connsiteY1" fmla="*/ 0 h 1032207"/>
                    <a:gd name="connsiteX2" fmla="*/ 56098 w 1974655"/>
                    <a:gd name="connsiteY2" fmla="*/ 19635 h 1032207"/>
                    <a:gd name="connsiteX3" fmla="*/ 95366 w 1974655"/>
                    <a:gd name="connsiteY3" fmla="*/ 19635 h 1032207"/>
                    <a:gd name="connsiteX4" fmla="*/ 95366 w 1974655"/>
                    <a:gd name="connsiteY4" fmla="*/ 58903 h 1032207"/>
                    <a:gd name="connsiteX5" fmla="*/ 95366 w 1974655"/>
                    <a:gd name="connsiteY5" fmla="*/ 109392 h 1032207"/>
                    <a:gd name="connsiteX6" fmla="*/ 143050 w 1974655"/>
                    <a:gd name="connsiteY6" fmla="*/ 109392 h 1032207"/>
                    <a:gd name="connsiteX7" fmla="*/ 143050 w 1974655"/>
                    <a:gd name="connsiteY7" fmla="*/ 148661 h 1032207"/>
                    <a:gd name="connsiteX8" fmla="*/ 190733 w 1974655"/>
                    <a:gd name="connsiteY8" fmla="*/ 148661 h 1032207"/>
                    <a:gd name="connsiteX9" fmla="*/ 190733 w 1974655"/>
                    <a:gd name="connsiteY9" fmla="*/ 173905 h 1032207"/>
                    <a:gd name="connsiteX10" fmla="*/ 210368 w 1974655"/>
                    <a:gd name="connsiteY10" fmla="*/ 173905 h 1032207"/>
                    <a:gd name="connsiteX11" fmla="*/ 210368 w 1974655"/>
                    <a:gd name="connsiteY11" fmla="*/ 272076 h 1032207"/>
                    <a:gd name="connsiteX12" fmla="*/ 232807 w 1974655"/>
                    <a:gd name="connsiteY12" fmla="*/ 272076 h 1032207"/>
                    <a:gd name="connsiteX13" fmla="*/ 232807 w 1974655"/>
                    <a:gd name="connsiteY13" fmla="*/ 294516 h 1032207"/>
                    <a:gd name="connsiteX14" fmla="*/ 356223 w 1974655"/>
                    <a:gd name="connsiteY14" fmla="*/ 294516 h 1032207"/>
                    <a:gd name="connsiteX15" fmla="*/ 356223 w 1974655"/>
                    <a:gd name="connsiteY15" fmla="*/ 333784 h 1032207"/>
                    <a:gd name="connsiteX16" fmla="*/ 378662 w 1974655"/>
                    <a:gd name="connsiteY16" fmla="*/ 333784 h 1032207"/>
                    <a:gd name="connsiteX17" fmla="*/ 378662 w 1974655"/>
                    <a:gd name="connsiteY17" fmla="*/ 353419 h 1032207"/>
                    <a:gd name="connsiteX18" fmla="*/ 1200500 w 1974655"/>
                    <a:gd name="connsiteY18" fmla="*/ 353419 h 1032207"/>
                    <a:gd name="connsiteX19" fmla="*/ 1200500 w 1974655"/>
                    <a:gd name="connsiteY19" fmla="*/ 726472 h 1032207"/>
                    <a:gd name="connsiteX20" fmla="*/ 1480991 w 1974655"/>
                    <a:gd name="connsiteY20" fmla="*/ 726472 h 1032207"/>
                    <a:gd name="connsiteX21" fmla="*/ 1480991 w 1974655"/>
                    <a:gd name="connsiteY21" fmla="*/ 1029402 h 1032207"/>
                    <a:gd name="connsiteX22" fmla="*/ 1971850 w 1974655"/>
                    <a:gd name="connsiteY22" fmla="*/ 1029402 h 1032207"/>
                    <a:gd name="connsiteX23" fmla="*/ 1974655 w 1974655"/>
                    <a:gd name="connsiteY23" fmla="*/ 1032207 h 1032207"/>
                    <a:gd name="connsiteX0" fmla="*/ 0 w 1974655"/>
                    <a:gd name="connsiteY0" fmla="*/ 0 h 1032207"/>
                    <a:gd name="connsiteX1" fmla="*/ 56098 w 1974655"/>
                    <a:gd name="connsiteY1" fmla="*/ 0 h 1032207"/>
                    <a:gd name="connsiteX2" fmla="*/ 56098 w 1974655"/>
                    <a:gd name="connsiteY2" fmla="*/ 19635 h 1032207"/>
                    <a:gd name="connsiteX3" fmla="*/ 95366 w 1974655"/>
                    <a:gd name="connsiteY3" fmla="*/ 19635 h 1032207"/>
                    <a:gd name="connsiteX4" fmla="*/ 95366 w 1974655"/>
                    <a:gd name="connsiteY4" fmla="*/ 58903 h 1032207"/>
                    <a:gd name="connsiteX5" fmla="*/ 95366 w 1974655"/>
                    <a:gd name="connsiteY5" fmla="*/ 109392 h 1032207"/>
                    <a:gd name="connsiteX6" fmla="*/ 143050 w 1974655"/>
                    <a:gd name="connsiteY6" fmla="*/ 109392 h 1032207"/>
                    <a:gd name="connsiteX7" fmla="*/ 143050 w 1974655"/>
                    <a:gd name="connsiteY7" fmla="*/ 148661 h 1032207"/>
                    <a:gd name="connsiteX8" fmla="*/ 190733 w 1974655"/>
                    <a:gd name="connsiteY8" fmla="*/ 148661 h 1032207"/>
                    <a:gd name="connsiteX9" fmla="*/ 190733 w 1974655"/>
                    <a:gd name="connsiteY9" fmla="*/ 173905 h 1032207"/>
                    <a:gd name="connsiteX10" fmla="*/ 210368 w 1974655"/>
                    <a:gd name="connsiteY10" fmla="*/ 173905 h 1032207"/>
                    <a:gd name="connsiteX11" fmla="*/ 210368 w 1974655"/>
                    <a:gd name="connsiteY11" fmla="*/ 272076 h 1032207"/>
                    <a:gd name="connsiteX12" fmla="*/ 232807 w 1974655"/>
                    <a:gd name="connsiteY12" fmla="*/ 272076 h 1032207"/>
                    <a:gd name="connsiteX13" fmla="*/ 232807 w 1974655"/>
                    <a:gd name="connsiteY13" fmla="*/ 294516 h 1032207"/>
                    <a:gd name="connsiteX14" fmla="*/ 356223 w 1974655"/>
                    <a:gd name="connsiteY14" fmla="*/ 294516 h 1032207"/>
                    <a:gd name="connsiteX15" fmla="*/ 356223 w 1974655"/>
                    <a:gd name="connsiteY15" fmla="*/ 333784 h 1032207"/>
                    <a:gd name="connsiteX16" fmla="*/ 378662 w 1974655"/>
                    <a:gd name="connsiteY16" fmla="*/ 333784 h 1032207"/>
                    <a:gd name="connsiteX17" fmla="*/ 378662 w 1974655"/>
                    <a:gd name="connsiteY17" fmla="*/ 378663 h 1032207"/>
                    <a:gd name="connsiteX18" fmla="*/ 1200500 w 1974655"/>
                    <a:gd name="connsiteY18" fmla="*/ 353419 h 1032207"/>
                    <a:gd name="connsiteX19" fmla="*/ 1200500 w 1974655"/>
                    <a:gd name="connsiteY19" fmla="*/ 726472 h 1032207"/>
                    <a:gd name="connsiteX20" fmla="*/ 1480991 w 1974655"/>
                    <a:gd name="connsiteY20" fmla="*/ 726472 h 1032207"/>
                    <a:gd name="connsiteX21" fmla="*/ 1480991 w 1974655"/>
                    <a:gd name="connsiteY21" fmla="*/ 1029402 h 1032207"/>
                    <a:gd name="connsiteX22" fmla="*/ 1971850 w 1974655"/>
                    <a:gd name="connsiteY22" fmla="*/ 1029402 h 1032207"/>
                    <a:gd name="connsiteX23" fmla="*/ 1974655 w 1974655"/>
                    <a:gd name="connsiteY23" fmla="*/ 1032207 h 1032207"/>
                    <a:gd name="connsiteX0" fmla="*/ 0 w 1971850"/>
                    <a:gd name="connsiteY0" fmla="*/ 0 h 1029402"/>
                    <a:gd name="connsiteX1" fmla="*/ 56098 w 1971850"/>
                    <a:gd name="connsiteY1" fmla="*/ 0 h 1029402"/>
                    <a:gd name="connsiteX2" fmla="*/ 56098 w 1971850"/>
                    <a:gd name="connsiteY2" fmla="*/ 19635 h 1029402"/>
                    <a:gd name="connsiteX3" fmla="*/ 95366 w 1971850"/>
                    <a:gd name="connsiteY3" fmla="*/ 19635 h 1029402"/>
                    <a:gd name="connsiteX4" fmla="*/ 95366 w 1971850"/>
                    <a:gd name="connsiteY4" fmla="*/ 58903 h 1029402"/>
                    <a:gd name="connsiteX5" fmla="*/ 95366 w 1971850"/>
                    <a:gd name="connsiteY5" fmla="*/ 109392 h 1029402"/>
                    <a:gd name="connsiteX6" fmla="*/ 143050 w 1971850"/>
                    <a:gd name="connsiteY6" fmla="*/ 109392 h 1029402"/>
                    <a:gd name="connsiteX7" fmla="*/ 143050 w 1971850"/>
                    <a:gd name="connsiteY7" fmla="*/ 148661 h 1029402"/>
                    <a:gd name="connsiteX8" fmla="*/ 190733 w 1971850"/>
                    <a:gd name="connsiteY8" fmla="*/ 148661 h 1029402"/>
                    <a:gd name="connsiteX9" fmla="*/ 190733 w 1971850"/>
                    <a:gd name="connsiteY9" fmla="*/ 173905 h 1029402"/>
                    <a:gd name="connsiteX10" fmla="*/ 210368 w 1971850"/>
                    <a:gd name="connsiteY10" fmla="*/ 173905 h 1029402"/>
                    <a:gd name="connsiteX11" fmla="*/ 210368 w 1971850"/>
                    <a:gd name="connsiteY11" fmla="*/ 272076 h 1029402"/>
                    <a:gd name="connsiteX12" fmla="*/ 232807 w 1971850"/>
                    <a:gd name="connsiteY12" fmla="*/ 272076 h 1029402"/>
                    <a:gd name="connsiteX13" fmla="*/ 232807 w 1971850"/>
                    <a:gd name="connsiteY13" fmla="*/ 294516 h 1029402"/>
                    <a:gd name="connsiteX14" fmla="*/ 356223 w 1971850"/>
                    <a:gd name="connsiteY14" fmla="*/ 294516 h 1029402"/>
                    <a:gd name="connsiteX15" fmla="*/ 356223 w 1971850"/>
                    <a:gd name="connsiteY15" fmla="*/ 333784 h 1029402"/>
                    <a:gd name="connsiteX16" fmla="*/ 378662 w 1971850"/>
                    <a:gd name="connsiteY16" fmla="*/ 333784 h 1029402"/>
                    <a:gd name="connsiteX17" fmla="*/ 378662 w 1971850"/>
                    <a:gd name="connsiteY17" fmla="*/ 378663 h 1029402"/>
                    <a:gd name="connsiteX18" fmla="*/ 1200500 w 1971850"/>
                    <a:gd name="connsiteY18" fmla="*/ 353419 h 1029402"/>
                    <a:gd name="connsiteX19" fmla="*/ 1200500 w 1971850"/>
                    <a:gd name="connsiteY19" fmla="*/ 726472 h 1029402"/>
                    <a:gd name="connsiteX20" fmla="*/ 1480991 w 1971850"/>
                    <a:gd name="connsiteY20" fmla="*/ 726472 h 1029402"/>
                    <a:gd name="connsiteX21" fmla="*/ 1480991 w 1971850"/>
                    <a:gd name="connsiteY21" fmla="*/ 1029402 h 1029402"/>
                    <a:gd name="connsiteX22" fmla="*/ 1971850 w 1971850"/>
                    <a:gd name="connsiteY22" fmla="*/ 1029402 h 1029402"/>
                    <a:gd name="connsiteX0" fmla="*/ 0 w 1480991"/>
                    <a:gd name="connsiteY0" fmla="*/ 0 h 1029402"/>
                    <a:gd name="connsiteX1" fmla="*/ 56098 w 1480991"/>
                    <a:gd name="connsiteY1" fmla="*/ 0 h 1029402"/>
                    <a:gd name="connsiteX2" fmla="*/ 56098 w 1480991"/>
                    <a:gd name="connsiteY2" fmla="*/ 19635 h 1029402"/>
                    <a:gd name="connsiteX3" fmla="*/ 95366 w 1480991"/>
                    <a:gd name="connsiteY3" fmla="*/ 19635 h 1029402"/>
                    <a:gd name="connsiteX4" fmla="*/ 95366 w 1480991"/>
                    <a:gd name="connsiteY4" fmla="*/ 58903 h 1029402"/>
                    <a:gd name="connsiteX5" fmla="*/ 95366 w 1480991"/>
                    <a:gd name="connsiteY5" fmla="*/ 109392 h 1029402"/>
                    <a:gd name="connsiteX6" fmla="*/ 143050 w 1480991"/>
                    <a:gd name="connsiteY6" fmla="*/ 109392 h 1029402"/>
                    <a:gd name="connsiteX7" fmla="*/ 143050 w 1480991"/>
                    <a:gd name="connsiteY7" fmla="*/ 148661 h 1029402"/>
                    <a:gd name="connsiteX8" fmla="*/ 190733 w 1480991"/>
                    <a:gd name="connsiteY8" fmla="*/ 148661 h 1029402"/>
                    <a:gd name="connsiteX9" fmla="*/ 190733 w 1480991"/>
                    <a:gd name="connsiteY9" fmla="*/ 173905 h 1029402"/>
                    <a:gd name="connsiteX10" fmla="*/ 210368 w 1480991"/>
                    <a:gd name="connsiteY10" fmla="*/ 173905 h 1029402"/>
                    <a:gd name="connsiteX11" fmla="*/ 210368 w 1480991"/>
                    <a:gd name="connsiteY11" fmla="*/ 272076 h 1029402"/>
                    <a:gd name="connsiteX12" fmla="*/ 232807 w 1480991"/>
                    <a:gd name="connsiteY12" fmla="*/ 272076 h 1029402"/>
                    <a:gd name="connsiteX13" fmla="*/ 232807 w 1480991"/>
                    <a:gd name="connsiteY13" fmla="*/ 294516 h 1029402"/>
                    <a:gd name="connsiteX14" fmla="*/ 356223 w 1480991"/>
                    <a:gd name="connsiteY14" fmla="*/ 294516 h 1029402"/>
                    <a:gd name="connsiteX15" fmla="*/ 356223 w 1480991"/>
                    <a:gd name="connsiteY15" fmla="*/ 333784 h 1029402"/>
                    <a:gd name="connsiteX16" fmla="*/ 378662 w 1480991"/>
                    <a:gd name="connsiteY16" fmla="*/ 333784 h 1029402"/>
                    <a:gd name="connsiteX17" fmla="*/ 378662 w 1480991"/>
                    <a:gd name="connsiteY17" fmla="*/ 378663 h 1029402"/>
                    <a:gd name="connsiteX18" fmla="*/ 1200500 w 1480991"/>
                    <a:gd name="connsiteY18" fmla="*/ 353419 h 1029402"/>
                    <a:gd name="connsiteX19" fmla="*/ 1200500 w 1480991"/>
                    <a:gd name="connsiteY19" fmla="*/ 726472 h 1029402"/>
                    <a:gd name="connsiteX20" fmla="*/ 1480991 w 1480991"/>
                    <a:gd name="connsiteY20" fmla="*/ 726472 h 1029402"/>
                    <a:gd name="connsiteX21" fmla="*/ 1480991 w 1480991"/>
                    <a:gd name="connsiteY21" fmla="*/ 1029402 h 1029402"/>
                    <a:gd name="connsiteX0" fmla="*/ 0 w 1480991"/>
                    <a:gd name="connsiteY0" fmla="*/ 0 h 726472"/>
                    <a:gd name="connsiteX1" fmla="*/ 56098 w 1480991"/>
                    <a:gd name="connsiteY1" fmla="*/ 0 h 726472"/>
                    <a:gd name="connsiteX2" fmla="*/ 56098 w 1480991"/>
                    <a:gd name="connsiteY2" fmla="*/ 19635 h 726472"/>
                    <a:gd name="connsiteX3" fmla="*/ 95366 w 1480991"/>
                    <a:gd name="connsiteY3" fmla="*/ 19635 h 726472"/>
                    <a:gd name="connsiteX4" fmla="*/ 95366 w 1480991"/>
                    <a:gd name="connsiteY4" fmla="*/ 58903 h 726472"/>
                    <a:gd name="connsiteX5" fmla="*/ 95366 w 1480991"/>
                    <a:gd name="connsiteY5" fmla="*/ 109392 h 726472"/>
                    <a:gd name="connsiteX6" fmla="*/ 143050 w 1480991"/>
                    <a:gd name="connsiteY6" fmla="*/ 109392 h 726472"/>
                    <a:gd name="connsiteX7" fmla="*/ 143050 w 1480991"/>
                    <a:gd name="connsiteY7" fmla="*/ 148661 h 726472"/>
                    <a:gd name="connsiteX8" fmla="*/ 190733 w 1480991"/>
                    <a:gd name="connsiteY8" fmla="*/ 148661 h 726472"/>
                    <a:gd name="connsiteX9" fmla="*/ 190733 w 1480991"/>
                    <a:gd name="connsiteY9" fmla="*/ 173905 h 726472"/>
                    <a:gd name="connsiteX10" fmla="*/ 210368 w 1480991"/>
                    <a:gd name="connsiteY10" fmla="*/ 173905 h 726472"/>
                    <a:gd name="connsiteX11" fmla="*/ 210368 w 1480991"/>
                    <a:gd name="connsiteY11" fmla="*/ 272076 h 726472"/>
                    <a:gd name="connsiteX12" fmla="*/ 232807 w 1480991"/>
                    <a:gd name="connsiteY12" fmla="*/ 272076 h 726472"/>
                    <a:gd name="connsiteX13" fmla="*/ 232807 w 1480991"/>
                    <a:gd name="connsiteY13" fmla="*/ 294516 h 726472"/>
                    <a:gd name="connsiteX14" fmla="*/ 356223 w 1480991"/>
                    <a:gd name="connsiteY14" fmla="*/ 294516 h 726472"/>
                    <a:gd name="connsiteX15" fmla="*/ 356223 w 1480991"/>
                    <a:gd name="connsiteY15" fmla="*/ 333784 h 726472"/>
                    <a:gd name="connsiteX16" fmla="*/ 378662 w 1480991"/>
                    <a:gd name="connsiteY16" fmla="*/ 333784 h 726472"/>
                    <a:gd name="connsiteX17" fmla="*/ 378662 w 1480991"/>
                    <a:gd name="connsiteY17" fmla="*/ 378663 h 726472"/>
                    <a:gd name="connsiteX18" fmla="*/ 1200500 w 1480991"/>
                    <a:gd name="connsiteY18" fmla="*/ 353419 h 726472"/>
                    <a:gd name="connsiteX19" fmla="*/ 1200500 w 1480991"/>
                    <a:gd name="connsiteY19" fmla="*/ 726472 h 726472"/>
                    <a:gd name="connsiteX20" fmla="*/ 1480991 w 1480991"/>
                    <a:gd name="connsiteY20" fmla="*/ 726472 h 726472"/>
                    <a:gd name="connsiteX0" fmla="*/ 0 w 1200500"/>
                    <a:gd name="connsiteY0" fmla="*/ 0 h 726472"/>
                    <a:gd name="connsiteX1" fmla="*/ 56098 w 1200500"/>
                    <a:gd name="connsiteY1" fmla="*/ 0 h 726472"/>
                    <a:gd name="connsiteX2" fmla="*/ 56098 w 1200500"/>
                    <a:gd name="connsiteY2" fmla="*/ 19635 h 726472"/>
                    <a:gd name="connsiteX3" fmla="*/ 95366 w 1200500"/>
                    <a:gd name="connsiteY3" fmla="*/ 19635 h 726472"/>
                    <a:gd name="connsiteX4" fmla="*/ 95366 w 1200500"/>
                    <a:gd name="connsiteY4" fmla="*/ 58903 h 726472"/>
                    <a:gd name="connsiteX5" fmla="*/ 95366 w 1200500"/>
                    <a:gd name="connsiteY5" fmla="*/ 109392 h 726472"/>
                    <a:gd name="connsiteX6" fmla="*/ 143050 w 1200500"/>
                    <a:gd name="connsiteY6" fmla="*/ 109392 h 726472"/>
                    <a:gd name="connsiteX7" fmla="*/ 143050 w 1200500"/>
                    <a:gd name="connsiteY7" fmla="*/ 148661 h 726472"/>
                    <a:gd name="connsiteX8" fmla="*/ 190733 w 1200500"/>
                    <a:gd name="connsiteY8" fmla="*/ 148661 h 726472"/>
                    <a:gd name="connsiteX9" fmla="*/ 190733 w 1200500"/>
                    <a:gd name="connsiteY9" fmla="*/ 173905 h 726472"/>
                    <a:gd name="connsiteX10" fmla="*/ 210368 w 1200500"/>
                    <a:gd name="connsiteY10" fmla="*/ 173905 h 726472"/>
                    <a:gd name="connsiteX11" fmla="*/ 210368 w 1200500"/>
                    <a:gd name="connsiteY11" fmla="*/ 272076 h 726472"/>
                    <a:gd name="connsiteX12" fmla="*/ 232807 w 1200500"/>
                    <a:gd name="connsiteY12" fmla="*/ 272076 h 726472"/>
                    <a:gd name="connsiteX13" fmla="*/ 232807 w 1200500"/>
                    <a:gd name="connsiteY13" fmla="*/ 294516 h 726472"/>
                    <a:gd name="connsiteX14" fmla="*/ 356223 w 1200500"/>
                    <a:gd name="connsiteY14" fmla="*/ 294516 h 726472"/>
                    <a:gd name="connsiteX15" fmla="*/ 356223 w 1200500"/>
                    <a:gd name="connsiteY15" fmla="*/ 333784 h 726472"/>
                    <a:gd name="connsiteX16" fmla="*/ 378662 w 1200500"/>
                    <a:gd name="connsiteY16" fmla="*/ 333784 h 726472"/>
                    <a:gd name="connsiteX17" fmla="*/ 378662 w 1200500"/>
                    <a:gd name="connsiteY17" fmla="*/ 378663 h 726472"/>
                    <a:gd name="connsiteX18" fmla="*/ 1200500 w 1200500"/>
                    <a:gd name="connsiteY18" fmla="*/ 353419 h 726472"/>
                    <a:gd name="connsiteX19" fmla="*/ 1200500 w 1200500"/>
                    <a:gd name="connsiteY19" fmla="*/ 726472 h 726472"/>
                    <a:gd name="connsiteX0" fmla="*/ 0 w 1200500"/>
                    <a:gd name="connsiteY0" fmla="*/ 0 h 378663"/>
                    <a:gd name="connsiteX1" fmla="*/ 56098 w 1200500"/>
                    <a:gd name="connsiteY1" fmla="*/ 0 h 378663"/>
                    <a:gd name="connsiteX2" fmla="*/ 56098 w 1200500"/>
                    <a:gd name="connsiteY2" fmla="*/ 19635 h 378663"/>
                    <a:gd name="connsiteX3" fmla="*/ 95366 w 1200500"/>
                    <a:gd name="connsiteY3" fmla="*/ 19635 h 378663"/>
                    <a:gd name="connsiteX4" fmla="*/ 95366 w 1200500"/>
                    <a:gd name="connsiteY4" fmla="*/ 58903 h 378663"/>
                    <a:gd name="connsiteX5" fmla="*/ 95366 w 1200500"/>
                    <a:gd name="connsiteY5" fmla="*/ 109392 h 378663"/>
                    <a:gd name="connsiteX6" fmla="*/ 143050 w 1200500"/>
                    <a:gd name="connsiteY6" fmla="*/ 109392 h 378663"/>
                    <a:gd name="connsiteX7" fmla="*/ 143050 w 1200500"/>
                    <a:gd name="connsiteY7" fmla="*/ 148661 h 378663"/>
                    <a:gd name="connsiteX8" fmla="*/ 190733 w 1200500"/>
                    <a:gd name="connsiteY8" fmla="*/ 148661 h 378663"/>
                    <a:gd name="connsiteX9" fmla="*/ 190733 w 1200500"/>
                    <a:gd name="connsiteY9" fmla="*/ 173905 h 378663"/>
                    <a:gd name="connsiteX10" fmla="*/ 210368 w 1200500"/>
                    <a:gd name="connsiteY10" fmla="*/ 173905 h 378663"/>
                    <a:gd name="connsiteX11" fmla="*/ 210368 w 1200500"/>
                    <a:gd name="connsiteY11" fmla="*/ 272076 h 378663"/>
                    <a:gd name="connsiteX12" fmla="*/ 232807 w 1200500"/>
                    <a:gd name="connsiteY12" fmla="*/ 272076 h 378663"/>
                    <a:gd name="connsiteX13" fmla="*/ 232807 w 1200500"/>
                    <a:gd name="connsiteY13" fmla="*/ 294516 h 378663"/>
                    <a:gd name="connsiteX14" fmla="*/ 356223 w 1200500"/>
                    <a:gd name="connsiteY14" fmla="*/ 294516 h 378663"/>
                    <a:gd name="connsiteX15" fmla="*/ 356223 w 1200500"/>
                    <a:gd name="connsiteY15" fmla="*/ 333784 h 378663"/>
                    <a:gd name="connsiteX16" fmla="*/ 378662 w 1200500"/>
                    <a:gd name="connsiteY16" fmla="*/ 333784 h 378663"/>
                    <a:gd name="connsiteX17" fmla="*/ 378662 w 1200500"/>
                    <a:gd name="connsiteY17" fmla="*/ 378663 h 378663"/>
                    <a:gd name="connsiteX18" fmla="*/ 1200500 w 1200500"/>
                    <a:gd name="connsiteY18" fmla="*/ 353419 h 378663"/>
                    <a:gd name="connsiteX0" fmla="*/ 0 w 378662"/>
                    <a:gd name="connsiteY0" fmla="*/ 0 h 378663"/>
                    <a:gd name="connsiteX1" fmla="*/ 56098 w 378662"/>
                    <a:gd name="connsiteY1" fmla="*/ 0 h 378663"/>
                    <a:gd name="connsiteX2" fmla="*/ 56098 w 378662"/>
                    <a:gd name="connsiteY2" fmla="*/ 19635 h 378663"/>
                    <a:gd name="connsiteX3" fmla="*/ 95366 w 378662"/>
                    <a:gd name="connsiteY3" fmla="*/ 19635 h 378663"/>
                    <a:gd name="connsiteX4" fmla="*/ 95366 w 378662"/>
                    <a:gd name="connsiteY4" fmla="*/ 58903 h 378663"/>
                    <a:gd name="connsiteX5" fmla="*/ 95366 w 378662"/>
                    <a:gd name="connsiteY5" fmla="*/ 109392 h 378663"/>
                    <a:gd name="connsiteX6" fmla="*/ 143050 w 378662"/>
                    <a:gd name="connsiteY6" fmla="*/ 109392 h 378663"/>
                    <a:gd name="connsiteX7" fmla="*/ 143050 w 378662"/>
                    <a:gd name="connsiteY7" fmla="*/ 148661 h 378663"/>
                    <a:gd name="connsiteX8" fmla="*/ 190733 w 378662"/>
                    <a:gd name="connsiteY8" fmla="*/ 148661 h 378663"/>
                    <a:gd name="connsiteX9" fmla="*/ 190733 w 378662"/>
                    <a:gd name="connsiteY9" fmla="*/ 173905 h 378663"/>
                    <a:gd name="connsiteX10" fmla="*/ 210368 w 378662"/>
                    <a:gd name="connsiteY10" fmla="*/ 173905 h 378663"/>
                    <a:gd name="connsiteX11" fmla="*/ 210368 w 378662"/>
                    <a:gd name="connsiteY11" fmla="*/ 272076 h 378663"/>
                    <a:gd name="connsiteX12" fmla="*/ 232807 w 378662"/>
                    <a:gd name="connsiteY12" fmla="*/ 272076 h 378663"/>
                    <a:gd name="connsiteX13" fmla="*/ 232807 w 378662"/>
                    <a:gd name="connsiteY13" fmla="*/ 294516 h 378663"/>
                    <a:gd name="connsiteX14" fmla="*/ 356223 w 378662"/>
                    <a:gd name="connsiteY14" fmla="*/ 294516 h 378663"/>
                    <a:gd name="connsiteX15" fmla="*/ 356223 w 378662"/>
                    <a:gd name="connsiteY15" fmla="*/ 333784 h 378663"/>
                    <a:gd name="connsiteX16" fmla="*/ 378662 w 378662"/>
                    <a:gd name="connsiteY16" fmla="*/ 333784 h 378663"/>
                    <a:gd name="connsiteX17" fmla="*/ 378662 w 378662"/>
                    <a:gd name="connsiteY17" fmla="*/ 378663 h 378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78662" h="378663">
                      <a:moveTo>
                        <a:pt x="0" y="0"/>
                      </a:moveTo>
                      <a:lnTo>
                        <a:pt x="56098" y="0"/>
                      </a:lnTo>
                      <a:lnTo>
                        <a:pt x="56098" y="19635"/>
                      </a:lnTo>
                      <a:lnTo>
                        <a:pt x="95366" y="19635"/>
                      </a:lnTo>
                      <a:lnTo>
                        <a:pt x="95366" y="58903"/>
                      </a:lnTo>
                      <a:lnTo>
                        <a:pt x="95366" y="109392"/>
                      </a:lnTo>
                      <a:lnTo>
                        <a:pt x="143050" y="109392"/>
                      </a:lnTo>
                      <a:lnTo>
                        <a:pt x="143050" y="148661"/>
                      </a:lnTo>
                      <a:lnTo>
                        <a:pt x="190733" y="148661"/>
                      </a:lnTo>
                      <a:lnTo>
                        <a:pt x="190733" y="173905"/>
                      </a:lnTo>
                      <a:lnTo>
                        <a:pt x="210368" y="173905"/>
                      </a:lnTo>
                      <a:lnTo>
                        <a:pt x="210368" y="272076"/>
                      </a:lnTo>
                      <a:lnTo>
                        <a:pt x="232807" y="272076"/>
                      </a:lnTo>
                      <a:lnTo>
                        <a:pt x="232807" y="294516"/>
                      </a:lnTo>
                      <a:lnTo>
                        <a:pt x="356223" y="294516"/>
                      </a:lnTo>
                      <a:lnTo>
                        <a:pt x="356223" y="333784"/>
                      </a:lnTo>
                      <a:lnTo>
                        <a:pt x="378662" y="333784"/>
                      </a:lnTo>
                      <a:lnTo>
                        <a:pt x="378662" y="378663"/>
                      </a:lnTo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1" name="Freeform: Shape 108">
                  <a:extLst>
                    <a:ext uri="{FF2B5EF4-FFF2-40B4-BE49-F238E27FC236}">
                      <a16:creationId xmlns:a16="http://schemas.microsoft.com/office/drawing/2014/main" id="{351F6624-5ADB-4D15-8D9B-A49ADF0EE59D}"/>
                    </a:ext>
                  </a:extLst>
                </p:cNvPr>
                <p:cNvSpPr/>
                <p:nvPr/>
              </p:nvSpPr>
              <p:spPr>
                <a:xfrm>
                  <a:off x="8198745" y="1819275"/>
                  <a:ext cx="1614487" cy="654843"/>
                </a:xfrm>
                <a:custGeom>
                  <a:avLst/>
                  <a:gdLst>
                    <a:gd name="connsiteX0" fmla="*/ 0 w 1614487"/>
                    <a:gd name="connsiteY0" fmla="*/ 0 h 654843"/>
                    <a:gd name="connsiteX1" fmla="*/ 833437 w 1614487"/>
                    <a:gd name="connsiteY1" fmla="*/ 0 h 654843"/>
                    <a:gd name="connsiteX2" fmla="*/ 833437 w 1614487"/>
                    <a:gd name="connsiteY2" fmla="*/ 307181 h 654843"/>
                    <a:gd name="connsiteX3" fmla="*/ 1092993 w 1614487"/>
                    <a:gd name="connsiteY3" fmla="*/ 307181 h 654843"/>
                    <a:gd name="connsiteX4" fmla="*/ 1092993 w 1614487"/>
                    <a:gd name="connsiteY4" fmla="*/ 654843 h 654843"/>
                    <a:gd name="connsiteX5" fmla="*/ 1614487 w 1614487"/>
                    <a:gd name="connsiteY5" fmla="*/ 654843 h 654843"/>
                    <a:gd name="connsiteX6" fmla="*/ 1612106 w 1614487"/>
                    <a:gd name="connsiteY6" fmla="*/ 652462 h 654843"/>
                    <a:gd name="connsiteX0" fmla="*/ 0 w 1614487"/>
                    <a:gd name="connsiteY0" fmla="*/ 0 h 654843"/>
                    <a:gd name="connsiteX1" fmla="*/ 833437 w 1614487"/>
                    <a:gd name="connsiteY1" fmla="*/ 0 h 654843"/>
                    <a:gd name="connsiteX2" fmla="*/ 833437 w 1614487"/>
                    <a:gd name="connsiteY2" fmla="*/ 307181 h 654843"/>
                    <a:gd name="connsiteX3" fmla="*/ 1092993 w 1614487"/>
                    <a:gd name="connsiteY3" fmla="*/ 307181 h 654843"/>
                    <a:gd name="connsiteX4" fmla="*/ 1092993 w 1614487"/>
                    <a:gd name="connsiteY4" fmla="*/ 654843 h 654843"/>
                    <a:gd name="connsiteX5" fmla="*/ 1614487 w 1614487"/>
                    <a:gd name="connsiteY5" fmla="*/ 654843 h 654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4487" h="654843">
                      <a:moveTo>
                        <a:pt x="0" y="0"/>
                      </a:moveTo>
                      <a:lnTo>
                        <a:pt x="833437" y="0"/>
                      </a:lnTo>
                      <a:lnTo>
                        <a:pt x="833437" y="307181"/>
                      </a:lnTo>
                      <a:lnTo>
                        <a:pt x="1092993" y="307181"/>
                      </a:lnTo>
                      <a:lnTo>
                        <a:pt x="1092993" y="654843"/>
                      </a:lnTo>
                      <a:lnTo>
                        <a:pt x="1614487" y="654843"/>
                      </a:lnTo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2" name="Freeform: Shape 109">
                  <a:extLst>
                    <a:ext uri="{FF2B5EF4-FFF2-40B4-BE49-F238E27FC236}">
                      <a16:creationId xmlns:a16="http://schemas.microsoft.com/office/drawing/2014/main" id="{8E8AEFEE-21C2-4657-BA1D-142EABE64661}"/>
                    </a:ext>
                  </a:extLst>
                </p:cNvPr>
                <p:cNvSpPr/>
                <p:nvPr/>
              </p:nvSpPr>
              <p:spPr>
                <a:xfrm>
                  <a:off x="2580093" y="387799"/>
                  <a:ext cx="936839" cy="145855"/>
                </a:xfrm>
                <a:custGeom>
                  <a:avLst/>
                  <a:gdLst>
                    <a:gd name="connsiteX0" fmla="*/ 0 w 936839"/>
                    <a:gd name="connsiteY0" fmla="*/ 0 h 145855"/>
                    <a:gd name="connsiteX1" fmla="*/ 103782 w 936839"/>
                    <a:gd name="connsiteY1" fmla="*/ 0 h 145855"/>
                    <a:gd name="connsiteX2" fmla="*/ 103782 w 936839"/>
                    <a:gd name="connsiteY2" fmla="*/ 28049 h 145855"/>
                    <a:gd name="connsiteX3" fmla="*/ 232808 w 936839"/>
                    <a:gd name="connsiteY3" fmla="*/ 28049 h 145855"/>
                    <a:gd name="connsiteX4" fmla="*/ 232808 w 936839"/>
                    <a:gd name="connsiteY4" fmla="*/ 50488 h 145855"/>
                    <a:gd name="connsiteX5" fmla="*/ 373053 w 936839"/>
                    <a:gd name="connsiteY5" fmla="*/ 50488 h 145855"/>
                    <a:gd name="connsiteX6" fmla="*/ 373053 w 936839"/>
                    <a:gd name="connsiteY6" fmla="*/ 64513 h 145855"/>
                    <a:gd name="connsiteX7" fmla="*/ 493664 w 936839"/>
                    <a:gd name="connsiteY7" fmla="*/ 64513 h 145855"/>
                    <a:gd name="connsiteX8" fmla="*/ 493664 w 936839"/>
                    <a:gd name="connsiteY8" fmla="*/ 98172 h 145855"/>
                    <a:gd name="connsiteX9" fmla="*/ 572201 w 936839"/>
                    <a:gd name="connsiteY9" fmla="*/ 98172 h 145855"/>
                    <a:gd name="connsiteX10" fmla="*/ 572201 w 936839"/>
                    <a:gd name="connsiteY10" fmla="*/ 120611 h 145855"/>
                    <a:gd name="connsiteX11" fmla="*/ 771350 w 936839"/>
                    <a:gd name="connsiteY11" fmla="*/ 120611 h 145855"/>
                    <a:gd name="connsiteX12" fmla="*/ 771350 w 936839"/>
                    <a:gd name="connsiteY12" fmla="*/ 143050 h 145855"/>
                    <a:gd name="connsiteX13" fmla="*/ 936839 w 936839"/>
                    <a:gd name="connsiteY13" fmla="*/ 143050 h 145855"/>
                    <a:gd name="connsiteX14" fmla="*/ 936839 w 936839"/>
                    <a:gd name="connsiteY14" fmla="*/ 145855 h 145855"/>
                    <a:gd name="connsiteX15" fmla="*/ 936839 w 936839"/>
                    <a:gd name="connsiteY15" fmla="*/ 145855 h 145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36839" h="145855">
                      <a:moveTo>
                        <a:pt x="0" y="0"/>
                      </a:moveTo>
                      <a:lnTo>
                        <a:pt x="103782" y="0"/>
                      </a:lnTo>
                      <a:lnTo>
                        <a:pt x="103782" y="28049"/>
                      </a:lnTo>
                      <a:lnTo>
                        <a:pt x="232808" y="28049"/>
                      </a:lnTo>
                      <a:lnTo>
                        <a:pt x="232808" y="50488"/>
                      </a:lnTo>
                      <a:lnTo>
                        <a:pt x="373053" y="50488"/>
                      </a:lnTo>
                      <a:lnTo>
                        <a:pt x="373053" y="64513"/>
                      </a:lnTo>
                      <a:lnTo>
                        <a:pt x="493664" y="64513"/>
                      </a:lnTo>
                      <a:lnTo>
                        <a:pt x="493664" y="98172"/>
                      </a:lnTo>
                      <a:lnTo>
                        <a:pt x="572201" y="98172"/>
                      </a:lnTo>
                      <a:lnTo>
                        <a:pt x="572201" y="120611"/>
                      </a:lnTo>
                      <a:lnTo>
                        <a:pt x="771350" y="120611"/>
                      </a:lnTo>
                      <a:lnTo>
                        <a:pt x="771350" y="143050"/>
                      </a:lnTo>
                      <a:lnTo>
                        <a:pt x="936839" y="143050"/>
                      </a:lnTo>
                      <a:lnTo>
                        <a:pt x="936839" y="145855"/>
                      </a:lnTo>
                      <a:lnTo>
                        <a:pt x="936839" y="145855"/>
                      </a:lnTo>
                    </a:path>
                  </a:pathLst>
                </a:custGeom>
                <a:noFill/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3" name="Freeform: Shape 110">
                  <a:extLst>
                    <a:ext uri="{FF2B5EF4-FFF2-40B4-BE49-F238E27FC236}">
                      <a16:creationId xmlns:a16="http://schemas.microsoft.com/office/drawing/2014/main" id="{0BB2EBEC-3D27-45C4-B0A8-71ACEBCD5C82}"/>
                    </a:ext>
                  </a:extLst>
                </p:cNvPr>
                <p:cNvSpPr/>
                <p:nvPr/>
              </p:nvSpPr>
              <p:spPr>
                <a:xfrm>
                  <a:off x="1356139" y="314538"/>
                  <a:ext cx="1229149" cy="73260"/>
                </a:xfrm>
                <a:custGeom>
                  <a:avLst/>
                  <a:gdLst>
                    <a:gd name="connsiteX0" fmla="*/ 0 w 1229149"/>
                    <a:gd name="connsiteY0" fmla="*/ 0 h 84114"/>
                    <a:gd name="connsiteX1" fmla="*/ 360876 w 1229149"/>
                    <a:gd name="connsiteY1" fmla="*/ 0 h 84114"/>
                    <a:gd name="connsiteX2" fmla="*/ 360876 w 1229149"/>
                    <a:gd name="connsiteY2" fmla="*/ 10853 h 84114"/>
                    <a:gd name="connsiteX3" fmla="*/ 548098 w 1229149"/>
                    <a:gd name="connsiteY3" fmla="*/ 10853 h 84114"/>
                    <a:gd name="connsiteX4" fmla="*/ 548098 w 1229149"/>
                    <a:gd name="connsiteY4" fmla="*/ 29847 h 84114"/>
                    <a:gd name="connsiteX5" fmla="*/ 719039 w 1229149"/>
                    <a:gd name="connsiteY5" fmla="*/ 29847 h 84114"/>
                    <a:gd name="connsiteX6" fmla="*/ 719039 w 1229149"/>
                    <a:gd name="connsiteY6" fmla="*/ 59693 h 84114"/>
                    <a:gd name="connsiteX7" fmla="*/ 1028361 w 1229149"/>
                    <a:gd name="connsiteY7" fmla="*/ 59693 h 84114"/>
                    <a:gd name="connsiteX8" fmla="*/ 1028361 w 1229149"/>
                    <a:gd name="connsiteY8" fmla="*/ 73260 h 84114"/>
                    <a:gd name="connsiteX9" fmla="*/ 1229149 w 1229149"/>
                    <a:gd name="connsiteY9" fmla="*/ 73260 h 84114"/>
                    <a:gd name="connsiteX10" fmla="*/ 1229149 w 1229149"/>
                    <a:gd name="connsiteY10" fmla="*/ 84114 h 84114"/>
                    <a:gd name="connsiteX0" fmla="*/ 0 w 1229149"/>
                    <a:gd name="connsiteY0" fmla="*/ 0 h 73260"/>
                    <a:gd name="connsiteX1" fmla="*/ 360876 w 1229149"/>
                    <a:gd name="connsiteY1" fmla="*/ 0 h 73260"/>
                    <a:gd name="connsiteX2" fmla="*/ 360876 w 1229149"/>
                    <a:gd name="connsiteY2" fmla="*/ 10853 h 73260"/>
                    <a:gd name="connsiteX3" fmla="*/ 548098 w 1229149"/>
                    <a:gd name="connsiteY3" fmla="*/ 10853 h 73260"/>
                    <a:gd name="connsiteX4" fmla="*/ 548098 w 1229149"/>
                    <a:gd name="connsiteY4" fmla="*/ 29847 h 73260"/>
                    <a:gd name="connsiteX5" fmla="*/ 719039 w 1229149"/>
                    <a:gd name="connsiteY5" fmla="*/ 29847 h 73260"/>
                    <a:gd name="connsiteX6" fmla="*/ 719039 w 1229149"/>
                    <a:gd name="connsiteY6" fmla="*/ 59693 h 73260"/>
                    <a:gd name="connsiteX7" fmla="*/ 1028361 w 1229149"/>
                    <a:gd name="connsiteY7" fmla="*/ 59693 h 73260"/>
                    <a:gd name="connsiteX8" fmla="*/ 1028361 w 1229149"/>
                    <a:gd name="connsiteY8" fmla="*/ 73260 h 73260"/>
                    <a:gd name="connsiteX9" fmla="*/ 1229149 w 1229149"/>
                    <a:gd name="connsiteY9" fmla="*/ 73260 h 73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29149" h="73260">
                      <a:moveTo>
                        <a:pt x="0" y="0"/>
                      </a:moveTo>
                      <a:lnTo>
                        <a:pt x="360876" y="0"/>
                      </a:lnTo>
                      <a:lnTo>
                        <a:pt x="360876" y="10853"/>
                      </a:lnTo>
                      <a:lnTo>
                        <a:pt x="548098" y="10853"/>
                      </a:lnTo>
                      <a:lnTo>
                        <a:pt x="548098" y="29847"/>
                      </a:lnTo>
                      <a:lnTo>
                        <a:pt x="719039" y="29847"/>
                      </a:lnTo>
                      <a:lnTo>
                        <a:pt x="719039" y="59693"/>
                      </a:lnTo>
                      <a:lnTo>
                        <a:pt x="1028361" y="59693"/>
                      </a:lnTo>
                      <a:lnTo>
                        <a:pt x="1028361" y="73260"/>
                      </a:lnTo>
                      <a:lnTo>
                        <a:pt x="1229149" y="73260"/>
                      </a:lnTo>
                    </a:path>
                  </a:pathLst>
                </a:custGeom>
                <a:noFill/>
                <a:ln w="38100">
                  <a:solidFill>
                    <a:srgbClr val="BDBD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4" name="Freeform: Shape 111">
                  <a:extLst>
                    <a:ext uri="{FF2B5EF4-FFF2-40B4-BE49-F238E27FC236}">
                      <a16:creationId xmlns:a16="http://schemas.microsoft.com/office/drawing/2014/main" id="{C95E4D8A-1635-4D2A-9BDE-28ED3FC94CFE}"/>
                    </a:ext>
                  </a:extLst>
                </p:cNvPr>
                <p:cNvSpPr/>
                <p:nvPr/>
              </p:nvSpPr>
              <p:spPr>
                <a:xfrm>
                  <a:off x="3523801" y="517778"/>
                  <a:ext cx="1073553" cy="416689"/>
                </a:xfrm>
                <a:custGeom>
                  <a:avLst/>
                  <a:gdLst>
                    <a:gd name="connsiteX0" fmla="*/ 0 w 1035934"/>
                    <a:gd name="connsiteY0" fmla="*/ 0 h 445626"/>
                    <a:gd name="connsiteX1" fmla="*/ 0 w 1035934"/>
                    <a:gd name="connsiteY1" fmla="*/ 52087 h 445626"/>
                    <a:gd name="connsiteX2" fmla="*/ 46298 w 1035934"/>
                    <a:gd name="connsiteY2" fmla="*/ 98385 h 445626"/>
                    <a:gd name="connsiteX3" fmla="*/ 124428 w 1035934"/>
                    <a:gd name="connsiteY3" fmla="*/ 98385 h 445626"/>
                    <a:gd name="connsiteX4" fmla="*/ 124428 w 1035934"/>
                    <a:gd name="connsiteY4" fmla="*/ 124428 h 445626"/>
                    <a:gd name="connsiteX5" fmla="*/ 251749 w 1035934"/>
                    <a:gd name="connsiteY5" fmla="*/ 124428 h 445626"/>
                    <a:gd name="connsiteX6" fmla="*/ 257537 w 1035934"/>
                    <a:gd name="connsiteY6" fmla="*/ 124428 h 445626"/>
                    <a:gd name="connsiteX7" fmla="*/ 280686 w 1035934"/>
                    <a:gd name="connsiteY7" fmla="*/ 124428 h 445626"/>
                    <a:gd name="connsiteX8" fmla="*/ 280686 w 1035934"/>
                    <a:gd name="connsiteY8" fmla="*/ 170727 h 445626"/>
                    <a:gd name="connsiteX9" fmla="*/ 344347 w 1035934"/>
                    <a:gd name="connsiteY9" fmla="*/ 170727 h 445626"/>
                    <a:gd name="connsiteX10" fmla="*/ 425370 w 1035934"/>
                    <a:gd name="connsiteY10" fmla="*/ 170727 h 445626"/>
                    <a:gd name="connsiteX11" fmla="*/ 425370 w 1035934"/>
                    <a:gd name="connsiteY11" fmla="*/ 193876 h 445626"/>
                    <a:gd name="connsiteX12" fmla="*/ 442732 w 1035934"/>
                    <a:gd name="connsiteY12" fmla="*/ 193876 h 445626"/>
                    <a:gd name="connsiteX13" fmla="*/ 442732 w 1035934"/>
                    <a:gd name="connsiteY13" fmla="*/ 219919 h 445626"/>
                    <a:gd name="connsiteX14" fmla="*/ 491924 w 1035934"/>
                    <a:gd name="connsiteY14" fmla="*/ 219919 h 445626"/>
                    <a:gd name="connsiteX15" fmla="*/ 491924 w 1035934"/>
                    <a:gd name="connsiteY15" fmla="*/ 260431 h 445626"/>
                    <a:gd name="connsiteX16" fmla="*/ 529542 w 1035934"/>
                    <a:gd name="connsiteY16" fmla="*/ 260431 h 445626"/>
                    <a:gd name="connsiteX17" fmla="*/ 529542 w 1035934"/>
                    <a:gd name="connsiteY17" fmla="*/ 292261 h 445626"/>
                    <a:gd name="connsiteX18" fmla="*/ 564266 w 1035934"/>
                    <a:gd name="connsiteY18" fmla="*/ 292261 h 445626"/>
                    <a:gd name="connsiteX19" fmla="*/ 564266 w 1035934"/>
                    <a:gd name="connsiteY19" fmla="*/ 321198 h 445626"/>
                    <a:gd name="connsiteX20" fmla="*/ 607671 w 1035934"/>
                    <a:gd name="connsiteY20" fmla="*/ 321198 h 445626"/>
                    <a:gd name="connsiteX21" fmla="*/ 607671 w 1035934"/>
                    <a:gd name="connsiteY21" fmla="*/ 350135 h 445626"/>
                    <a:gd name="connsiteX22" fmla="*/ 732099 w 1035934"/>
                    <a:gd name="connsiteY22" fmla="*/ 350135 h 445626"/>
                    <a:gd name="connsiteX23" fmla="*/ 732099 w 1035934"/>
                    <a:gd name="connsiteY23" fmla="*/ 367497 h 445626"/>
                    <a:gd name="connsiteX24" fmla="*/ 853633 w 1035934"/>
                    <a:gd name="connsiteY24" fmla="*/ 367497 h 445626"/>
                    <a:gd name="connsiteX25" fmla="*/ 853633 w 1035934"/>
                    <a:gd name="connsiteY25" fmla="*/ 381965 h 445626"/>
                    <a:gd name="connsiteX26" fmla="*/ 943337 w 1035934"/>
                    <a:gd name="connsiteY26" fmla="*/ 381965 h 445626"/>
                    <a:gd name="connsiteX27" fmla="*/ 943337 w 1035934"/>
                    <a:gd name="connsiteY27" fmla="*/ 413795 h 445626"/>
                    <a:gd name="connsiteX28" fmla="*/ 1021466 w 1035934"/>
                    <a:gd name="connsiteY28" fmla="*/ 413795 h 445626"/>
                    <a:gd name="connsiteX29" fmla="*/ 1021466 w 1035934"/>
                    <a:gd name="connsiteY29" fmla="*/ 445626 h 445626"/>
                    <a:gd name="connsiteX30" fmla="*/ 1035934 w 1035934"/>
                    <a:gd name="connsiteY30" fmla="*/ 445626 h 445626"/>
                    <a:gd name="connsiteX31" fmla="*/ 1035934 w 1035934"/>
                    <a:gd name="connsiteY31" fmla="*/ 445626 h 445626"/>
                    <a:gd name="connsiteX0" fmla="*/ 0 w 1035934"/>
                    <a:gd name="connsiteY0" fmla="*/ 0 h 445626"/>
                    <a:gd name="connsiteX1" fmla="*/ 0 w 1035934"/>
                    <a:gd name="connsiteY1" fmla="*/ 52087 h 445626"/>
                    <a:gd name="connsiteX2" fmla="*/ 11574 w 1035934"/>
                    <a:gd name="connsiteY2" fmla="*/ 101279 h 445626"/>
                    <a:gd name="connsiteX3" fmla="*/ 124428 w 1035934"/>
                    <a:gd name="connsiteY3" fmla="*/ 98385 h 445626"/>
                    <a:gd name="connsiteX4" fmla="*/ 124428 w 1035934"/>
                    <a:gd name="connsiteY4" fmla="*/ 124428 h 445626"/>
                    <a:gd name="connsiteX5" fmla="*/ 251749 w 1035934"/>
                    <a:gd name="connsiteY5" fmla="*/ 124428 h 445626"/>
                    <a:gd name="connsiteX6" fmla="*/ 257537 w 1035934"/>
                    <a:gd name="connsiteY6" fmla="*/ 124428 h 445626"/>
                    <a:gd name="connsiteX7" fmla="*/ 280686 w 1035934"/>
                    <a:gd name="connsiteY7" fmla="*/ 124428 h 445626"/>
                    <a:gd name="connsiteX8" fmla="*/ 280686 w 1035934"/>
                    <a:gd name="connsiteY8" fmla="*/ 170727 h 445626"/>
                    <a:gd name="connsiteX9" fmla="*/ 344347 w 1035934"/>
                    <a:gd name="connsiteY9" fmla="*/ 170727 h 445626"/>
                    <a:gd name="connsiteX10" fmla="*/ 425370 w 1035934"/>
                    <a:gd name="connsiteY10" fmla="*/ 170727 h 445626"/>
                    <a:gd name="connsiteX11" fmla="*/ 425370 w 1035934"/>
                    <a:gd name="connsiteY11" fmla="*/ 193876 h 445626"/>
                    <a:gd name="connsiteX12" fmla="*/ 442732 w 1035934"/>
                    <a:gd name="connsiteY12" fmla="*/ 193876 h 445626"/>
                    <a:gd name="connsiteX13" fmla="*/ 442732 w 1035934"/>
                    <a:gd name="connsiteY13" fmla="*/ 219919 h 445626"/>
                    <a:gd name="connsiteX14" fmla="*/ 491924 w 1035934"/>
                    <a:gd name="connsiteY14" fmla="*/ 219919 h 445626"/>
                    <a:gd name="connsiteX15" fmla="*/ 491924 w 1035934"/>
                    <a:gd name="connsiteY15" fmla="*/ 260431 h 445626"/>
                    <a:gd name="connsiteX16" fmla="*/ 529542 w 1035934"/>
                    <a:gd name="connsiteY16" fmla="*/ 260431 h 445626"/>
                    <a:gd name="connsiteX17" fmla="*/ 529542 w 1035934"/>
                    <a:gd name="connsiteY17" fmla="*/ 292261 h 445626"/>
                    <a:gd name="connsiteX18" fmla="*/ 564266 w 1035934"/>
                    <a:gd name="connsiteY18" fmla="*/ 292261 h 445626"/>
                    <a:gd name="connsiteX19" fmla="*/ 564266 w 1035934"/>
                    <a:gd name="connsiteY19" fmla="*/ 321198 h 445626"/>
                    <a:gd name="connsiteX20" fmla="*/ 607671 w 1035934"/>
                    <a:gd name="connsiteY20" fmla="*/ 321198 h 445626"/>
                    <a:gd name="connsiteX21" fmla="*/ 607671 w 1035934"/>
                    <a:gd name="connsiteY21" fmla="*/ 350135 h 445626"/>
                    <a:gd name="connsiteX22" fmla="*/ 732099 w 1035934"/>
                    <a:gd name="connsiteY22" fmla="*/ 350135 h 445626"/>
                    <a:gd name="connsiteX23" fmla="*/ 732099 w 1035934"/>
                    <a:gd name="connsiteY23" fmla="*/ 367497 h 445626"/>
                    <a:gd name="connsiteX24" fmla="*/ 853633 w 1035934"/>
                    <a:gd name="connsiteY24" fmla="*/ 367497 h 445626"/>
                    <a:gd name="connsiteX25" fmla="*/ 853633 w 1035934"/>
                    <a:gd name="connsiteY25" fmla="*/ 381965 h 445626"/>
                    <a:gd name="connsiteX26" fmla="*/ 943337 w 1035934"/>
                    <a:gd name="connsiteY26" fmla="*/ 381965 h 445626"/>
                    <a:gd name="connsiteX27" fmla="*/ 943337 w 1035934"/>
                    <a:gd name="connsiteY27" fmla="*/ 413795 h 445626"/>
                    <a:gd name="connsiteX28" fmla="*/ 1021466 w 1035934"/>
                    <a:gd name="connsiteY28" fmla="*/ 413795 h 445626"/>
                    <a:gd name="connsiteX29" fmla="*/ 1021466 w 1035934"/>
                    <a:gd name="connsiteY29" fmla="*/ 445626 h 445626"/>
                    <a:gd name="connsiteX30" fmla="*/ 1035934 w 1035934"/>
                    <a:gd name="connsiteY30" fmla="*/ 445626 h 445626"/>
                    <a:gd name="connsiteX31" fmla="*/ 1035934 w 1035934"/>
                    <a:gd name="connsiteY31" fmla="*/ 445626 h 445626"/>
                    <a:gd name="connsiteX0" fmla="*/ 1 w 1035935"/>
                    <a:gd name="connsiteY0" fmla="*/ 0 h 445626"/>
                    <a:gd name="connsiteX1" fmla="*/ 1 w 1035935"/>
                    <a:gd name="connsiteY1" fmla="*/ 52087 h 445626"/>
                    <a:gd name="connsiteX2" fmla="*/ 0 w 1035935"/>
                    <a:gd name="connsiteY2" fmla="*/ 101279 h 445626"/>
                    <a:gd name="connsiteX3" fmla="*/ 124429 w 1035935"/>
                    <a:gd name="connsiteY3" fmla="*/ 98385 h 445626"/>
                    <a:gd name="connsiteX4" fmla="*/ 124429 w 1035935"/>
                    <a:gd name="connsiteY4" fmla="*/ 124428 h 445626"/>
                    <a:gd name="connsiteX5" fmla="*/ 251750 w 1035935"/>
                    <a:gd name="connsiteY5" fmla="*/ 124428 h 445626"/>
                    <a:gd name="connsiteX6" fmla="*/ 257538 w 1035935"/>
                    <a:gd name="connsiteY6" fmla="*/ 124428 h 445626"/>
                    <a:gd name="connsiteX7" fmla="*/ 280687 w 1035935"/>
                    <a:gd name="connsiteY7" fmla="*/ 124428 h 445626"/>
                    <a:gd name="connsiteX8" fmla="*/ 280687 w 1035935"/>
                    <a:gd name="connsiteY8" fmla="*/ 170727 h 445626"/>
                    <a:gd name="connsiteX9" fmla="*/ 344348 w 1035935"/>
                    <a:gd name="connsiteY9" fmla="*/ 170727 h 445626"/>
                    <a:gd name="connsiteX10" fmla="*/ 425371 w 1035935"/>
                    <a:gd name="connsiteY10" fmla="*/ 170727 h 445626"/>
                    <a:gd name="connsiteX11" fmla="*/ 425371 w 1035935"/>
                    <a:gd name="connsiteY11" fmla="*/ 193876 h 445626"/>
                    <a:gd name="connsiteX12" fmla="*/ 442733 w 1035935"/>
                    <a:gd name="connsiteY12" fmla="*/ 193876 h 445626"/>
                    <a:gd name="connsiteX13" fmla="*/ 442733 w 1035935"/>
                    <a:gd name="connsiteY13" fmla="*/ 219919 h 445626"/>
                    <a:gd name="connsiteX14" fmla="*/ 491925 w 1035935"/>
                    <a:gd name="connsiteY14" fmla="*/ 219919 h 445626"/>
                    <a:gd name="connsiteX15" fmla="*/ 491925 w 1035935"/>
                    <a:gd name="connsiteY15" fmla="*/ 260431 h 445626"/>
                    <a:gd name="connsiteX16" fmla="*/ 529543 w 1035935"/>
                    <a:gd name="connsiteY16" fmla="*/ 260431 h 445626"/>
                    <a:gd name="connsiteX17" fmla="*/ 529543 w 1035935"/>
                    <a:gd name="connsiteY17" fmla="*/ 292261 h 445626"/>
                    <a:gd name="connsiteX18" fmla="*/ 564267 w 1035935"/>
                    <a:gd name="connsiteY18" fmla="*/ 292261 h 445626"/>
                    <a:gd name="connsiteX19" fmla="*/ 564267 w 1035935"/>
                    <a:gd name="connsiteY19" fmla="*/ 321198 h 445626"/>
                    <a:gd name="connsiteX20" fmla="*/ 607672 w 1035935"/>
                    <a:gd name="connsiteY20" fmla="*/ 321198 h 445626"/>
                    <a:gd name="connsiteX21" fmla="*/ 607672 w 1035935"/>
                    <a:gd name="connsiteY21" fmla="*/ 350135 h 445626"/>
                    <a:gd name="connsiteX22" fmla="*/ 732100 w 1035935"/>
                    <a:gd name="connsiteY22" fmla="*/ 350135 h 445626"/>
                    <a:gd name="connsiteX23" fmla="*/ 732100 w 1035935"/>
                    <a:gd name="connsiteY23" fmla="*/ 367497 h 445626"/>
                    <a:gd name="connsiteX24" fmla="*/ 853634 w 1035935"/>
                    <a:gd name="connsiteY24" fmla="*/ 367497 h 445626"/>
                    <a:gd name="connsiteX25" fmla="*/ 853634 w 1035935"/>
                    <a:gd name="connsiteY25" fmla="*/ 381965 h 445626"/>
                    <a:gd name="connsiteX26" fmla="*/ 943338 w 1035935"/>
                    <a:gd name="connsiteY26" fmla="*/ 381965 h 445626"/>
                    <a:gd name="connsiteX27" fmla="*/ 943338 w 1035935"/>
                    <a:gd name="connsiteY27" fmla="*/ 413795 h 445626"/>
                    <a:gd name="connsiteX28" fmla="*/ 1021467 w 1035935"/>
                    <a:gd name="connsiteY28" fmla="*/ 413795 h 445626"/>
                    <a:gd name="connsiteX29" fmla="*/ 1021467 w 1035935"/>
                    <a:gd name="connsiteY29" fmla="*/ 445626 h 445626"/>
                    <a:gd name="connsiteX30" fmla="*/ 1035935 w 1035935"/>
                    <a:gd name="connsiteY30" fmla="*/ 445626 h 445626"/>
                    <a:gd name="connsiteX31" fmla="*/ 1035935 w 1035935"/>
                    <a:gd name="connsiteY31" fmla="*/ 445626 h 445626"/>
                    <a:gd name="connsiteX0" fmla="*/ 1 w 1035935"/>
                    <a:gd name="connsiteY0" fmla="*/ 0 h 445626"/>
                    <a:gd name="connsiteX1" fmla="*/ 1 w 1035935"/>
                    <a:gd name="connsiteY1" fmla="*/ 52087 h 445626"/>
                    <a:gd name="connsiteX2" fmla="*/ 0 w 1035935"/>
                    <a:gd name="connsiteY2" fmla="*/ 101279 h 445626"/>
                    <a:gd name="connsiteX3" fmla="*/ 124429 w 1035935"/>
                    <a:gd name="connsiteY3" fmla="*/ 98385 h 445626"/>
                    <a:gd name="connsiteX4" fmla="*/ 124429 w 1035935"/>
                    <a:gd name="connsiteY4" fmla="*/ 124428 h 445626"/>
                    <a:gd name="connsiteX5" fmla="*/ 251750 w 1035935"/>
                    <a:gd name="connsiteY5" fmla="*/ 124428 h 445626"/>
                    <a:gd name="connsiteX6" fmla="*/ 257538 w 1035935"/>
                    <a:gd name="connsiteY6" fmla="*/ 124428 h 445626"/>
                    <a:gd name="connsiteX7" fmla="*/ 280687 w 1035935"/>
                    <a:gd name="connsiteY7" fmla="*/ 124428 h 445626"/>
                    <a:gd name="connsiteX8" fmla="*/ 280687 w 1035935"/>
                    <a:gd name="connsiteY8" fmla="*/ 170727 h 445626"/>
                    <a:gd name="connsiteX9" fmla="*/ 344348 w 1035935"/>
                    <a:gd name="connsiteY9" fmla="*/ 170727 h 445626"/>
                    <a:gd name="connsiteX10" fmla="*/ 425371 w 1035935"/>
                    <a:gd name="connsiteY10" fmla="*/ 170727 h 445626"/>
                    <a:gd name="connsiteX11" fmla="*/ 425371 w 1035935"/>
                    <a:gd name="connsiteY11" fmla="*/ 193876 h 445626"/>
                    <a:gd name="connsiteX12" fmla="*/ 442733 w 1035935"/>
                    <a:gd name="connsiteY12" fmla="*/ 193876 h 445626"/>
                    <a:gd name="connsiteX13" fmla="*/ 442733 w 1035935"/>
                    <a:gd name="connsiteY13" fmla="*/ 219919 h 445626"/>
                    <a:gd name="connsiteX14" fmla="*/ 491925 w 1035935"/>
                    <a:gd name="connsiteY14" fmla="*/ 219919 h 445626"/>
                    <a:gd name="connsiteX15" fmla="*/ 491925 w 1035935"/>
                    <a:gd name="connsiteY15" fmla="*/ 260431 h 445626"/>
                    <a:gd name="connsiteX16" fmla="*/ 529543 w 1035935"/>
                    <a:gd name="connsiteY16" fmla="*/ 260431 h 445626"/>
                    <a:gd name="connsiteX17" fmla="*/ 529543 w 1035935"/>
                    <a:gd name="connsiteY17" fmla="*/ 292261 h 445626"/>
                    <a:gd name="connsiteX18" fmla="*/ 564267 w 1035935"/>
                    <a:gd name="connsiteY18" fmla="*/ 292261 h 445626"/>
                    <a:gd name="connsiteX19" fmla="*/ 564267 w 1035935"/>
                    <a:gd name="connsiteY19" fmla="*/ 321198 h 445626"/>
                    <a:gd name="connsiteX20" fmla="*/ 607672 w 1035935"/>
                    <a:gd name="connsiteY20" fmla="*/ 321198 h 445626"/>
                    <a:gd name="connsiteX21" fmla="*/ 607672 w 1035935"/>
                    <a:gd name="connsiteY21" fmla="*/ 350135 h 445626"/>
                    <a:gd name="connsiteX22" fmla="*/ 732100 w 1035935"/>
                    <a:gd name="connsiteY22" fmla="*/ 350135 h 445626"/>
                    <a:gd name="connsiteX23" fmla="*/ 732100 w 1035935"/>
                    <a:gd name="connsiteY23" fmla="*/ 367497 h 445626"/>
                    <a:gd name="connsiteX24" fmla="*/ 853634 w 1035935"/>
                    <a:gd name="connsiteY24" fmla="*/ 367497 h 445626"/>
                    <a:gd name="connsiteX25" fmla="*/ 853634 w 1035935"/>
                    <a:gd name="connsiteY25" fmla="*/ 381965 h 445626"/>
                    <a:gd name="connsiteX26" fmla="*/ 943338 w 1035935"/>
                    <a:gd name="connsiteY26" fmla="*/ 381965 h 445626"/>
                    <a:gd name="connsiteX27" fmla="*/ 943338 w 1035935"/>
                    <a:gd name="connsiteY27" fmla="*/ 413795 h 445626"/>
                    <a:gd name="connsiteX28" fmla="*/ 1021467 w 1035935"/>
                    <a:gd name="connsiteY28" fmla="*/ 413795 h 445626"/>
                    <a:gd name="connsiteX29" fmla="*/ 1021467 w 1035935"/>
                    <a:gd name="connsiteY29" fmla="*/ 445626 h 445626"/>
                    <a:gd name="connsiteX30" fmla="*/ 1035935 w 1035935"/>
                    <a:gd name="connsiteY30" fmla="*/ 445626 h 445626"/>
                    <a:gd name="connsiteX0" fmla="*/ 1 w 1021467"/>
                    <a:gd name="connsiteY0" fmla="*/ 0 h 445626"/>
                    <a:gd name="connsiteX1" fmla="*/ 1 w 1021467"/>
                    <a:gd name="connsiteY1" fmla="*/ 52087 h 445626"/>
                    <a:gd name="connsiteX2" fmla="*/ 0 w 1021467"/>
                    <a:gd name="connsiteY2" fmla="*/ 101279 h 445626"/>
                    <a:gd name="connsiteX3" fmla="*/ 124429 w 1021467"/>
                    <a:gd name="connsiteY3" fmla="*/ 98385 h 445626"/>
                    <a:gd name="connsiteX4" fmla="*/ 124429 w 1021467"/>
                    <a:gd name="connsiteY4" fmla="*/ 124428 h 445626"/>
                    <a:gd name="connsiteX5" fmla="*/ 251750 w 1021467"/>
                    <a:gd name="connsiteY5" fmla="*/ 124428 h 445626"/>
                    <a:gd name="connsiteX6" fmla="*/ 257538 w 1021467"/>
                    <a:gd name="connsiteY6" fmla="*/ 124428 h 445626"/>
                    <a:gd name="connsiteX7" fmla="*/ 280687 w 1021467"/>
                    <a:gd name="connsiteY7" fmla="*/ 124428 h 445626"/>
                    <a:gd name="connsiteX8" fmla="*/ 280687 w 1021467"/>
                    <a:gd name="connsiteY8" fmla="*/ 170727 h 445626"/>
                    <a:gd name="connsiteX9" fmla="*/ 344348 w 1021467"/>
                    <a:gd name="connsiteY9" fmla="*/ 170727 h 445626"/>
                    <a:gd name="connsiteX10" fmla="*/ 425371 w 1021467"/>
                    <a:gd name="connsiteY10" fmla="*/ 170727 h 445626"/>
                    <a:gd name="connsiteX11" fmla="*/ 425371 w 1021467"/>
                    <a:gd name="connsiteY11" fmla="*/ 193876 h 445626"/>
                    <a:gd name="connsiteX12" fmla="*/ 442733 w 1021467"/>
                    <a:gd name="connsiteY12" fmla="*/ 193876 h 445626"/>
                    <a:gd name="connsiteX13" fmla="*/ 442733 w 1021467"/>
                    <a:gd name="connsiteY13" fmla="*/ 219919 h 445626"/>
                    <a:gd name="connsiteX14" fmla="*/ 491925 w 1021467"/>
                    <a:gd name="connsiteY14" fmla="*/ 219919 h 445626"/>
                    <a:gd name="connsiteX15" fmla="*/ 491925 w 1021467"/>
                    <a:gd name="connsiteY15" fmla="*/ 260431 h 445626"/>
                    <a:gd name="connsiteX16" fmla="*/ 529543 w 1021467"/>
                    <a:gd name="connsiteY16" fmla="*/ 260431 h 445626"/>
                    <a:gd name="connsiteX17" fmla="*/ 529543 w 1021467"/>
                    <a:gd name="connsiteY17" fmla="*/ 292261 h 445626"/>
                    <a:gd name="connsiteX18" fmla="*/ 564267 w 1021467"/>
                    <a:gd name="connsiteY18" fmla="*/ 292261 h 445626"/>
                    <a:gd name="connsiteX19" fmla="*/ 564267 w 1021467"/>
                    <a:gd name="connsiteY19" fmla="*/ 321198 h 445626"/>
                    <a:gd name="connsiteX20" fmla="*/ 607672 w 1021467"/>
                    <a:gd name="connsiteY20" fmla="*/ 321198 h 445626"/>
                    <a:gd name="connsiteX21" fmla="*/ 607672 w 1021467"/>
                    <a:gd name="connsiteY21" fmla="*/ 350135 h 445626"/>
                    <a:gd name="connsiteX22" fmla="*/ 732100 w 1021467"/>
                    <a:gd name="connsiteY22" fmla="*/ 350135 h 445626"/>
                    <a:gd name="connsiteX23" fmla="*/ 732100 w 1021467"/>
                    <a:gd name="connsiteY23" fmla="*/ 367497 h 445626"/>
                    <a:gd name="connsiteX24" fmla="*/ 853634 w 1021467"/>
                    <a:gd name="connsiteY24" fmla="*/ 367497 h 445626"/>
                    <a:gd name="connsiteX25" fmla="*/ 853634 w 1021467"/>
                    <a:gd name="connsiteY25" fmla="*/ 381965 h 445626"/>
                    <a:gd name="connsiteX26" fmla="*/ 943338 w 1021467"/>
                    <a:gd name="connsiteY26" fmla="*/ 381965 h 445626"/>
                    <a:gd name="connsiteX27" fmla="*/ 943338 w 1021467"/>
                    <a:gd name="connsiteY27" fmla="*/ 413795 h 445626"/>
                    <a:gd name="connsiteX28" fmla="*/ 1021467 w 1021467"/>
                    <a:gd name="connsiteY28" fmla="*/ 413795 h 445626"/>
                    <a:gd name="connsiteX29" fmla="*/ 1021467 w 1021467"/>
                    <a:gd name="connsiteY29" fmla="*/ 445626 h 445626"/>
                    <a:gd name="connsiteX0" fmla="*/ 1 w 1021467"/>
                    <a:gd name="connsiteY0" fmla="*/ 0 h 413795"/>
                    <a:gd name="connsiteX1" fmla="*/ 1 w 1021467"/>
                    <a:gd name="connsiteY1" fmla="*/ 52087 h 413795"/>
                    <a:gd name="connsiteX2" fmla="*/ 0 w 1021467"/>
                    <a:gd name="connsiteY2" fmla="*/ 101279 h 413795"/>
                    <a:gd name="connsiteX3" fmla="*/ 124429 w 1021467"/>
                    <a:gd name="connsiteY3" fmla="*/ 98385 h 413795"/>
                    <a:gd name="connsiteX4" fmla="*/ 124429 w 1021467"/>
                    <a:gd name="connsiteY4" fmla="*/ 124428 h 413795"/>
                    <a:gd name="connsiteX5" fmla="*/ 251750 w 1021467"/>
                    <a:gd name="connsiteY5" fmla="*/ 124428 h 413795"/>
                    <a:gd name="connsiteX6" fmla="*/ 257538 w 1021467"/>
                    <a:gd name="connsiteY6" fmla="*/ 124428 h 413795"/>
                    <a:gd name="connsiteX7" fmla="*/ 280687 w 1021467"/>
                    <a:gd name="connsiteY7" fmla="*/ 124428 h 413795"/>
                    <a:gd name="connsiteX8" fmla="*/ 280687 w 1021467"/>
                    <a:gd name="connsiteY8" fmla="*/ 170727 h 413795"/>
                    <a:gd name="connsiteX9" fmla="*/ 344348 w 1021467"/>
                    <a:gd name="connsiteY9" fmla="*/ 170727 h 413795"/>
                    <a:gd name="connsiteX10" fmla="*/ 425371 w 1021467"/>
                    <a:gd name="connsiteY10" fmla="*/ 170727 h 413795"/>
                    <a:gd name="connsiteX11" fmla="*/ 425371 w 1021467"/>
                    <a:gd name="connsiteY11" fmla="*/ 193876 h 413795"/>
                    <a:gd name="connsiteX12" fmla="*/ 442733 w 1021467"/>
                    <a:gd name="connsiteY12" fmla="*/ 193876 h 413795"/>
                    <a:gd name="connsiteX13" fmla="*/ 442733 w 1021467"/>
                    <a:gd name="connsiteY13" fmla="*/ 219919 h 413795"/>
                    <a:gd name="connsiteX14" fmla="*/ 491925 w 1021467"/>
                    <a:gd name="connsiteY14" fmla="*/ 219919 h 413795"/>
                    <a:gd name="connsiteX15" fmla="*/ 491925 w 1021467"/>
                    <a:gd name="connsiteY15" fmla="*/ 260431 h 413795"/>
                    <a:gd name="connsiteX16" fmla="*/ 529543 w 1021467"/>
                    <a:gd name="connsiteY16" fmla="*/ 260431 h 413795"/>
                    <a:gd name="connsiteX17" fmla="*/ 529543 w 1021467"/>
                    <a:gd name="connsiteY17" fmla="*/ 292261 h 413795"/>
                    <a:gd name="connsiteX18" fmla="*/ 564267 w 1021467"/>
                    <a:gd name="connsiteY18" fmla="*/ 292261 h 413795"/>
                    <a:gd name="connsiteX19" fmla="*/ 564267 w 1021467"/>
                    <a:gd name="connsiteY19" fmla="*/ 321198 h 413795"/>
                    <a:gd name="connsiteX20" fmla="*/ 607672 w 1021467"/>
                    <a:gd name="connsiteY20" fmla="*/ 321198 h 413795"/>
                    <a:gd name="connsiteX21" fmla="*/ 607672 w 1021467"/>
                    <a:gd name="connsiteY21" fmla="*/ 350135 h 413795"/>
                    <a:gd name="connsiteX22" fmla="*/ 732100 w 1021467"/>
                    <a:gd name="connsiteY22" fmla="*/ 350135 h 413795"/>
                    <a:gd name="connsiteX23" fmla="*/ 732100 w 1021467"/>
                    <a:gd name="connsiteY23" fmla="*/ 367497 h 413795"/>
                    <a:gd name="connsiteX24" fmla="*/ 853634 w 1021467"/>
                    <a:gd name="connsiteY24" fmla="*/ 367497 h 413795"/>
                    <a:gd name="connsiteX25" fmla="*/ 853634 w 1021467"/>
                    <a:gd name="connsiteY25" fmla="*/ 381965 h 413795"/>
                    <a:gd name="connsiteX26" fmla="*/ 943338 w 1021467"/>
                    <a:gd name="connsiteY26" fmla="*/ 381965 h 413795"/>
                    <a:gd name="connsiteX27" fmla="*/ 943338 w 1021467"/>
                    <a:gd name="connsiteY27" fmla="*/ 413795 h 413795"/>
                    <a:gd name="connsiteX28" fmla="*/ 1021467 w 1021467"/>
                    <a:gd name="connsiteY28" fmla="*/ 413795 h 413795"/>
                    <a:gd name="connsiteX0" fmla="*/ 1 w 1073553"/>
                    <a:gd name="connsiteY0" fmla="*/ 0 h 416689"/>
                    <a:gd name="connsiteX1" fmla="*/ 1 w 1073553"/>
                    <a:gd name="connsiteY1" fmla="*/ 52087 h 416689"/>
                    <a:gd name="connsiteX2" fmla="*/ 0 w 1073553"/>
                    <a:gd name="connsiteY2" fmla="*/ 101279 h 416689"/>
                    <a:gd name="connsiteX3" fmla="*/ 124429 w 1073553"/>
                    <a:gd name="connsiteY3" fmla="*/ 98385 h 416689"/>
                    <a:gd name="connsiteX4" fmla="*/ 124429 w 1073553"/>
                    <a:gd name="connsiteY4" fmla="*/ 124428 h 416689"/>
                    <a:gd name="connsiteX5" fmla="*/ 251750 w 1073553"/>
                    <a:gd name="connsiteY5" fmla="*/ 124428 h 416689"/>
                    <a:gd name="connsiteX6" fmla="*/ 257538 w 1073553"/>
                    <a:gd name="connsiteY6" fmla="*/ 124428 h 416689"/>
                    <a:gd name="connsiteX7" fmla="*/ 280687 w 1073553"/>
                    <a:gd name="connsiteY7" fmla="*/ 124428 h 416689"/>
                    <a:gd name="connsiteX8" fmla="*/ 280687 w 1073553"/>
                    <a:gd name="connsiteY8" fmla="*/ 170727 h 416689"/>
                    <a:gd name="connsiteX9" fmla="*/ 344348 w 1073553"/>
                    <a:gd name="connsiteY9" fmla="*/ 170727 h 416689"/>
                    <a:gd name="connsiteX10" fmla="*/ 425371 w 1073553"/>
                    <a:gd name="connsiteY10" fmla="*/ 170727 h 416689"/>
                    <a:gd name="connsiteX11" fmla="*/ 425371 w 1073553"/>
                    <a:gd name="connsiteY11" fmla="*/ 193876 h 416689"/>
                    <a:gd name="connsiteX12" fmla="*/ 442733 w 1073553"/>
                    <a:gd name="connsiteY12" fmla="*/ 193876 h 416689"/>
                    <a:gd name="connsiteX13" fmla="*/ 442733 w 1073553"/>
                    <a:gd name="connsiteY13" fmla="*/ 219919 h 416689"/>
                    <a:gd name="connsiteX14" fmla="*/ 491925 w 1073553"/>
                    <a:gd name="connsiteY14" fmla="*/ 219919 h 416689"/>
                    <a:gd name="connsiteX15" fmla="*/ 491925 w 1073553"/>
                    <a:gd name="connsiteY15" fmla="*/ 260431 h 416689"/>
                    <a:gd name="connsiteX16" fmla="*/ 529543 w 1073553"/>
                    <a:gd name="connsiteY16" fmla="*/ 260431 h 416689"/>
                    <a:gd name="connsiteX17" fmla="*/ 529543 w 1073553"/>
                    <a:gd name="connsiteY17" fmla="*/ 292261 h 416689"/>
                    <a:gd name="connsiteX18" fmla="*/ 564267 w 1073553"/>
                    <a:gd name="connsiteY18" fmla="*/ 292261 h 416689"/>
                    <a:gd name="connsiteX19" fmla="*/ 564267 w 1073553"/>
                    <a:gd name="connsiteY19" fmla="*/ 321198 h 416689"/>
                    <a:gd name="connsiteX20" fmla="*/ 607672 w 1073553"/>
                    <a:gd name="connsiteY20" fmla="*/ 321198 h 416689"/>
                    <a:gd name="connsiteX21" fmla="*/ 607672 w 1073553"/>
                    <a:gd name="connsiteY21" fmla="*/ 350135 h 416689"/>
                    <a:gd name="connsiteX22" fmla="*/ 732100 w 1073553"/>
                    <a:gd name="connsiteY22" fmla="*/ 350135 h 416689"/>
                    <a:gd name="connsiteX23" fmla="*/ 732100 w 1073553"/>
                    <a:gd name="connsiteY23" fmla="*/ 367497 h 416689"/>
                    <a:gd name="connsiteX24" fmla="*/ 853634 w 1073553"/>
                    <a:gd name="connsiteY24" fmla="*/ 367497 h 416689"/>
                    <a:gd name="connsiteX25" fmla="*/ 853634 w 1073553"/>
                    <a:gd name="connsiteY25" fmla="*/ 381965 h 416689"/>
                    <a:gd name="connsiteX26" fmla="*/ 943338 w 1073553"/>
                    <a:gd name="connsiteY26" fmla="*/ 381965 h 416689"/>
                    <a:gd name="connsiteX27" fmla="*/ 943338 w 1073553"/>
                    <a:gd name="connsiteY27" fmla="*/ 413795 h 416689"/>
                    <a:gd name="connsiteX28" fmla="*/ 1073553 w 1073553"/>
                    <a:gd name="connsiteY28" fmla="*/ 416689 h 416689"/>
                    <a:gd name="connsiteX0" fmla="*/ 1 w 1073553"/>
                    <a:gd name="connsiteY0" fmla="*/ 0 h 416689"/>
                    <a:gd name="connsiteX1" fmla="*/ 1 w 1073553"/>
                    <a:gd name="connsiteY1" fmla="*/ 52087 h 416689"/>
                    <a:gd name="connsiteX2" fmla="*/ 0 w 1073553"/>
                    <a:gd name="connsiteY2" fmla="*/ 101279 h 416689"/>
                    <a:gd name="connsiteX3" fmla="*/ 124429 w 1073553"/>
                    <a:gd name="connsiteY3" fmla="*/ 98385 h 416689"/>
                    <a:gd name="connsiteX4" fmla="*/ 124429 w 1073553"/>
                    <a:gd name="connsiteY4" fmla="*/ 124428 h 416689"/>
                    <a:gd name="connsiteX5" fmla="*/ 251750 w 1073553"/>
                    <a:gd name="connsiteY5" fmla="*/ 124428 h 416689"/>
                    <a:gd name="connsiteX6" fmla="*/ 257538 w 1073553"/>
                    <a:gd name="connsiteY6" fmla="*/ 124428 h 416689"/>
                    <a:gd name="connsiteX7" fmla="*/ 280687 w 1073553"/>
                    <a:gd name="connsiteY7" fmla="*/ 124428 h 416689"/>
                    <a:gd name="connsiteX8" fmla="*/ 280687 w 1073553"/>
                    <a:gd name="connsiteY8" fmla="*/ 170727 h 416689"/>
                    <a:gd name="connsiteX9" fmla="*/ 344348 w 1073553"/>
                    <a:gd name="connsiteY9" fmla="*/ 170727 h 416689"/>
                    <a:gd name="connsiteX10" fmla="*/ 425371 w 1073553"/>
                    <a:gd name="connsiteY10" fmla="*/ 170727 h 416689"/>
                    <a:gd name="connsiteX11" fmla="*/ 425371 w 1073553"/>
                    <a:gd name="connsiteY11" fmla="*/ 193876 h 416689"/>
                    <a:gd name="connsiteX12" fmla="*/ 442733 w 1073553"/>
                    <a:gd name="connsiteY12" fmla="*/ 193876 h 416689"/>
                    <a:gd name="connsiteX13" fmla="*/ 442733 w 1073553"/>
                    <a:gd name="connsiteY13" fmla="*/ 219919 h 416689"/>
                    <a:gd name="connsiteX14" fmla="*/ 491925 w 1073553"/>
                    <a:gd name="connsiteY14" fmla="*/ 219919 h 416689"/>
                    <a:gd name="connsiteX15" fmla="*/ 491925 w 1073553"/>
                    <a:gd name="connsiteY15" fmla="*/ 260431 h 416689"/>
                    <a:gd name="connsiteX16" fmla="*/ 529543 w 1073553"/>
                    <a:gd name="connsiteY16" fmla="*/ 260431 h 416689"/>
                    <a:gd name="connsiteX17" fmla="*/ 529543 w 1073553"/>
                    <a:gd name="connsiteY17" fmla="*/ 292261 h 416689"/>
                    <a:gd name="connsiteX18" fmla="*/ 564267 w 1073553"/>
                    <a:gd name="connsiteY18" fmla="*/ 292261 h 416689"/>
                    <a:gd name="connsiteX19" fmla="*/ 564267 w 1073553"/>
                    <a:gd name="connsiteY19" fmla="*/ 321198 h 416689"/>
                    <a:gd name="connsiteX20" fmla="*/ 607672 w 1073553"/>
                    <a:gd name="connsiteY20" fmla="*/ 321198 h 416689"/>
                    <a:gd name="connsiteX21" fmla="*/ 607672 w 1073553"/>
                    <a:gd name="connsiteY21" fmla="*/ 350135 h 416689"/>
                    <a:gd name="connsiteX22" fmla="*/ 732100 w 1073553"/>
                    <a:gd name="connsiteY22" fmla="*/ 350135 h 416689"/>
                    <a:gd name="connsiteX23" fmla="*/ 732100 w 1073553"/>
                    <a:gd name="connsiteY23" fmla="*/ 367497 h 416689"/>
                    <a:gd name="connsiteX24" fmla="*/ 853634 w 1073553"/>
                    <a:gd name="connsiteY24" fmla="*/ 367497 h 416689"/>
                    <a:gd name="connsiteX25" fmla="*/ 853634 w 1073553"/>
                    <a:gd name="connsiteY25" fmla="*/ 381965 h 416689"/>
                    <a:gd name="connsiteX26" fmla="*/ 943338 w 1073553"/>
                    <a:gd name="connsiteY26" fmla="*/ 381965 h 416689"/>
                    <a:gd name="connsiteX27" fmla="*/ 943338 w 1073553"/>
                    <a:gd name="connsiteY27" fmla="*/ 413795 h 416689"/>
                    <a:gd name="connsiteX28" fmla="*/ 1073553 w 1073553"/>
                    <a:gd name="connsiteY28" fmla="*/ 416689 h 416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73553" h="416689">
                      <a:moveTo>
                        <a:pt x="1" y="0"/>
                      </a:moveTo>
                      <a:lnTo>
                        <a:pt x="1" y="52087"/>
                      </a:lnTo>
                      <a:cubicBezTo>
                        <a:pt x="1" y="68484"/>
                        <a:pt x="0" y="84882"/>
                        <a:pt x="0" y="101279"/>
                      </a:cubicBezTo>
                      <a:lnTo>
                        <a:pt x="124429" y="98385"/>
                      </a:lnTo>
                      <a:lnTo>
                        <a:pt x="124429" y="124428"/>
                      </a:lnTo>
                      <a:lnTo>
                        <a:pt x="251750" y="124428"/>
                      </a:lnTo>
                      <a:lnTo>
                        <a:pt x="257538" y="124428"/>
                      </a:lnTo>
                      <a:lnTo>
                        <a:pt x="280687" y="124428"/>
                      </a:lnTo>
                      <a:lnTo>
                        <a:pt x="280687" y="170727"/>
                      </a:lnTo>
                      <a:lnTo>
                        <a:pt x="344348" y="170727"/>
                      </a:lnTo>
                      <a:lnTo>
                        <a:pt x="425371" y="170727"/>
                      </a:lnTo>
                      <a:lnTo>
                        <a:pt x="425371" y="193876"/>
                      </a:lnTo>
                      <a:lnTo>
                        <a:pt x="442733" y="193876"/>
                      </a:lnTo>
                      <a:lnTo>
                        <a:pt x="442733" y="219919"/>
                      </a:lnTo>
                      <a:lnTo>
                        <a:pt x="491925" y="219919"/>
                      </a:lnTo>
                      <a:lnTo>
                        <a:pt x="491925" y="260431"/>
                      </a:lnTo>
                      <a:lnTo>
                        <a:pt x="529543" y="260431"/>
                      </a:lnTo>
                      <a:lnTo>
                        <a:pt x="529543" y="292261"/>
                      </a:lnTo>
                      <a:lnTo>
                        <a:pt x="564267" y="292261"/>
                      </a:lnTo>
                      <a:lnTo>
                        <a:pt x="564267" y="321198"/>
                      </a:lnTo>
                      <a:lnTo>
                        <a:pt x="607672" y="321198"/>
                      </a:lnTo>
                      <a:lnTo>
                        <a:pt x="607672" y="350135"/>
                      </a:lnTo>
                      <a:lnTo>
                        <a:pt x="732100" y="350135"/>
                      </a:lnTo>
                      <a:lnTo>
                        <a:pt x="732100" y="367497"/>
                      </a:lnTo>
                      <a:lnTo>
                        <a:pt x="853634" y="367497"/>
                      </a:lnTo>
                      <a:lnTo>
                        <a:pt x="853634" y="381965"/>
                      </a:lnTo>
                      <a:lnTo>
                        <a:pt x="943338" y="381965"/>
                      </a:lnTo>
                      <a:lnTo>
                        <a:pt x="943338" y="413795"/>
                      </a:lnTo>
                      <a:lnTo>
                        <a:pt x="1073553" y="416689"/>
                      </a:lnTo>
                    </a:path>
                  </a:pathLst>
                </a:custGeom>
                <a:noFill/>
                <a:ln w="38100">
                  <a:solidFill>
                    <a:srgbClr val="BDBD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5" name="Freeform: Shape 112">
                  <a:extLst>
                    <a:ext uri="{FF2B5EF4-FFF2-40B4-BE49-F238E27FC236}">
                      <a16:creationId xmlns:a16="http://schemas.microsoft.com/office/drawing/2014/main" id="{4C5BB9DB-8872-4D9D-B339-1128A42AA8D8}"/>
                    </a:ext>
                  </a:extLst>
                </p:cNvPr>
                <p:cNvSpPr/>
                <p:nvPr/>
              </p:nvSpPr>
              <p:spPr>
                <a:xfrm>
                  <a:off x="4568418" y="934656"/>
                  <a:ext cx="836271" cy="263324"/>
                </a:xfrm>
                <a:custGeom>
                  <a:avLst/>
                  <a:gdLst>
                    <a:gd name="connsiteX0" fmla="*/ 0 w 850739"/>
                    <a:gd name="connsiteY0" fmla="*/ 0 h 277792"/>
                    <a:gd name="connsiteX1" fmla="*/ 89704 w 850739"/>
                    <a:gd name="connsiteY1" fmla="*/ 0 h 277792"/>
                    <a:gd name="connsiteX2" fmla="*/ 89704 w 850739"/>
                    <a:gd name="connsiteY2" fmla="*/ 26043 h 277792"/>
                    <a:gd name="connsiteX3" fmla="*/ 170727 w 850739"/>
                    <a:gd name="connsiteY3" fmla="*/ 26043 h 277792"/>
                    <a:gd name="connsiteX4" fmla="*/ 170727 w 850739"/>
                    <a:gd name="connsiteY4" fmla="*/ 75236 h 277792"/>
                    <a:gd name="connsiteX5" fmla="*/ 199663 w 850739"/>
                    <a:gd name="connsiteY5" fmla="*/ 75236 h 277792"/>
                    <a:gd name="connsiteX6" fmla="*/ 199663 w 850739"/>
                    <a:gd name="connsiteY6" fmla="*/ 83917 h 277792"/>
                    <a:gd name="connsiteX7" fmla="*/ 283580 w 850739"/>
                    <a:gd name="connsiteY7" fmla="*/ 83917 h 277792"/>
                    <a:gd name="connsiteX8" fmla="*/ 283580 w 850739"/>
                    <a:gd name="connsiteY8" fmla="*/ 109960 h 277792"/>
                    <a:gd name="connsiteX9" fmla="*/ 321197 w 850739"/>
                    <a:gd name="connsiteY9" fmla="*/ 109960 h 277792"/>
                    <a:gd name="connsiteX10" fmla="*/ 321197 w 850739"/>
                    <a:gd name="connsiteY10" fmla="*/ 130215 h 277792"/>
                    <a:gd name="connsiteX11" fmla="*/ 428263 w 850739"/>
                    <a:gd name="connsiteY11" fmla="*/ 130215 h 277792"/>
                    <a:gd name="connsiteX12" fmla="*/ 428263 w 850739"/>
                    <a:gd name="connsiteY12" fmla="*/ 153365 h 277792"/>
                    <a:gd name="connsiteX13" fmla="*/ 489030 w 850739"/>
                    <a:gd name="connsiteY13" fmla="*/ 153365 h 277792"/>
                    <a:gd name="connsiteX14" fmla="*/ 489030 w 850739"/>
                    <a:gd name="connsiteY14" fmla="*/ 176514 h 277792"/>
                    <a:gd name="connsiteX15" fmla="*/ 546904 w 850739"/>
                    <a:gd name="connsiteY15" fmla="*/ 176514 h 277792"/>
                    <a:gd name="connsiteX16" fmla="*/ 546904 w 850739"/>
                    <a:gd name="connsiteY16" fmla="*/ 205451 h 277792"/>
                    <a:gd name="connsiteX17" fmla="*/ 584521 w 850739"/>
                    <a:gd name="connsiteY17" fmla="*/ 205451 h 277792"/>
                    <a:gd name="connsiteX18" fmla="*/ 596096 w 850739"/>
                    <a:gd name="connsiteY18" fmla="*/ 217026 h 277792"/>
                    <a:gd name="connsiteX19" fmla="*/ 763929 w 850739"/>
                    <a:gd name="connsiteY19" fmla="*/ 217026 h 277792"/>
                    <a:gd name="connsiteX20" fmla="*/ 763929 w 850739"/>
                    <a:gd name="connsiteY20" fmla="*/ 263324 h 277792"/>
                    <a:gd name="connsiteX21" fmla="*/ 836271 w 850739"/>
                    <a:gd name="connsiteY21" fmla="*/ 263324 h 277792"/>
                    <a:gd name="connsiteX22" fmla="*/ 850739 w 850739"/>
                    <a:gd name="connsiteY22" fmla="*/ 277792 h 277792"/>
                    <a:gd name="connsiteX0" fmla="*/ 0 w 836271"/>
                    <a:gd name="connsiteY0" fmla="*/ 0 h 263324"/>
                    <a:gd name="connsiteX1" fmla="*/ 89704 w 836271"/>
                    <a:gd name="connsiteY1" fmla="*/ 0 h 263324"/>
                    <a:gd name="connsiteX2" fmla="*/ 89704 w 836271"/>
                    <a:gd name="connsiteY2" fmla="*/ 26043 h 263324"/>
                    <a:gd name="connsiteX3" fmla="*/ 170727 w 836271"/>
                    <a:gd name="connsiteY3" fmla="*/ 26043 h 263324"/>
                    <a:gd name="connsiteX4" fmla="*/ 170727 w 836271"/>
                    <a:gd name="connsiteY4" fmla="*/ 75236 h 263324"/>
                    <a:gd name="connsiteX5" fmla="*/ 199663 w 836271"/>
                    <a:gd name="connsiteY5" fmla="*/ 75236 h 263324"/>
                    <a:gd name="connsiteX6" fmla="*/ 199663 w 836271"/>
                    <a:gd name="connsiteY6" fmla="*/ 83917 h 263324"/>
                    <a:gd name="connsiteX7" fmla="*/ 283580 w 836271"/>
                    <a:gd name="connsiteY7" fmla="*/ 83917 h 263324"/>
                    <a:gd name="connsiteX8" fmla="*/ 283580 w 836271"/>
                    <a:gd name="connsiteY8" fmla="*/ 109960 h 263324"/>
                    <a:gd name="connsiteX9" fmla="*/ 321197 w 836271"/>
                    <a:gd name="connsiteY9" fmla="*/ 109960 h 263324"/>
                    <a:gd name="connsiteX10" fmla="*/ 321197 w 836271"/>
                    <a:gd name="connsiteY10" fmla="*/ 130215 h 263324"/>
                    <a:gd name="connsiteX11" fmla="*/ 428263 w 836271"/>
                    <a:gd name="connsiteY11" fmla="*/ 130215 h 263324"/>
                    <a:gd name="connsiteX12" fmla="*/ 428263 w 836271"/>
                    <a:gd name="connsiteY12" fmla="*/ 153365 h 263324"/>
                    <a:gd name="connsiteX13" fmla="*/ 489030 w 836271"/>
                    <a:gd name="connsiteY13" fmla="*/ 153365 h 263324"/>
                    <a:gd name="connsiteX14" fmla="*/ 489030 w 836271"/>
                    <a:gd name="connsiteY14" fmla="*/ 176514 h 263324"/>
                    <a:gd name="connsiteX15" fmla="*/ 546904 w 836271"/>
                    <a:gd name="connsiteY15" fmla="*/ 176514 h 263324"/>
                    <a:gd name="connsiteX16" fmla="*/ 546904 w 836271"/>
                    <a:gd name="connsiteY16" fmla="*/ 205451 h 263324"/>
                    <a:gd name="connsiteX17" fmla="*/ 584521 w 836271"/>
                    <a:gd name="connsiteY17" fmla="*/ 205451 h 263324"/>
                    <a:gd name="connsiteX18" fmla="*/ 596096 w 836271"/>
                    <a:gd name="connsiteY18" fmla="*/ 217026 h 263324"/>
                    <a:gd name="connsiteX19" fmla="*/ 763929 w 836271"/>
                    <a:gd name="connsiteY19" fmla="*/ 217026 h 263324"/>
                    <a:gd name="connsiteX20" fmla="*/ 763929 w 836271"/>
                    <a:gd name="connsiteY20" fmla="*/ 263324 h 263324"/>
                    <a:gd name="connsiteX21" fmla="*/ 836271 w 836271"/>
                    <a:gd name="connsiteY21" fmla="*/ 263324 h 263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36271" h="263324">
                      <a:moveTo>
                        <a:pt x="0" y="0"/>
                      </a:moveTo>
                      <a:lnTo>
                        <a:pt x="89704" y="0"/>
                      </a:lnTo>
                      <a:lnTo>
                        <a:pt x="89704" y="26043"/>
                      </a:lnTo>
                      <a:lnTo>
                        <a:pt x="170727" y="26043"/>
                      </a:lnTo>
                      <a:lnTo>
                        <a:pt x="170727" y="75236"/>
                      </a:lnTo>
                      <a:lnTo>
                        <a:pt x="199663" y="75236"/>
                      </a:lnTo>
                      <a:lnTo>
                        <a:pt x="199663" y="83917"/>
                      </a:lnTo>
                      <a:lnTo>
                        <a:pt x="283580" y="83917"/>
                      </a:lnTo>
                      <a:lnTo>
                        <a:pt x="283580" y="109960"/>
                      </a:lnTo>
                      <a:lnTo>
                        <a:pt x="321197" y="109960"/>
                      </a:lnTo>
                      <a:lnTo>
                        <a:pt x="321197" y="130215"/>
                      </a:lnTo>
                      <a:lnTo>
                        <a:pt x="428263" y="130215"/>
                      </a:lnTo>
                      <a:lnTo>
                        <a:pt x="428263" y="153365"/>
                      </a:lnTo>
                      <a:lnTo>
                        <a:pt x="489030" y="153365"/>
                      </a:lnTo>
                      <a:lnTo>
                        <a:pt x="489030" y="176514"/>
                      </a:lnTo>
                      <a:lnTo>
                        <a:pt x="546904" y="176514"/>
                      </a:lnTo>
                      <a:lnTo>
                        <a:pt x="546904" y="205451"/>
                      </a:lnTo>
                      <a:lnTo>
                        <a:pt x="584521" y="205451"/>
                      </a:lnTo>
                      <a:lnTo>
                        <a:pt x="596096" y="217026"/>
                      </a:lnTo>
                      <a:lnTo>
                        <a:pt x="763929" y="217026"/>
                      </a:lnTo>
                      <a:lnTo>
                        <a:pt x="763929" y="263324"/>
                      </a:lnTo>
                      <a:lnTo>
                        <a:pt x="836271" y="263324"/>
                      </a:lnTo>
                    </a:path>
                  </a:pathLst>
                </a:custGeom>
                <a:noFill/>
                <a:ln w="38100">
                  <a:solidFill>
                    <a:srgbClr val="BDBD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6" name="Freeform: Shape 113">
                  <a:extLst>
                    <a:ext uri="{FF2B5EF4-FFF2-40B4-BE49-F238E27FC236}">
                      <a16:creationId xmlns:a16="http://schemas.microsoft.com/office/drawing/2014/main" id="{DDB02204-F4A1-4FB0-AEA0-30E7DAE689B1}"/>
                    </a:ext>
                  </a:extLst>
                </p:cNvPr>
                <p:cNvSpPr/>
                <p:nvPr/>
              </p:nvSpPr>
              <p:spPr>
                <a:xfrm>
                  <a:off x="5384433" y="1197980"/>
                  <a:ext cx="1174829" cy="298048"/>
                </a:xfrm>
                <a:custGeom>
                  <a:avLst/>
                  <a:gdLst>
                    <a:gd name="connsiteX0" fmla="*/ 0 w 1154574"/>
                    <a:gd name="connsiteY0" fmla="*/ 0 h 338559"/>
                    <a:gd name="connsiteX1" fmla="*/ 101278 w 1154574"/>
                    <a:gd name="connsiteY1" fmla="*/ 0 h 338559"/>
                    <a:gd name="connsiteX2" fmla="*/ 101278 w 1154574"/>
                    <a:gd name="connsiteY2" fmla="*/ 66554 h 338559"/>
                    <a:gd name="connsiteX3" fmla="*/ 214131 w 1154574"/>
                    <a:gd name="connsiteY3" fmla="*/ 66554 h 338559"/>
                    <a:gd name="connsiteX4" fmla="*/ 214131 w 1154574"/>
                    <a:gd name="connsiteY4" fmla="*/ 101278 h 338559"/>
                    <a:gd name="connsiteX5" fmla="*/ 286473 w 1154574"/>
                    <a:gd name="connsiteY5" fmla="*/ 101278 h 338559"/>
                    <a:gd name="connsiteX6" fmla="*/ 286473 w 1154574"/>
                    <a:gd name="connsiteY6" fmla="*/ 133109 h 338559"/>
                    <a:gd name="connsiteX7" fmla="*/ 355921 w 1154574"/>
                    <a:gd name="connsiteY7" fmla="*/ 133109 h 338559"/>
                    <a:gd name="connsiteX8" fmla="*/ 364602 w 1154574"/>
                    <a:gd name="connsiteY8" fmla="*/ 141790 h 338559"/>
                    <a:gd name="connsiteX9" fmla="*/ 387751 w 1154574"/>
                    <a:gd name="connsiteY9" fmla="*/ 141790 h 338559"/>
                    <a:gd name="connsiteX10" fmla="*/ 387751 w 1154574"/>
                    <a:gd name="connsiteY10" fmla="*/ 167833 h 338559"/>
                    <a:gd name="connsiteX11" fmla="*/ 457200 w 1154574"/>
                    <a:gd name="connsiteY11" fmla="*/ 167833 h 338559"/>
                    <a:gd name="connsiteX12" fmla="*/ 457200 w 1154574"/>
                    <a:gd name="connsiteY12" fmla="*/ 193876 h 338559"/>
                    <a:gd name="connsiteX13" fmla="*/ 500605 w 1154574"/>
                    <a:gd name="connsiteY13" fmla="*/ 193876 h 338559"/>
                    <a:gd name="connsiteX14" fmla="*/ 500605 w 1154574"/>
                    <a:gd name="connsiteY14" fmla="*/ 217025 h 338559"/>
                    <a:gd name="connsiteX15" fmla="*/ 544010 w 1154574"/>
                    <a:gd name="connsiteY15" fmla="*/ 217025 h 338559"/>
                    <a:gd name="connsiteX16" fmla="*/ 544010 w 1154574"/>
                    <a:gd name="connsiteY16" fmla="*/ 243068 h 338559"/>
                    <a:gd name="connsiteX17" fmla="*/ 633713 w 1154574"/>
                    <a:gd name="connsiteY17" fmla="*/ 243068 h 338559"/>
                    <a:gd name="connsiteX18" fmla="*/ 633713 w 1154574"/>
                    <a:gd name="connsiteY18" fmla="*/ 272005 h 338559"/>
                    <a:gd name="connsiteX19" fmla="*/ 674225 w 1154574"/>
                    <a:gd name="connsiteY19" fmla="*/ 272005 h 338559"/>
                    <a:gd name="connsiteX20" fmla="*/ 674225 w 1154574"/>
                    <a:gd name="connsiteY20" fmla="*/ 298048 h 338559"/>
                    <a:gd name="connsiteX21" fmla="*/ 778397 w 1154574"/>
                    <a:gd name="connsiteY21" fmla="*/ 298048 h 338559"/>
                    <a:gd name="connsiteX22" fmla="*/ 778397 w 1154574"/>
                    <a:gd name="connsiteY22" fmla="*/ 321197 h 338559"/>
                    <a:gd name="connsiteX23" fmla="*/ 827589 w 1154574"/>
                    <a:gd name="connsiteY23" fmla="*/ 321197 h 338559"/>
                    <a:gd name="connsiteX24" fmla="*/ 844951 w 1154574"/>
                    <a:gd name="connsiteY24" fmla="*/ 338559 h 338559"/>
                    <a:gd name="connsiteX25" fmla="*/ 1154574 w 1154574"/>
                    <a:gd name="connsiteY25" fmla="*/ 338559 h 338559"/>
                    <a:gd name="connsiteX0" fmla="*/ 0 w 1154574"/>
                    <a:gd name="connsiteY0" fmla="*/ 0 h 338559"/>
                    <a:gd name="connsiteX1" fmla="*/ 101278 w 1154574"/>
                    <a:gd name="connsiteY1" fmla="*/ 0 h 338559"/>
                    <a:gd name="connsiteX2" fmla="*/ 101278 w 1154574"/>
                    <a:gd name="connsiteY2" fmla="*/ 66554 h 338559"/>
                    <a:gd name="connsiteX3" fmla="*/ 214131 w 1154574"/>
                    <a:gd name="connsiteY3" fmla="*/ 66554 h 338559"/>
                    <a:gd name="connsiteX4" fmla="*/ 214131 w 1154574"/>
                    <a:gd name="connsiteY4" fmla="*/ 101278 h 338559"/>
                    <a:gd name="connsiteX5" fmla="*/ 286473 w 1154574"/>
                    <a:gd name="connsiteY5" fmla="*/ 101278 h 338559"/>
                    <a:gd name="connsiteX6" fmla="*/ 286473 w 1154574"/>
                    <a:gd name="connsiteY6" fmla="*/ 133109 h 338559"/>
                    <a:gd name="connsiteX7" fmla="*/ 355921 w 1154574"/>
                    <a:gd name="connsiteY7" fmla="*/ 133109 h 338559"/>
                    <a:gd name="connsiteX8" fmla="*/ 358815 w 1154574"/>
                    <a:gd name="connsiteY8" fmla="*/ 141790 h 338559"/>
                    <a:gd name="connsiteX9" fmla="*/ 387751 w 1154574"/>
                    <a:gd name="connsiteY9" fmla="*/ 141790 h 338559"/>
                    <a:gd name="connsiteX10" fmla="*/ 387751 w 1154574"/>
                    <a:gd name="connsiteY10" fmla="*/ 167833 h 338559"/>
                    <a:gd name="connsiteX11" fmla="*/ 457200 w 1154574"/>
                    <a:gd name="connsiteY11" fmla="*/ 167833 h 338559"/>
                    <a:gd name="connsiteX12" fmla="*/ 457200 w 1154574"/>
                    <a:gd name="connsiteY12" fmla="*/ 193876 h 338559"/>
                    <a:gd name="connsiteX13" fmla="*/ 500605 w 1154574"/>
                    <a:gd name="connsiteY13" fmla="*/ 193876 h 338559"/>
                    <a:gd name="connsiteX14" fmla="*/ 500605 w 1154574"/>
                    <a:gd name="connsiteY14" fmla="*/ 217025 h 338559"/>
                    <a:gd name="connsiteX15" fmla="*/ 544010 w 1154574"/>
                    <a:gd name="connsiteY15" fmla="*/ 217025 h 338559"/>
                    <a:gd name="connsiteX16" fmla="*/ 544010 w 1154574"/>
                    <a:gd name="connsiteY16" fmla="*/ 243068 h 338559"/>
                    <a:gd name="connsiteX17" fmla="*/ 633713 w 1154574"/>
                    <a:gd name="connsiteY17" fmla="*/ 243068 h 338559"/>
                    <a:gd name="connsiteX18" fmla="*/ 633713 w 1154574"/>
                    <a:gd name="connsiteY18" fmla="*/ 272005 h 338559"/>
                    <a:gd name="connsiteX19" fmla="*/ 674225 w 1154574"/>
                    <a:gd name="connsiteY19" fmla="*/ 272005 h 338559"/>
                    <a:gd name="connsiteX20" fmla="*/ 674225 w 1154574"/>
                    <a:gd name="connsiteY20" fmla="*/ 298048 h 338559"/>
                    <a:gd name="connsiteX21" fmla="*/ 778397 w 1154574"/>
                    <a:gd name="connsiteY21" fmla="*/ 298048 h 338559"/>
                    <a:gd name="connsiteX22" fmla="*/ 778397 w 1154574"/>
                    <a:gd name="connsiteY22" fmla="*/ 321197 h 338559"/>
                    <a:gd name="connsiteX23" fmla="*/ 827589 w 1154574"/>
                    <a:gd name="connsiteY23" fmla="*/ 321197 h 338559"/>
                    <a:gd name="connsiteX24" fmla="*/ 844951 w 1154574"/>
                    <a:gd name="connsiteY24" fmla="*/ 338559 h 338559"/>
                    <a:gd name="connsiteX25" fmla="*/ 1154574 w 1154574"/>
                    <a:gd name="connsiteY25" fmla="*/ 338559 h 338559"/>
                    <a:gd name="connsiteX0" fmla="*/ 0 w 1174829"/>
                    <a:gd name="connsiteY0" fmla="*/ 46298 h 338559"/>
                    <a:gd name="connsiteX1" fmla="*/ 121533 w 1174829"/>
                    <a:gd name="connsiteY1" fmla="*/ 0 h 338559"/>
                    <a:gd name="connsiteX2" fmla="*/ 121533 w 1174829"/>
                    <a:gd name="connsiteY2" fmla="*/ 66554 h 338559"/>
                    <a:gd name="connsiteX3" fmla="*/ 234386 w 1174829"/>
                    <a:gd name="connsiteY3" fmla="*/ 66554 h 338559"/>
                    <a:gd name="connsiteX4" fmla="*/ 234386 w 1174829"/>
                    <a:gd name="connsiteY4" fmla="*/ 101278 h 338559"/>
                    <a:gd name="connsiteX5" fmla="*/ 306728 w 1174829"/>
                    <a:gd name="connsiteY5" fmla="*/ 101278 h 338559"/>
                    <a:gd name="connsiteX6" fmla="*/ 306728 w 1174829"/>
                    <a:gd name="connsiteY6" fmla="*/ 133109 h 338559"/>
                    <a:gd name="connsiteX7" fmla="*/ 376176 w 1174829"/>
                    <a:gd name="connsiteY7" fmla="*/ 133109 h 338559"/>
                    <a:gd name="connsiteX8" fmla="*/ 379070 w 1174829"/>
                    <a:gd name="connsiteY8" fmla="*/ 141790 h 338559"/>
                    <a:gd name="connsiteX9" fmla="*/ 408006 w 1174829"/>
                    <a:gd name="connsiteY9" fmla="*/ 141790 h 338559"/>
                    <a:gd name="connsiteX10" fmla="*/ 408006 w 1174829"/>
                    <a:gd name="connsiteY10" fmla="*/ 167833 h 338559"/>
                    <a:gd name="connsiteX11" fmla="*/ 477455 w 1174829"/>
                    <a:gd name="connsiteY11" fmla="*/ 167833 h 338559"/>
                    <a:gd name="connsiteX12" fmla="*/ 477455 w 1174829"/>
                    <a:gd name="connsiteY12" fmla="*/ 193876 h 338559"/>
                    <a:gd name="connsiteX13" fmla="*/ 520860 w 1174829"/>
                    <a:gd name="connsiteY13" fmla="*/ 193876 h 338559"/>
                    <a:gd name="connsiteX14" fmla="*/ 520860 w 1174829"/>
                    <a:gd name="connsiteY14" fmla="*/ 217025 h 338559"/>
                    <a:gd name="connsiteX15" fmla="*/ 564265 w 1174829"/>
                    <a:gd name="connsiteY15" fmla="*/ 217025 h 338559"/>
                    <a:gd name="connsiteX16" fmla="*/ 564265 w 1174829"/>
                    <a:gd name="connsiteY16" fmla="*/ 243068 h 338559"/>
                    <a:gd name="connsiteX17" fmla="*/ 653968 w 1174829"/>
                    <a:gd name="connsiteY17" fmla="*/ 243068 h 338559"/>
                    <a:gd name="connsiteX18" fmla="*/ 653968 w 1174829"/>
                    <a:gd name="connsiteY18" fmla="*/ 272005 h 338559"/>
                    <a:gd name="connsiteX19" fmla="*/ 694480 w 1174829"/>
                    <a:gd name="connsiteY19" fmla="*/ 272005 h 338559"/>
                    <a:gd name="connsiteX20" fmla="*/ 694480 w 1174829"/>
                    <a:gd name="connsiteY20" fmla="*/ 298048 h 338559"/>
                    <a:gd name="connsiteX21" fmla="*/ 798652 w 1174829"/>
                    <a:gd name="connsiteY21" fmla="*/ 298048 h 338559"/>
                    <a:gd name="connsiteX22" fmla="*/ 798652 w 1174829"/>
                    <a:gd name="connsiteY22" fmla="*/ 321197 h 338559"/>
                    <a:gd name="connsiteX23" fmla="*/ 847844 w 1174829"/>
                    <a:gd name="connsiteY23" fmla="*/ 321197 h 338559"/>
                    <a:gd name="connsiteX24" fmla="*/ 865206 w 1174829"/>
                    <a:gd name="connsiteY24" fmla="*/ 338559 h 338559"/>
                    <a:gd name="connsiteX25" fmla="*/ 1174829 w 1174829"/>
                    <a:gd name="connsiteY25" fmla="*/ 338559 h 338559"/>
                    <a:gd name="connsiteX0" fmla="*/ 0 w 1174829"/>
                    <a:gd name="connsiteY0" fmla="*/ 40511 h 338559"/>
                    <a:gd name="connsiteX1" fmla="*/ 121533 w 1174829"/>
                    <a:gd name="connsiteY1" fmla="*/ 0 h 338559"/>
                    <a:gd name="connsiteX2" fmla="*/ 121533 w 1174829"/>
                    <a:gd name="connsiteY2" fmla="*/ 66554 h 338559"/>
                    <a:gd name="connsiteX3" fmla="*/ 234386 w 1174829"/>
                    <a:gd name="connsiteY3" fmla="*/ 66554 h 338559"/>
                    <a:gd name="connsiteX4" fmla="*/ 234386 w 1174829"/>
                    <a:gd name="connsiteY4" fmla="*/ 101278 h 338559"/>
                    <a:gd name="connsiteX5" fmla="*/ 306728 w 1174829"/>
                    <a:gd name="connsiteY5" fmla="*/ 101278 h 338559"/>
                    <a:gd name="connsiteX6" fmla="*/ 306728 w 1174829"/>
                    <a:gd name="connsiteY6" fmla="*/ 133109 h 338559"/>
                    <a:gd name="connsiteX7" fmla="*/ 376176 w 1174829"/>
                    <a:gd name="connsiteY7" fmla="*/ 133109 h 338559"/>
                    <a:gd name="connsiteX8" fmla="*/ 379070 w 1174829"/>
                    <a:gd name="connsiteY8" fmla="*/ 141790 h 338559"/>
                    <a:gd name="connsiteX9" fmla="*/ 408006 w 1174829"/>
                    <a:gd name="connsiteY9" fmla="*/ 141790 h 338559"/>
                    <a:gd name="connsiteX10" fmla="*/ 408006 w 1174829"/>
                    <a:gd name="connsiteY10" fmla="*/ 167833 h 338559"/>
                    <a:gd name="connsiteX11" fmla="*/ 477455 w 1174829"/>
                    <a:gd name="connsiteY11" fmla="*/ 167833 h 338559"/>
                    <a:gd name="connsiteX12" fmla="*/ 477455 w 1174829"/>
                    <a:gd name="connsiteY12" fmla="*/ 193876 h 338559"/>
                    <a:gd name="connsiteX13" fmla="*/ 520860 w 1174829"/>
                    <a:gd name="connsiteY13" fmla="*/ 193876 h 338559"/>
                    <a:gd name="connsiteX14" fmla="*/ 520860 w 1174829"/>
                    <a:gd name="connsiteY14" fmla="*/ 217025 h 338559"/>
                    <a:gd name="connsiteX15" fmla="*/ 564265 w 1174829"/>
                    <a:gd name="connsiteY15" fmla="*/ 217025 h 338559"/>
                    <a:gd name="connsiteX16" fmla="*/ 564265 w 1174829"/>
                    <a:gd name="connsiteY16" fmla="*/ 243068 h 338559"/>
                    <a:gd name="connsiteX17" fmla="*/ 653968 w 1174829"/>
                    <a:gd name="connsiteY17" fmla="*/ 243068 h 338559"/>
                    <a:gd name="connsiteX18" fmla="*/ 653968 w 1174829"/>
                    <a:gd name="connsiteY18" fmla="*/ 272005 h 338559"/>
                    <a:gd name="connsiteX19" fmla="*/ 694480 w 1174829"/>
                    <a:gd name="connsiteY19" fmla="*/ 272005 h 338559"/>
                    <a:gd name="connsiteX20" fmla="*/ 694480 w 1174829"/>
                    <a:gd name="connsiteY20" fmla="*/ 298048 h 338559"/>
                    <a:gd name="connsiteX21" fmla="*/ 798652 w 1174829"/>
                    <a:gd name="connsiteY21" fmla="*/ 298048 h 338559"/>
                    <a:gd name="connsiteX22" fmla="*/ 798652 w 1174829"/>
                    <a:gd name="connsiteY22" fmla="*/ 321197 h 338559"/>
                    <a:gd name="connsiteX23" fmla="*/ 847844 w 1174829"/>
                    <a:gd name="connsiteY23" fmla="*/ 321197 h 338559"/>
                    <a:gd name="connsiteX24" fmla="*/ 865206 w 1174829"/>
                    <a:gd name="connsiteY24" fmla="*/ 338559 h 338559"/>
                    <a:gd name="connsiteX25" fmla="*/ 1174829 w 1174829"/>
                    <a:gd name="connsiteY25" fmla="*/ 338559 h 338559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21533 w 1174829"/>
                    <a:gd name="connsiteY2" fmla="*/ 26043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21533 w 1174829"/>
                    <a:gd name="connsiteY2" fmla="*/ 26043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15746 w 1174829"/>
                    <a:gd name="connsiteY2" fmla="*/ 28937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24427 w 1174829"/>
                    <a:gd name="connsiteY2" fmla="*/ 28937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24427 w 1174829"/>
                    <a:gd name="connsiteY2" fmla="*/ 31831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24427 w 1174829"/>
                    <a:gd name="connsiteY2" fmla="*/ 26044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18639 w 1174829"/>
                    <a:gd name="connsiteY2" fmla="*/ 26044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24426 w 1174829"/>
                    <a:gd name="connsiteY2" fmla="*/ 26044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24426 w 1174829"/>
                    <a:gd name="connsiteY2" fmla="*/ 26044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15745 w 1174829"/>
                    <a:gd name="connsiteY2" fmla="*/ 26044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  <a:gd name="connsiteX0" fmla="*/ 0 w 1174829"/>
                    <a:gd name="connsiteY0" fmla="*/ 0 h 298048"/>
                    <a:gd name="connsiteX1" fmla="*/ 118639 w 1174829"/>
                    <a:gd name="connsiteY1" fmla="*/ 1 h 298048"/>
                    <a:gd name="connsiteX2" fmla="*/ 124426 w 1174829"/>
                    <a:gd name="connsiteY2" fmla="*/ 26044 h 298048"/>
                    <a:gd name="connsiteX3" fmla="*/ 234386 w 1174829"/>
                    <a:gd name="connsiteY3" fmla="*/ 26043 h 298048"/>
                    <a:gd name="connsiteX4" fmla="*/ 234386 w 1174829"/>
                    <a:gd name="connsiteY4" fmla="*/ 60767 h 298048"/>
                    <a:gd name="connsiteX5" fmla="*/ 306728 w 1174829"/>
                    <a:gd name="connsiteY5" fmla="*/ 60767 h 298048"/>
                    <a:gd name="connsiteX6" fmla="*/ 306728 w 1174829"/>
                    <a:gd name="connsiteY6" fmla="*/ 92598 h 298048"/>
                    <a:gd name="connsiteX7" fmla="*/ 376176 w 1174829"/>
                    <a:gd name="connsiteY7" fmla="*/ 92598 h 298048"/>
                    <a:gd name="connsiteX8" fmla="*/ 379070 w 1174829"/>
                    <a:gd name="connsiteY8" fmla="*/ 101279 h 298048"/>
                    <a:gd name="connsiteX9" fmla="*/ 408006 w 1174829"/>
                    <a:gd name="connsiteY9" fmla="*/ 101279 h 298048"/>
                    <a:gd name="connsiteX10" fmla="*/ 408006 w 1174829"/>
                    <a:gd name="connsiteY10" fmla="*/ 127322 h 298048"/>
                    <a:gd name="connsiteX11" fmla="*/ 477455 w 1174829"/>
                    <a:gd name="connsiteY11" fmla="*/ 127322 h 298048"/>
                    <a:gd name="connsiteX12" fmla="*/ 477455 w 1174829"/>
                    <a:gd name="connsiteY12" fmla="*/ 153365 h 298048"/>
                    <a:gd name="connsiteX13" fmla="*/ 520860 w 1174829"/>
                    <a:gd name="connsiteY13" fmla="*/ 153365 h 298048"/>
                    <a:gd name="connsiteX14" fmla="*/ 520860 w 1174829"/>
                    <a:gd name="connsiteY14" fmla="*/ 176514 h 298048"/>
                    <a:gd name="connsiteX15" fmla="*/ 564265 w 1174829"/>
                    <a:gd name="connsiteY15" fmla="*/ 176514 h 298048"/>
                    <a:gd name="connsiteX16" fmla="*/ 564265 w 1174829"/>
                    <a:gd name="connsiteY16" fmla="*/ 202557 h 298048"/>
                    <a:gd name="connsiteX17" fmla="*/ 653968 w 1174829"/>
                    <a:gd name="connsiteY17" fmla="*/ 202557 h 298048"/>
                    <a:gd name="connsiteX18" fmla="*/ 653968 w 1174829"/>
                    <a:gd name="connsiteY18" fmla="*/ 231494 h 298048"/>
                    <a:gd name="connsiteX19" fmla="*/ 694480 w 1174829"/>
                    <a:gd name="connsiteY19" fmla="*/ 231494 h 298048"/>
                    <a:gd name="connsiteX20" fmla="*/ 694480 w 1174829"/>
                    <a:gd name="connsiteY20" fmla="*/ 257537 h 298048"/>
                    <a:gd name="connsiteX21" fmla="*/ 798652 w 1174829"/>
                    <a:gd name="connsiteY21" fmla="*/ 257537 h 298048"/>
                    <a:gd name="connsiteX22" fmla="*/ 798652 w 1174829"/>
                    <a:gd name="connsiteY22" fmla="*/ 280686 h 298048"/>
                    <a:gd name="connsiteX23" fmla="*/ 847844 w 1174829"/>
                    <a:gd name="connsiteY23" fmla="*/ 280686 h 298048"/>
                    <a:gd name="connsiteX24" fmla="*/ 865206 w 1174829"/>
                    <a:gd name="connsiteY24" fmla="*/ 298048 h 298048"/>
                    <a:gd name="connsiteX25" fmla="*/ 1174829 w 1174829"/>
                    <a:gd name="connsiteY25" fmla="*/ 298048 h 298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74829" h="298048">
                      <a:moveTo>
                        <a:pt x="0" y="0"/>
                      </a:moveTo>
                      <a:lnTo>
                        <a:pt x="118639" y="1"/>
                      </a:lnTo>
                      <a:lnTo>
                        <a:pt x="124426" y="26044"/>
                      </a:lnTo>
                      <a:lnTo>
                        <a:pt x="234386" y="26043"/>
                      </a:lnTo>
                      <a:lnTo>
                        <a:pt x="234386" y="60767"/>
                      </a:lnTo>
                      <a:lnTo>
                        <a:pt x="306728" y="60767"/>
                      </a:lnTo>
                      <a:lnTo>
                        <a:pt x="306728" y="92598"/>
                      </a:lnTo>
                      <a:lnTo>
                        <a:pt x="376176" y="92598"/>
                      </a:lnTo>
                      <a:lnTo>
                        <a:pt x="379070" y="101279"/>
                      </a:lnTo>
                      <a:lnTo>
                        <a:pt x="408006" y="101279"/>
                      </a:lnTo>
                      <a:lnTo>
                        <a:pt x="408006" y="127322"/>
                      </a:lnTo>
                      <a:lnTo>
                        <a:pt x="477455" y="127322"/>
                      </a:lnTo>
                      <a:lnTo>
                        <a:pt x="477455" y="153365"/>
                      </a:lnTo>
                      <a:lnTo>
                        <a:pt x="520860" y="153365"/>
                      </a:lnTo>
                      <a:lnTo>
                        <a:pt x="520860" y="176514"/>
                      </a:lnTo>
                      <a:lnTo>
                        <a:pt x="564265" y="176514"/>
                      </a:lnTo>
                      <a:lnTo>
                        <a:pt x="564265" y="202557"/>
                      </a:lnTo>
                      <a:lnTo>
                        <a:pt x="653968" y="202557"/>
                      </a:lnTo>
                      <a:lnTo>
                        <a:pt x="653968" y="231494"/>
                      </a:lnTo>
                      <a:lnTo>
                        <a:pt x="694480" y="231494"/>
                      </a:lnTo>
                      <a:lnTo>
                        <a:pt x="694480" y="257537"/>
                      </a:lnTo>
                      <a:lnTo>
                        <a:pt x="798652" y="257537"/>
                      </a:lnTo>
                      <a:lnTo>
                        <a:pt x="798652" y="280686"/>
                      </a:lnTo>
                      <a:lnTo>
                        <a:pt x="847844" y="280686"/>
                      </a:lnTo>
                      <a:lnTo>
                        <a:pt x="865206" y="298048"/>
                      </a:lnTo>
                      <a:lnTo>
                        <a:pt x="1174829" y="298048"/>
                      </a:lnTo>
                    </a:path>
                  </a:pathLst>
                </a:custGeom>
                <a:noFill/>
                <a:ln w="38100">
                  <a:solidFill>
                    <a:srgbClr val="BDBD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7" name="Freeform: Shape 114">
                  <a:extLst>
                    <a:ext uri="{FF2B5EF4-FFF2-40B4-BE49-F238E27FC236}">
                      <a16:creationId xmlns:a16="http://schemas.microsoft.com/office/drawing/2014/main" id="{1C97D31A-7144-4393-BACD-BFC984759C4A}"/>
                    </a:ext>
                  </a:extLst>
                </p:cNvPr>
                <p:cNvSpPr/>
                <p:nvPr/>
              </p:nvSpPr>
              <p:spPr>
                <a:xfrm>
                  <a:off x="6544504" y="1495050"/>
                  <a:ext cx="3339846" cy="1121474"/>
                </a:xfrm>
                <a:custGeom>
                  <a:avLst/>
                  <a:gdLst>
                    <a:gd name="connsiteX0" fmla="*/ 0 w 3304572"/>
                    <a:gd name="connsiteY0" fmla="*/ 0 h 1145894"/>
                    <a:gd name="connsiteX1" fmla="*/ 104172 w 3304572"/>
                    <a:gd name="connsiteY1" fmla="*/ 0 h 1145894"/>
                    <a:gd name="connsiteX2" fmla="*/ 104172 w 3304572"/>
                    <a:gd name="connsiteY2" fmla="*/ 107066 h 1145894"/>
                    <a:gd name="connsiteX3" fmla="*/ 130215 w 3304572"/>
                    <a:gd name="connsiteY3" fmla="*/ 107066 h 1145894"/>
                    <a:gd name="connsiteX4" fmla="*/ 130215 w 3304572"/>
                    <a:gd name="connsiteY4" fmla="*/ 144684 h 1145894"/>
                    <a:gd name="connsiteX5" fmla="*/ 153364 w 3304572"/>
                    <a:gd name="connsiteY5" fmla="*/ 144684 h 1145894"/>
                    <a:gd name="connsiteX6" fmla="*/ 153364 w 3304572"/>
                    <a:gd name="connsiteY6" fmla="*/ 164939 h 1145894"/>
                    <a:gd name="connsiteX7" fmla="*/ 373283 w 3304572"/>
                    <a:gd name="connsiteY7" fmla="*/ 164939 h 1145894"/>
                    <a:gd name="connsiteX8" fmla="*/ 373283 w 3304572"/>
                    <a:gd name="connsiteY8" fmla="*/ 190982 h 1145894"/>
                    <a:gd name="connsiteX9" fmla="*/ 373283 w 3304572"/>
                    <a:gd name="connsiteY9" fmla="*/ 190982 h 1145894"/>
                    <a:gd name="connsiteX10" fmla="*/ 390645 w 3304572"/>
                    <a:gd name="connsiteY10" fmla="*/ 208344 h 1145894"/>
                    <a:gd name="connsiteX11" fmla="*/ 465881 w 3304572"/>
                    <a:gd name="connsiteY11" fmla="*/ 208344 h 1145894"/>
                    <a:gd name="connsiteX12" fmla="*/ 465881 w 3304572"/>
                    <a:gd name="connsiteY12" fmla="*/ 231494 h 1145894"/>
                    <a:gd name="connsiteX13" fmla="*/ 486136 w 3304572"/>
                    <a:gd name="connsiteY13" fmla="*/ 231494 h 1145894"/>
                    <a:gd name="connsiteX14" fmla="*/ 486136 w 3304572"/>
                    <a:gd name="connsiteY14" fmla="*/ 251750 h 1145894"/>
                    <a:gd name="connsiteX15" fmla="*/ 784184 w 3304572"/>
                    <a:gd name="connsiteY15" fmla="*/ 251750 h 1145894"/>
                    <a:gd name="connsiteX16" fmla="*/ 784184 w 3304572"/>
                    <a:gd name="connsiteY16" fmla="*/ 306729 h 1145894"/>
                    <a:gd name="connsiteX17" fmla="*/ 902825 w 3304572"/>
                    <a:gd name="connsiteY17" fmla="*/ 306729 h 1145894"/>
                    <a:gd name="connsiteX18" fmla="*/ 902825 w 3304572"/>
                    <a:gd name="connsiteY18" fmla="*/ 353028 h 1145894"/>
                    <a:gd name="connsiteX19" fmla="*/ 920187 w 3304572"/>
                    <a:gd name="connsiteY19" fmla="*/ 353028 h 1145894"/>
                    <a:gd name="connsiteX20" fmla="*/ 920187 w 3304572"/>
                    <a:gd name="connsiteY20" fmla="*/ 416689 h 1145894"/>
                    <a:gd name="connsiteX21" fmla="*/ 978060 w 3304572"/>
                    <a:gd name="connsiteY21" fmla="*/ 416689 h 1145894"/>
                    <a:gd name="connsiteX22" fmla="*/ 978060 w 3304572"/>
                    <a:gd name="connsiteY22" fmla="*/ 465881 h 1145894"/>
                    <a:gd name="connsiteX23" fmla="*/ 1027253 w 3304572"/>
                    <a:gd name="connsiteY23" fmla="*/ 465881 h 1145894"/>
                    <a:gd name="connsiteX24" fmla="*/ 1027253 w 3304572"/>
                    <a:gd name="connsiteY24" fmla="*/ 503499 h 1145894"/>
                    <a:gd name="connsiteX25" fmla="*/ 1192192 w 3304572"/>
                    <a:gd name="connsiteY25" fmla="*/ 503499 h 1145894"/>
                    <a:gd name="connsiteX26" fmla="*/ 1192192 w 3304572"/>
                    <a:gd name="connsiteY26" fmla="*/ 541117 h 1145894"/>
                    <a:gd name="connsiteX27" fmla="*/ 1212448 w 3304572"/>
                    <a:gd name="connsiteY27" fmla="*/ 541117 h 1145894"/>
                    <a:gd name="connsiteX28" fmla="*/ 1212448 w 3304572"/>
                    <a:gd name="connsiteY28" fmla="*/ 613458 h 1145894"/>
                    <a:gd name="connsiteX29" fmla="*/ 1226916 w 3304572"/>
                    <a:gd name="connsiteY29" fmla="*/ 613458 h 1145894"/>
                    <a:gd name="connsiteX30" fmla="*/ 1226916 w 3304572"/>
                    <a:gd name="connsiteY30" fmla="*/ 630820 h 1145894"/>
                    <a:gd name="connsiteX31" fmla="*/ 1261640 w 3304572"/>
                    <a:gd name="connsiteY31" fmla="*/ 630820 h 1145894"/>
                    <a:gd name="connsiteX32" fmla="*/ 1261640 w 3304572"/>
                    <a:gd name="connsiteY32" fmla="*/ 703162 h 1145894"/>
                    <a:gd name="connsiteX33" fmla="*/ 1281896 w 3304572"/>
                    <a:gd name="connsiteY33" fmla="*/ 703162 h 1145894"/>
                    <a:gd name="connsiteX34" fmla="*/ 1281896 w 3304572"/>
                    <a:gd name="connsiteY34" fmla="*/ 792866 h 1145894"/>
                    <a:gd name="connsiteX35" fmla="*/ 1305045 w 3304572"/>
                    <a:gd name="connsiteY35" fmla="*/ 792866 h 1145894"/>
                    <a:gd name="connsiteX36" fmla="*/ 1305045 w 3304572"/>
                    <a:gd name="connsiteY36" fmla="*/ 830484 h 1145894"/>
                    <a:gd name="connsiteX37" fmla="*/ 1432367 w 3304572"/>
                    <a:gd name="connsiteY37" fmla="*/ 830484 h 1145894"/>
                    <a:gd name="connsiteX38" fmla="*/ 1432367 w 3304572"/>
                    <a:gd name="connsiteY38" fmla="*/ 902826 h 1145894"/>
                    <a:gd name="connsiteX39" fmla="*/ 1579944 w 3304572"/>
                    <a:gd name="connsiteY39" fmla="*/ 902826 h 1145894"/>
                    <a:gd name="connsiteX40" fmla="*/ 1579944 w 3304572"/>
                    <a:gd name="connsiteY40" fmla="*/ 937550 h 1145894"/>
                    <a:gd name="connsiteX41" fmla="*/ 1623349 w 3304572"/>
                    <a:gd name="connsiteY41" fmla="*/ 937550 h 1145894"/>
                    <a:gd name="connsiteX42" fmla="*/ 1623349 w 3304572"/>
                    <a:gd name="connsiteY42" fmla="*/ 995423 h 1145894"/>
                    <a:gd name="connsiteX43" fmla="*/ 1672541 w 3304572"/>
                    <a:gd name="connsiteY43" fmla="*/ 995423 h 1145894"/>
                    <a:gd name="connsiteX44" fmla="*/ 1672541 w 3304572"/>
                    <a:gd name="connsiteY44" fmla="*/ 1145894 h 1145894"/>
                    <a:gd name="connsiteX45" fmla="*/ 3304572 w 3304572"/>
                    <a:gd name="connsiteY45" fmla="*/ 1145894 h 1145894"/>
                    <a:gd name="connsiteX46" fmla="*/ 3304572 w 3304572"/>
                    <a:gd name="connsiteY46" fmla="*/ 1134319 h 1145894"/>
                    <a:gd name="connsiteX0" fmla="*/ 0 w 3304572"/>
                    <a:gd name="connsiteY0" fmla="*/ 0 h 1145894"/>
                    <a:gd name="connsiteX1" fmla="*/ 104172 w 3304572"/>
                    <a:gd name="connsiteY1" fmla="*/ 0 h 1145894"/>
                    <a:gd name="connsiteX2" fmla="*/ 104172 w 3304572"/>
                    <a:gd name="connsiteY2" fmla="*/ 107066 h 1145894"/>
                    <a:gd name="connsiteX3" fmla="*/ 130215 w 3304572"/>
                    <a:gd name="connsiteY3" fmla="*/ 107066 h 1145894"/>
                    <a:gd name="connsiteX4" fmla="*/ 130215 w 3304572"/>
                    <a:gd name="connsiteY4" fmla="*/ 144684 h 1145894"/>
                    <a:gd name="connsiteX5" fmla="*/ 153364 w 3304572"/>
                    <a:gd name="connsiteY5" fmla="*/ 144684 h 1145894"/>
                    <a:gd name="connsiteX6" fmla="*/ 153364 w 3304572"/>
                    <a:gd name="connsiteY6" fmla="*/ 164939 h 1145894"/>
                    <a:gd name="connsiteX7" fmla="*/ 373283 w 3304572"/>
                    <a:gd name="connsiteY7" fmla="*/ 164939 h 1145894"/>
                    <a:gd name="connsiteX8" fmla="*/ 373283 w 3304572"/>
                    <a:gd name="connsiteY8" fmla="*/ 190982 h 1145894"/>
                    <a:gd name="connsiteX9" fmla="*/ 373283 w 3304572"/>
                    <a:gd name="connsiteY9" fmla="*/ 190982 h 1145894"/>
                    <a:gd name="connsiteX10" fmla="*/ 390645 w 3304572"/>
                    <a:gd name="connsiteY10" fmla="*/ 208344 h 1145894"/>
                    <a:gd name="connsiteX11" fmla="*/ 465881 w 3304572"/>
                    <a:gd name="connsiteY11" fmla="*/ 208344 h 1145894"/>
                    <a:gd name="connsiteX12" fmla="*/ 465881 w 3304572"/>
                    <a:gd name="connsiteY12" fmla="*/ 231494 h 1145894"/>
                    <a:gd name="connsiteX13" fmla="*/ 486136 w 3304572"/>
                    <a:gd name="connsiteY13" fmla="*/ 231494 h 1145894"/>
                    <a:gd name="connsiteX14" fmla="*/ 486136 w 3304572"/>
                    <a:gd name="connsiteY14" fmla="*/ 251750 h 1145894"/>
                    <a:gd name="connsiteX15" fmla="*/ 784184 w 3304572"/>
                    <a:gd name="connsiteY15" fmla="*/ 251750 h 1145894"/>
                    <a:gd name="connsiteX16" fmla="*/ 784184 w 3304572"/>
                    <a:gd name="connsiteY16" fmla="*/ 306729 h 1145894"/>
                    <a:gd name="connsiteX17" fmla="*/ 902825 w 3304572"/>
                    <a:gd name="connsiteY17" fmla="*/ 306729 h 1145894"/>
                    <a:gd name="connsiteX18" fmla="*/ 902825 w 3304572"/>
                    <a:gd name="connsiteY18" fmla="*/ 353028 h 1145894"/>
                    <a:gd name="connsiteX19" fmla="*/ 920187 w 3304572"/>
                    <a:gd name="connsiteY19" fmla="*/ 353028 h 1145894"/>
                    <a:gd name="connsiteX20" fmla="*/ 920187 w 3304572"/>
                    <a:gd name="connsiteY20" fmla="*/ 416689 h 1145894"/>
                    <a:gd name="connsiteX21" fmla="*/ 978060 w 3304572"/>
                    <a:gd name="connsiteY21" fmla="*/ 416689 h 1145894"/>
                    <a:gd name="connsiteX22" fmla="*/ 978060 w 3304572"/>
                    <a:gd name="connsiteY22" fmla="*/ 465881 h 1145894"/>
                    <a:gd name="connsiteX23" fmla="*/ 1027253 w 3304572"/>
                    <a:gd name="connsiteY23" fmla="*/ 465881 h 1145894"/>
                    <a:gd name="connsiteX24" fmla="*/ 1027253 w 3304572"/>
                    <a:gd name="connsiteY24" fmla="*/ 503499 h 1145894"/>
                    <a:gd name="connsiteX25" fmla="*/ 1192192 w 3304572"/>
                    <a:gd name="connsiteY25" fmla="*/ 503499 h 1145894"/>
                    <a:gd name="connsiteX26" fmla="*/ 1192192 w 3304572"/>
                    <a:gd name="connsiteY26" fmla="*/ 541117 h 1145894"/>
                    <a:gd name="connsiteX27" fmla="*/ 1212448 w 3304572"/>
                    <a:gd name="connsiteY27" fmla="*/ 541117 h 1145894"/>
                    <a:gd name="connsiteX28" fmla="*/ 1212448 w 3304572"/>
                    <a:gd name="connsiteY28" fmla="*/ 613458 h 1145894"/>
                    <a:gd name="connsiteX29" fmla="*/ 1226916 w 3304572"/>
                    <a:gd name="connsiteY29" fmla="*/ 613458 h 1145894"/>
                    <a:gd name="connsiteX30" fmla="*/ 1226916 w 3304572"/>
                    <a:gd name="connsiteY30" fmla="*/ 630820 h 1145894"/>
                    <a:gd name="connsiteX31" fmla="*/ 1261640 w 3304572"/>
                    <a:gd name="connsiteY31" fmla="*/ 630820 h 1145894"/>
                    <a:gd name="connsiteX32" fmla="*/ 1261640 w 3304572"/>
                    <a:gd name="connsiteY32" fmla="*/ 703162 h 1145894"/>
                    <a:gd name="connsiteX33" fmla="*/ 1281896 w 3304572"/>
                    <a:gd name="connsiteY33" fmla="*/ 703162 h 1145894"/>
                    <a:gd name="connsiteX34" fmla="*/ 1281896 w 3304572"/>
                    <a:gd name="connsiteY34" fmla="*/ 792866 h 1145894"/>
                    <a:gd name="connsiteX35" fmla="*/ 1305045 w 3304572"/>
                    <a:gd name="connsiteY35" fmla="*/ 792866 h 1145894"/>
                    <a:gd name="connsiteX36" fmla="*/ 1305045 w 3304572"/>
                    <a:gd name="connsiteY36" fmla="*/ 830484 h 1145894"/>
                    <a:gd name="connsiteX37" fmla="*/ 1432367 w 3304572"/>
                    <a:gd name="connsiteY37" fmla="*/ 830484 h 1145894"/>
                    <a:gd name="connsiteX38" fmla="*/ 1432367 w 3304572"/>
                    <a:gd name="connsiteY38" fmla="*/ 902826 h 1145894"/>
                    <a:gd name="connsiteX39" fmla="*/ 1579944 w 3304572"/>
                    <a:gd name="connsiteY39" fmla="*/ 902826 h 1145894"/>
                    <a:gd name="connsiteX40" fmla="*/ 1579944 w 3304572"/>
                    <a:gd name="connsiteY40" fmla="*/ 937550 h 1145894"/>
                    <a:gd name="connsiteX41" fmla="*/ 1623349 w 3304572"/>
                    <a:gd name="connsiteY41" fmla="*/ 937550 h 1145894"/>
                    <a:gd name="connsiteX42" fmla="*/ 1623349 w 3304572"/>
                    <a:gd name="connsiteY42" fmla="*/ 995423 h 1145894"/>
                    <a:gd name="connsiteX43" fmla="*/ 1672541 w 3304572"/>
                    <a:gd name="connsiteY43" fmla="*/ 995423 h 1145894"/>
                    <a:gd name="connsiteX44" fmla="*/ 1672541 w 3304572"/>
                    <a:gd name="connsiteY44" fmla="*/ 1145894 h 1145894"/>
                    <a:gd name="connsiteX45" fmla="*/ 3304572 w 3304572"/>
                    <a:gd name="connsiteY45" fmla="*/ 1145894 h 1145894"/>
                    <a:gd name="connsiteX0" fmla="*/ 0 w 3312712"/>
                    <a:gd name="connsiteY0" fmla="*/ 21707 h 1145894"/>
                    <a:gd name="connsiteX1" fmla="*/ 112312 w 3312712"/>
                    <a:gd name="connsiteY1" fmla="*/ 0 h 1145894"/>
                    <a:gd name="connsiteX2" fmla="*/ 112312 w 3312712"/>
                    <a:gd name="connsiteY2" fmla="*/ 107066 h 1145894"/>
                    <a:gd name="connsiteX3" fmla="*/ 138355 w 3312712"/>
                    <a:gd name="connsiteY3" fmla="*/ 107066 h 1145894"/>
                    <a:gd name="connsiteX4" fmla="*/ 138355 w 3312712"/>
                    <a:gd name="connsiteY4" fmla="*/ 144684 h 1145894"/>
                    <a:gd name="connsiteX5" fmla="*/ 161504 w 3312712"/>
                    <a:gd name="connsiteY5" fmla="*/ 144684 h 1145894"/>
                    <a:gd name="connsiteX6" fmla="*/ 161504 w 3312712"/>
                    <a:gd name="connsiteY6" fmla="*/ 164939 h 1145894"/>
                    <a:gd name="connsiteX7" fmla="*/ 381423 w 3312712"/>
                    <a:gd name="connsiteY7" fmla="*/ 164939 h 1145894"/>
                    <a:gd name="connsiteX8" fmla="*/ 381423 w 3312712"/>
                    <a:gd name="connsiteY8" fmla="*/ 190982 h 1145894"/>
                    <a:gd name="connsiteX9" fmla="*/ 381423 w 3312712"/>
                    <a:gd name="connsiteY9" fmla="*/ 190982 h 1145894"/>
                    <a:gd name="connsiteX10" fmla="*/ 398785 w 3312712"/>
                    <a:gd name="connsiteY10" fmla="*/ 208344 h 1145894"/>
                    <a:gd name="connsiteX11" fmla="*/ 474021 w 3312712"/>
                    <a:gd name="connsiteY11" fmla="*/ 208344 h 1145894"/>
                    <a:gd name="connsiteX12" fmla="*/ 474021 w 3312712"/>
                    <a:gd name="connsiteY12" fmla="*/ 231494 h 1145894"/>
                    <a:gd name="connsiteX13" fmla="*/ 494276 w 3312712"/>
                    <a:gd name="connsiteY13" fmla="*/ 231494 h 1145894"/>
                    <a:gd name="connsiteX14" fmla="*/ 494276 w 3312712"/>
                    <a:gd name="connsiteY14" fmla="*/ 251750 h 1145894"/>
                    <a:gd name="connsiteX15" fmla="*/ 792324 w 3312712"/>
                    <a:gd name="connsiteY15" fmla="*/ 251750 h 1145894"/>
                    <a:gd name="connsiteX16" fmla="*/ 792324 w 3312712"/>
                    <a:gd name="connsiteY16" fmla="*/ 306729 h 1145894"/>
                    <a:gd name="connsiteX17" fmla="*/ 910965 w 3312712"/>
                    <a:gd name="connsiteY17" fmla="*/ 306729 h 1145894"/>
                    <a:gd name="connsiteX18" fmla="*/ 910965 w 3312712"/>
                    <a:gd name="connsiteY18" fmla="*/ 353028 h 1145894"/>
                    <a:gd name="connsiteX19" fmla="*/ 928327 w 3312712"/>
                    <a:gd name="connsiteY19" fmla="*/ 353028 h 1145894"/>
                    <a:gd name="connsiteX20" fmla="*/ 928327 w 3312712"/>
                    <a:gd name="connsiteY20" fmla="*/ 416689 h 1145894"/>
                    <a:gd name="connsiteX21" fmla="*/ 986200 w 3312712"/>
                    <a:gd name="connsiteY21" fmla="*/ 416689 h 1145894"/>
                    <a:gd name="connsiteX22" fmla="*/ 986200 w 3312712"/>
                    <a:gd name="connsiteY22" fmla="*/ 465881 h 1145894"/>
                    <a:gd name="connsiteX23" fmla="*/ 1035393 w 3312712"/>
                    <a:gd name="connsiteY23" fmla="*/ 465881 h 1145894"/>
                    <a:gd name="connsiteX24" fmla="*/ 1035393 w 3312712"/>
                    <a:gd name="connsiteY24" fmla="*/ 503499 h 1145894"/>
                    <a:gd name="connsiteX25" fmla="*/ 1200332 w 3312712"/>
                    <a:gd name="connsiteY25" fmla="*/ 503499 h 1145894"/>
                    <a:gd name="connsiteX26" fmla="*/ 1200332 w 3312712"/>
                    <a:gd name="connsiteY26" fmla="*/ 541117 h 1145894"/>
                    <a:gd name="connsiteX27" fmla="*/ 1220588 w 3312712"/>
                    <a:gd name="connsiteY27" fmla="*/ 541117 h 1145894"/>
                    <a:gd name="connsiteX28" fmla="*/ 1220588 w 3312712"/>
                    <a:gd name="connsiteY28" fmla="*/ 613458 h 1145894"/>
                    <a:gd name="connsiteX29" fmla="*/ 1235056 w 3312712"/>
                    <a:gd name="connsiteY29" fmla="*/ 613458 h 1145894"/>
                    <a:gd name="connsiteX30" fmla="*/ 1235056 w 3312712"/>
                    <a:gd name="connsiteY30" fmla="*/ 630820 h 1145894"/>
                    <a:gd name="connsiteX31" fmla="*/ 1269780 w 3312712"/>
                    <a:gd name="connsiteY31" fmla="*/ 630820 h 1145894"/>
                    <a:gd name="connsiteX32" fmla="*/ 1269780 w 3312712"/>
                    <a:gd name="connsiteY32" fmla="*/ 703162 h 1145894"/>
                    <a:gd name="connsiteX33" fmla="*/ 1290036 w 3312712"/>
                    <a:gd name="connsiteY33" fmla="*/ 703162 h 1145894"/>
                    <a:gd name="connsiteX34" fmla="*/ 1290036 w 3312712"/>
                    <a:gd name="connsiteY34" fmla="*/ 792866 h 1145894"/>
                    <a:gd name="connsiteX35" fmla="*/ 1313185 w 3312712"/>
                    <a:gd name="connsiteY35" fmla="*/ 792866 h 1145894"/>
                    <a:gd name="connsiteX36" fmla="*/ 1313185 w 3312712"/>
                    <a:gd name="connsiteY36" fmla="*/ 830484 h 1145894"/>
                    <a:gd name="connsiteX37" fmla="*/ 1440507 w 3312712"/>
                    <a:gd name="connsiteY37" fmla="*/ 830484 h 1145894"/>
                    <a:gd name="connsiteX38" fmla="*/ 1440507 w 3312712"/>
                    <a:gd name="connsiteY38" fmla="*/ 902826 h 1145894"/>
                    <a:gd name="connsiteX39" fmla="*/ 1588084 w 3312712"/>
                    <a:gd name="connsiteY39" fmla="*/ 902826 h 1145894"/>
                    <a:gd name="connsiteX40" fmla="*/ 1588084 w 3312712"/>
                    <a:gd name="connsiteY40" fmla="*/ 937550 h 1145894"/>
                    <a:gd name="connsiteX41" fmla="*/ 1631489 w 3312712"/>
                    <a:gd name="connsiteY41" fmla="*/ 937550 h 1145894"/>
                    <a:gd name="connsiteX42" fmla="*/ 1631489 w 3312712"/>
                    <a:gd name="connsiteY42" fmla="*/ 995423 h 1145894"/>
                    <a:gd name="connsiteX43" fmla="*/ 1680681 w 3312712"/>
                    <a:gd name="connsiteY43" fmla="*/ 995423 h 1145894"/>
                    <a:gd name="connsiteX44" fmla="*/ 1680681 w 3312712"/>
                    <a:gd name="connsiteY44" fmla="*/ 1145894 h 1145894"/>
                    <a:gd name="connsiteX45" fmla="*/ 3312712 w 3312712"/>
                    <a:gd name="connsiteY45" fmla="*/ 1145894 h 1145894"/>
                    <a:gd name="connsiteX0" fmla="*/ 0 w 3312712"/>
                    <a:gd name="connsiteY0" fmla="*/ 0 h 1124187"/>
                    <a:gd name="connsiteX1" fmla="*/ 106885 w 3312712"/>
                    <a:gd name="connsiteY1" fmla="*/ 0 h 1124187"/>
                    <a:gd name="connsiteX2" fmla="*/ 112312 w 3312712"/>
                    <a:gd name="connsiteY2" fmla="*/ 85359 h 1124187"/>
                    <a:gd name="connsiteX3" fmla="*/ 138355 w 3312712"/>
                    <a:gd name="connsiteY3" fmla="*/ 85359 h 1124187"/>
                    <a:gd name="connsiteX4" fmla="*/ 138355 w 3312712"/>
                    <a:gd name="connsiteY4" fmla="*/ 122977 h 1124187"/>
                    <a:gd name="connsiteX5" fmla="*/ 161504 w 3312712"/>
                    <a:gd name="connsiteY5" fmla="*/ 122977 h 1124187"/>
                    <a:gd name="connsiteX6" fmla="*/ 161504 w 3312712"/>
                    <a:gd name="connsiteY6" fmla="*/ 143232 h 1124187"/>
                    <a:gd name="connsiteX7" fmla="*/ 381423 w 3312712"/>
                    <a:gd name="connsiteY7" fmla="*/ 143232 h 1124187"/>
                    <a:gd name="connsiteX8" fmla="*/ 381423 w 3312712"/>
                    <a:gd name="connsiteY8" fmla="*/ 169275 h 1124187"/>
                    <a:gd name="connsiteX9" fmla="*/ 381423 w 3312712"/>
                    <a:gd name="connsiteY9" fmla="*/ 169275 h 1124187"/>
                    <a:gd name="connsiteX10" fmla="*/ 398785 w 3312712"/>
                    <a:gd name="connsiteY10" fmla="*/ 186637 h 1124187"/>
                    <a:gd name="connsiteX11" fmla="*/ 474021 w 3312712"/>
                    <a:gd name="connsiteY11" fmla="*/ 186637 h 1124187"/>
                    <a:gd name="connsiteX12" fmla="*/ 474021 w 3312712"/>
                    <a:gd name="connsiteY12" fmla="*/ 209787 h 1124187"/>
                    <a:gd name="connsiteX13" fmla="*/ 494276 w 3312712"/>
                    <a:gd name="connsiteY13" fmla="*/ 209787 h 1124187"/>
                    <a:gd name="connsiteX14" fmla="*/ 494276 w 3312712"/>
                    <a:gd name="connsiteY14" fmla="*/ 230043 h 1124187"/>
                    <a:gd name="connsiteX15" fmla="*/ 792324 w 3312712"/>
                    <a:gd name="connsiteY15" fmla="*/ 230043 h 1124187"/>
                    <a:gd name="connsiteX16" fmla="*/ 792324 w 3312712"/>
                    <a:gd name="connsiteY16" fmla="*/ 285022 h 1124187"/>
                    <a:gd name="connsiteX17" fmla="*/ 910965 w 3312712"/>
                    <a:gd name="connsiteY17" fmla="*/ 285022 h 1124187"/>
                    <a:gd name="connsiteX18" fmla="*/ 910965 w 3312712"/>
                    <a:gd name="connsiteY18" fmla="*/ 331321 h 1124187"/>
                    <a:gd name="connsiteX19" fmla="*/ 928327 w 3312712"/>
                    <a:gd name="connsiteY19" fmla="*/ 331321 h 1124187"/>
                    <a:gd name="connsiteX20" fmla="*/ 928327 w 3312712"/>
                    <a:gd name="connsiteY20" fmla="*/ 394982 h 1124187"/>
                    <a:gd name="connsiteX21" fmla="*/ 986200 w 3312712"/>
                    <a:gd name="connsiteY21" fmla="*/ 394982 h 1124187"/>
                    <a:gd name="connsiteX22" fmla="*/ 986200 w 3312712"/>
                    <a:gd name="connsiteY22" fmla="*/ 444174 h 1124187"/>
                    <a:gd name="connsiteX23" fmla="*/ 1035393 w 3312712"/>
                    <a:gd name="connsiteY23" fmla="*/ 444174 h 1124187"/>
                    <a:gd name="connsiteX24" fmla="*/ 1035393 w 3312712"/>
                    <a:gd name="connsiteY24" fmla="*/ 481792 h 1124187"/>
                    <a:gd name="connsiteX25" fmla="*/ 1200332 w 3312712"/>
                    <a:gd name="connsiteY25" fmla="*/ 481792 h 1124187"/>
                    <a:gd name="connsiteX26" fmla="*/ 1200332 w 3312712"/>
                    <a:gd name="connsiteY26" fmla="*/ 519410 h 1124187"/>
                    <a:gd name="connsiteX27" fmla="*/ 1220588 w 3312712"/>
                    <a:gd name="connsiteY27" fmla="*/ 519410 h 1124187"/>
                    <a:gd name="connsiteX28" fmla="*/ 1220588 w 3312712"/>
                    <a:gd name="connsiteY28" fmla="*/ 591751 h 1124187"/>
                    <a:gd name="connsiteX29" fmla="*/ 1235056 w 3312712"/>
                    <a:gd name="connsiteY29" fmla="*/ 591751 h 1124187"/>
                    <a:gd name="connsiteX30" fmla="*/ 1235056 w 3312712"/>
                    <a:gd name="connsiteY30" fmla="*/ 609113 h 1124187"/>
                    <a:gd name="connsiteX31" fmla="*/ 1269780 w 3312712"/>
                    <a:gd name="connsiteY31" fmla="*/ 609113 h 1124187"/>
                    <a:gd name="connsiteX32" fmla="*/ 1269780 w 3312712"/>
                    <a:gd name="connsiteY32" fmla="*/ 681455 h 1124187"/>
                    <a:gd name="connsiteX33" fmla="*/ 1290036 w 3312712"/>
                    <a:gd name="connsiteY33" fmla="*/ 681455 h 1124187"/>
                    <a:gd name="connsiteX34" fmla="*/ 1290036 w 3312712"/>
                    <a:gd name="connsiteY34" fmla="*/ 771159 h 1124187"/>
                    <a:gd name="connsiteX35" fmla="*/ 1313185 w 3312712"/>
                    <a:gd name="connsiteY35" fmla="*/ 771159 h 1124187"/>
                    <a:gd name="connsiteX36" fmla="*/ 1313185 w 3312712"/>
                    <a:gd name="connsiteY36" fmla="*/ 808777 h 1124187"/>
                    <a:gd name="connsiteX37" fmla="*/ 1440507 w 3312712"/>
                    <a:gd name="connsiteY37" fmla="*/ 808777 h 1124187"/>
                    <a:gd name="connsiteX38" fmla="*/ 1440507 w 3312712"/>
                    <a:gd name="connsiteY38" fmla="*/ 881119 h 1124187"/>
                    <a:gd name="connsiteX39" fmla="*/ 1588084 w 3312712"/>
                    <a:gd name="connsiteY39" fmla="*/ 881119 h 1124187"/>
                    <a:gd name="connsiteX40" fmla="*/ 1588084 w 3312712"/>
                    <a:gd name="connsiteY40" fmla="*/ 915843 h 1124187"/>
                    <a:gd name="connsiteX41" fmla="*/ 1631489 w 3312712"/>
                    <a:gd name="connsiteY41" fmla="*/ 915843 h 1124187"/>
                    <a:gd name="connsiteX42" fmla="*/ 1631489 w 3312712"/>
                    <a:gd name="connsiteY42" fmla="*/ 973716 h 1124187"/>
                    <a:gd name="connsiteX43" fmla="*/ 1680681 w 3312712"/>
                    <a:gd name="connsiteY43" fmla="*/ 973716 h 1124187"/>
                    <a:gd name="connsiteX44" fmla="*/ 1680681 w 3312712"/>
                    <a:gd name="connsiteY44" fmla="*/ 1124187 h 1124187"/>
                    <a:gd name="connsiteX45" fmla="*/ 3312712 w 3312712"/>
                    <a:gd name="connsiteY45" fmla="*/ 1124187 h 1124187"/>
                    <a:gd name="connsiteX0" fmla="*/ 0 w 3339846"/>
                    <a:gd name="connsiteY0" fmla="*/ 0 h 1124187"/>
                    <a:gd name="connsiteX1" fmla="*/ 134019 w 3339846"/>
                    <a:gd name="connsiteY1" fmla="*/ 0 h 1124187"/>
                    <a:gd name="connsiteX2" fmla="*/ 139446 w 3339846"/>
                    <a:gd name="connsiteY2" fmla="*/ 85359 h 1124187"/>
                    <a:gd name="connsiteX3" fmla="*/ 165489 w 3339846"/>
                    <a:gd name="connsiteY3" fmla="*/ 85359 h 1124187"/>
                    <a:gd name="connsiteX4" fmla="*/ 165489 w 3339846"/>
                    <a:gd name="connsiteY4" fmla="*/ 122977 h 1124187"/>
                    <a:gd name="connsiteX5" fmla="*/ 188638 w 3339846"/>
                    <a:gd name="connsiteY5" fmla="*/ 122977 h 1124187"/>
                    <a:gd name="connsiteX6" fmla="*/ 188638 w 3339846"/>
                    <a:gd name="connsiteY6" fmla="*/ 143232 h 1124187"/>
                    <a:gd name="connsiteX7" fmla="*/ 408557 w 3339846"/>
                    <a:gd name="connsiteY7" fmla="*/ 143232 h 1124187"/>
                    <a:gd name="connsiteX8" fmla="*/ 408557 w 3339846"/>
                    <a:gd name="connsiteY8" fmla="*/ 169275 h 1124187"/>
                    <a:gd name="connsiteX9" fmla="*/ 408557 w 3339846"/>
                    <a:gd name="connsiteY9" fmla="*/ 169275 h 1124187"/>
                    <a:gd name="connsiteX10" fmla="*/ 425919 w 3339846"/>
                    <a:gd name="connsiteY10" fmla="*/ 186637 h 1124187"/>
                    <a:gd name="connsiteX11" fmla="*/ 501155 w 3339846"/>
                    <a:gd name="connsiteY11" fmla="*/ 186637 h 1124187"/>
                    <a:gd name="connsiteX12" fmla="*/ 501155 w 3339846"/>
                    <a:gd name="connsiteY12" fmla="*/ 209787 h 1124187"/>
                    <a:gd name="connsiteX13" fmla="*/ 521410 w 3339846"/>
                    <a:gd name="connsiteY13" fmla="*/ 209787 h 1124187"/>
                    <a:gd name="connsiteX14" fmla="*/ 521410 w 3339846"/>
                    <a:gd name="connsiteY14" fmla="*/ 230043 h 1124187"/>
                    <a:gd name="connsiteX15" fmla="*/ 819458 w 3339846"/>
                    <a:gd name="connsiteY15" fmla="*/ 230043 h 1124187"/>
                    <a:gd name="connsiteX16" fmla="*/ 819458 w 3339846"/>
                    <a:gd name="connsiteY16" fmla="*/ 285022 h 1124187"/>
                    <a:gd name="connsiteX17" fmla="*/ 938099 w 3339846"/>
                    <a:gd name="connsiteY17" fmla="*/ 285022 h 1124187"/>
                    <a:gd name="connsiteX18" fmla="*/ 938099 w 3339846"/>
                    <a:gd name="connsiteY18" fmla="*/ 331321 h 1124187"/>
                    <a:gd name="connsiteX19" fmla="*/ 955461 w 3339846"/>
                    <a:gd name="connsiteY19" fmla="*/ 331321 h 1124187"/>
                    <a:gd name="connsiteX20" fmla="*/ 955461 w 3339846"/>
                    <a:gd name="connsiteY20" fmla="*/ 394982 h 1124187"/>
                    <a:gd name="connsiteX21" fmla="*/ 1013334 w 3339846"/>
                    <a:gd name="connsiteY21" fmla="*/ 394982 h 1124187"/>
                    <a:gd name="connsiteX22" fmla="*/ 1013334 w 3339846"/>
                    <a:gd name="connsiteY22" fmla="*/ 444174 h 1124187"/>
                    <a:gd name="connsiteX23" fmla="*/ 1062527 w 3339846"/>
                    <a:gd name="connsiteY23" fmla="*/ 444174 h 1124187"/>
                    <a:gd name="connsiteX24" fmla="*/ 1062527 w 3339846"/>
                    <a:gd name="connsiteY24" fmla="*/ 481792 h 1124187"/>
                    <a:gd name="connsiteX25" fmla="*/ 1227466 w 3339846"/>
                    <a:gd name="connsiteY25" fmla="*/ 481792 h 1124187"/>
                    <a:gd name="connsiteX26" fmla="*/ 1227466 w 3339846"/>
                    <a:gd name="connsiteY26" fmla="*/ 519410 h 1124187"/>
                    <a:gd name="connsiteX27" fmla="*/ 1247722 w 3339846"/>
                    <a:gd name="connsiteY27" fmla="*/ 519410 h 1124187"/>
                    <a:gd name="connsiteX28" fmla="*/ 1247722 w 3339846"/>
                    <a:gd name="connsiteY28" fmla="*/ 591751 h 1124187"/>
                    <a:gd name="connsiteX29" fmla="*/ 1262190 w 3339846"/>
                    <a:gd name="connsiteY29" fmla="*/ 591751 h 1124187"/>
                    <a:gd name="connsiteX30" fmla="*/ 1262190 w 3339846"/>
                    <a:gd name="connsiteY30" fmla="*/ 609113 h 1124187"/>
                    <a:gd name="connsiteX31" fmla="*/ 1296914 w 3339846"/>
                    <a:gd name="connsiteY31" fmla="*/ 609113 h 1124187"/>
                    <a:gd name="connsiteX32" fmla="*/ 1296914 w 3339846"/>
                    <a:gd name="connsiteY32" fmla="*/ 681455 h 1124187"/>
                    <a:gd name="connsiteX33" fmla="*/ 1317170 w 3339846"/>
                    <a:gd name="connsiteY33" fmla="*/ 681455 h 1124187"/>
                    <a:gd name="connsiteX34" fmla="*/ 1317170 w 3339846"/>
                    <a:gd name="connsiteY34" fmla="*/ 771159 h 1124187"/>
                    <a:gd name="connsiteX35" fmla="*/ 1340319 w 3339846"/>
                    <a:gd name="connsiteY35" fmla="*/ 771159 h 1124187"/>
                    <a:gd name="connsiteX36" fmla="*/ 1340319 w 3339846"/>
                    <a:gd name="connsiteY36" fmla="*/ 808777 h 1124187"/>
                    <a:gd name="connsiteX37" fmla="*/ 1467641 w 3339846"/>
                    <a:gd name="connsiteY37" fmla="*/ 808777 h 1124187"/>
                    <a:gd name="connsiteX38" fmla="*/ 1467641 w 3339846"/>
                    <a:gd name="connsiteY38" fmla="*/ 881119 h 1124187"/>
                    <a:gd name="connsiteX39" fmla="*/ 1615218 w 3339846"/>
                    <a:gd name="connsiteY39" fmla="*/ 881119 h 1124187"/>
                    <a:gd name="connsiteX40" fmla="*/ 1615218 w 3339846"/>
                    <a:gd name="connsiteY40" fmla="*/ 915843 h 1124187"/>
                    <a:gd name="connsiteX41" fmla="*/ 1658623 w 3339846"/>
                    <a:gd name="connsiteY41" fmla="*/ 915843 h 1124187"/>
                    <a:gd name="connsiteX42" fmla="*/ 1658623 w 3339846"/>
                    <a:gd name="connsiteY42" fmla="*/ 973716 h 1124187"/>
                    <a:gd name="connsiteX43" fmla="*/ 1707815 w 3339846"/>
                    <a:gd name="connsiteY43" fmla="*/ 973716 h 1124187"/>
                    <a:gd name="connsiteX44" fmla="*/ 1707815 w 3339846"/>
                    <a:gd name="connsiteY44" fmla="*/ 1124187 h 1124187"/>
                    <a:gd name="connsiteX45" fmla="*/ 3339846 w 3339846"/>
                    <a:gd name="connsiteY45" fmla="*/ 1124187 h 1124187"/>
                    <a:gd name="connsiteX0" fmla="*/ 0 w 3339846"/>
                    <a:gd name="connsiteY0" fmla="*/ 0 h 1124187"/>
                    <a:gd name="connsiteX1" fmla="*/ 128592 w 3339846"/>
                    <a:gd name="connsiteY1" fmla="*/ 8140 h 1124187"/>
                    <a:gd name="connsiteX2" fmla="*/ 139446 w 3339846"/>
                    <a:gd name="connsiteY2" fmla="*/ 85359 h 1124187"/>
                    <a:gd name="connsiteX3" fmla="*/ 165489 w 3339846"/>
                    <a:gd name="connsiteY3" fmla="*/ 85359 h 1124187"/>
                    <a:gd name="connsiteX4" fmla="*/ 165489 w 3339846"/>
                    <a:gd name="connsiteY4" fmla="*/ 122977 h 1124187"/>
                    <a:gd name="connsiteX5" fmla="*/ 188638 w 3339846"/>
                    <a:gd name="connsiteY5" fmla="*/ 122977 h 1124187"/>
                    <a:gd name="connsiteX6" fmla="*/ 188638 w 3339846"/>
                    <a:gd name="connsiteY6" fmla="*/ 143232 h 1124187"/>
                    <a:gd name="connsiteX7" fmla="*/ 408557 w 3339846"/>
                    <a:gd name="connsiteY7" fmla="*/ 143232 h 1124187"/>
                    <a:gd name="connsiteX8" fmla="*/ 408557 w 3339846"/>
                    <a:gd name="connsiteY8" fmla="*/ 169275 h 1124187"/>
                    <a:gd name="connsiteX9" fmla="*/ 408557 w 3339846"/>
                    <a:gd name="connsiteY9" fmla="*/ 169275 h 1124187"/>
                    <a:gd name="connsiteX10" fmla="*/ 425919 w 3339846"/>
                    <a:gd name="connsiteY10" fmla="*/ 186637 h 1124187"/>
                    <a:gd name="connsiteX11" fmla="*/ 501155 w 3339846"/>
                    <a:gd name="connsiteY11" fmla="*/ 186637 h 1124187"/>
                    <a:gd name="connsiteX12" fmla="*/ 501155 w 3339846"/>
                    <a:gd name="connsiteY12" fmla="*/ 209787 h 1124187"/>
                    <a:gd name="connsiteX13" fmla="*/ 521410 w 3339846"/>
                    <a:gd name="connsiteY13" fmla="*/ 209787 h 1124187"/>
                    <a:gd name="connsiteX14" fmla="*/ 521410 w 3339846"/>
                    <a:gd name="connsiteY14" fmla="*/ 230043 h 1124187"/>
                    <a:gd name="connsiteX15" fmla="*/ 819458 w 3339846"/>
                    <a:gd name="connsiteY15" fmla="*/ 230043 h 1124187"/>
                    <a:gd name="connsiteX16" fmla="*/ 819458 w 3339846"/>
                    <a:gd name="connsiteY16" fmla="*/ 285022 h 1124187"/>
                    <a:gd name="connsiteX17" fmla="*/ 938099 w 3339846"/>
                    <a:gd name="connsiteY17" fmla="*/ 285022 h 1124187"/>
                    <a:gd name="connsiteX18" fmla="*/ 938099 w 3339846"/>
                    <a:gd name="connsiteY18" fmla="*/ 331321 h 1124187"/>
                    <a:gd name="connsiteX19" fmla="*/ 955461 w 3339846"/>
                    <a:gd name="connsiteY19" fmla="*/ 331321 h 1124187"/>
                    <a:gd name="connsiteX20" fmla="*/ 955461 w 3339846"/>
                    <a:gd name="connsiteY20" fmla="*/ 394982 h 1124187"/>
                    <a:gd name="connsiteX21" fmla="*/ 1013334 w 3339846"/>
                    <a:gd name="connsiteY21" fmla="*/ 394982 h 1124187"/>
                    <a:gd name="connsiteX22" fmla="*/ 1013334 w 3339846"/>
                    <a:gd name="connsiteY22" fmla="*/ 444174 h 1124187"/>
                    <a:gd name="connsiteX23" fmla="*/ 1062527 w 3339846"/>
                    <a:gd name="connsiteY23" fmla="*/ 444174 h 1124187"/>
                    <a:gd name="connsiteX24" fmla="*/ 1062527 w 3339846"/>
                    <a:gd name="connsiteY24" fmla="*/ 481792 h 1124187"/>
                    <a:gd name="connsiteX25" fmla="*/ 1227466 w 3339846"/>
                    <a:gd name="connsiteY25" fmla="*/ 481792 h 1124187"/>
                    <a:gd name="connsiteX26" fmla="*/ 1227466 w 3339846"/>
                    <a:gd name="connsiteY26" fmla="*/ 519410 h 1124187"/>
                    <a:gd name="connsiteX27" fmla="*/ 1247722 w 3339846"/>
                    <a:gd name="connsiteY27" fmla="*/ 519410 h 1124187"/>
                    <a:gd name="connsiteX28" fmla="*/ 1247722 w 3339846"/>
                    <a:gd name="connsiteY28" fmla="*/ 591751 h 1124187"/>
                    <a:gd name="connsiteX29" fmla="*/ 1262190 w 3339846"/>
                    <a:gd name="connsiteY29" fmla="*/ 591751 h 1124187"/>
                    <a:gd name="connsiteX30" fmla="*/ 1262190 w 3339846"/>
                    <a:gd name="connsiteY30" fmla="*/ 609113 h 1124187"/>
                    <a:gd name="connsiteX31" fmla="*/ 1296914 w 3339846"/>
                    <a:gd name="connsiteY31" fmla="*/ 609113 h 1124187"/>
                    <a:gd name="connsiteX32" fmla="*/ 1296914 w 3339846"/>
                    <a:gd name="connsiteY32" fmla="*/ 681455 h 1124187"/>
                    <a:gd name="connsiteX33" fmla="*/ 1317170 w 3339846"/>
                    <a:gd name="connsiteY33" fmla="*/ 681455 h 1124187"/>
                    <a:gd name="connsiteX34" fmla="*/ 1317170 w 3339846"/>
                    <a:gd name="connsiteY34" fmla="*/ 771159 h 1124187"/>
                    <a:gd name="connsiteX35" fmla="*/ 1340319 w 3339846"/>
                    <a:gd name="connsiteY35" fmla="*/ 771159 h 1124187"/>
                    <a:gd name="connsiteX36" fmla="*/ 1340319 w 3339846"/>
                    <a:gd name="connsiteY36" fmla="*/ 808777 h 1124187"/>
                    <a:gd name="connsiteX37" fmla="*/ 1467641 w 3339846"/>
                    <a:gd name="connsiteY37" fmla="*/ 808777 h 1124187"/>
                    <a:gd name="connsiteX38" fmla="*/ 1467641 w 3339846"/>
                    <a:gd name="connsiteY38" fmla="*/ 881119 h 1124187"/>
                    <a:gd name="connsiteX39" fmla="*/ 1615218 w 3339846"/>
                    <a:gd name="connsiteY39" fmla="*/ 881119 h 1124187"/>
                    <a:gd name="connsiteX40" fmla="*/ 1615218 w 3339846"/>
                    <a:gd name="connsiteY40" fmla="*/ 915843 h 1124187"/>
                    <a:gd name="connsiteX41" fmla="*/ 1658623 w 3339846"/>
                    <a:gd name="connsiteY41" fmla="*/ 915843 h 1124187"/>
                    <a:gd name="connsiteX42" fmla="*/ 1658623 w 3339846"/>
                    <a:gd name="connsiteY42" fmla="*/ 973716 h 1124187"/>
                    <a:gd name="connsiteX43" fmla="*/ 1707815 w 3339846"/>
                    <a:gd name="connsiteY43" fmla="*/ 973716 h 1124187"/>
                    <a:gd name="connsiteX44" fmla="*/ 1707815 w 3339846"/>
                    <a:gd name="connsiteY44" fmla="*/ 1124187 h 1124187"/>
                    <a:gd name="connsiteX45" fmla="*/ 3339846 w 3339846"/>
                    <a:gd name="connsiteY45" fmla="*/ 1124187 h 1124187"/>
                    <a:gd name="connsiteX0" fmla="*/ 0 w 3339846"/>
                    <a:gd name="connsiteY0" fmla="*/ 0 h 1124187"/>
                    <a:gd name="connsiteX1" fmla="*/ 144872 w 3339846"/>
                    <a:gd name="connsiteY1" fmla="*/ 8140 h 1124187"/>
                    <a:gd name="connsiteX2" fmla="*/ 139446 w 3339846"/>
                    <a:gd name="connsiteY2" fmla="*/ 85359 h 1124187"/>
                    <a:gd name="connsiteX3" fmla="*/ 165489 w 3339846"/>
                    <a:gd name="connsiteY3" fmla="*/ 85359 h 1124187"/>
                    <a:gd name="connsiteX4" fmla="*/ 165489 w 3339846"/>
                    <a:gd name="connsiteY4" fmla="*/ 122977 h 1124187"/>
                    <a:gd name="connsiteX5" fmla="*/ 188638 w 3339846"/>
                    <a:gd name="connsiteY5" fmla="*/ 122977 h 1124187"/>
                    <a:gd name="connsiteX6" fmla="*/ 188638 w 3339846"/>
                    <a:gd name="connsiteY6" fmla="*/ 143232 h 1124187"/>
                    <a:gd name="connsiteX7" fmla="*/ 408557 w 3339846"/>
                    <a:gd name="connsiteY7" fmla="*/ 143232 h 1124187"/>
                    <a:gd name="connsiteX8" fmla="*/ 408557 w 3339846"/>
                    <a:gd name="connsiteY8" fmla="*/ 169275 h 1124187"/>
                    <a:gd name="connsiteX9" fmla="*/ 408557 w 3339846"/>
                    <a:gd name="connsiteY9" fmla="*/ 169275 h 1124187"/>
                    <a:gd name="connsiteX10" fmla="*/ 425919 w 3339846"/>
                    <a:gd name="connsiteY10" fmla="*/ 186637 h 1124187"/>
                    <a:gd name="connsiteX11" fmla="*/ 501155 w 3339846"/>
                    <a:gd name="connsiteY11" fmla="*/ 186637 h 1124187"/>
                    <a:gd name="connsiteX12" fmla="*/ 501155 w 3339846"/>
                    <a:gd name="connsiteY12" fmla="*/ 209787 h 1124187"/>
                    <a:gd name="connsiteX13" fmla="*/ 521410 w 3339846"/>
                    <a:gd name="connsiteY13" fmla="*/ 209787 h 1124187"/>
                    <a:gd name="connsiteX14" fmla="*/ 521410 w 3339846"/>
                    <a:gd name="connsiteY14" fmla="*/ 230043 h 1124187"/>
                    <a:gd name="connsiteX15" fmla="*/ 819458 w 3339846"/>
                    <a:gd name="connsiteY15" fmla="*/ 230043 h 1124187"/>
                    <a:gd name="connsiteX16" fmla="*/ 819458 w 3339846"/>
                    <a:gd name="connsiteY16" fmla="*/ 285022 h 1124187"/>
                    <a:gd name="connsiteX17" fmla="*/ 938099 w 3339846"/>
                    <a:gd name="connsiteY17" fmla="*/ 285022 h 1124187"/>
                    <a:gd name="connsiteX18" fmla="*/ 938099 w 3339846"/>
                    <a:gd name="connsiteY18" fmla="*/ 331321 h 1124187"/>
                    <a:gd name="connsiteX19" fmla="*/ 955461 w 3339846"/>
                    <a:gd name="connsiteY19" fmla="*/ 331321 h 1124187"/>
                    <a:gd name="connsiteX20" fmla="*/ 955461 w 3339846"/>
                    <a:gd name="connsiteY20" fmla="*/ 394982 h 1124187"/>
                    <a:gd name="connsiteX21" fmla="*/ 1013334 w 3339846"/>
                    <a:gd name="connsiteY21" fmla="*/ 394982 h 1124187"/>
                    <a:gd name="connsiteX22" fmla="*/ 1013334 w 3339846"/>
                    <a:gd name="connsiteY22" fmla="*/ 444174 h 1124187"/>
                    <a:gd name="connsiteX23" fmla="*/ 1062527 w 3339846"/>
                    <a:gd name="connsiteY23" fmla="*/ 444174 h 1124187"/>
                    <a:gd name="connsiteX24" fmla="*/ 1062527 w 3339846"/>
                    <a:gd name="connsiteY24" fmla="*/ 481792 h 1124187"/>
                    <a:gd name="connsiteX25" fmla="*/ 1227466 w 3339846"/>
                    <a:gd name="connsiteY25" fmla="*/ 481792 h 1124187"/>
                    <a:gd name="connsiteX26" fmla="*/ 1227466 w 3339846"/>
                    <a:gd name="connsiteY26" fmla="*/ 519410 h 1124187"/>
                    <a:gd name="connsiteX27" fmla="*/ 1247722 w 3339846"/>
                    <a:gd name="connsiteY27" fmla="*/ 519410 h 1124187"/>
                    <a:gd name="connsiteX28" fmla="*/ 1247722 w 3339846"/>
                    <a:gd name="connsiteY28" fmla="*/ 591751 h 1124187"/>
                    <a:gd name="connsiteX29" fmla="*/ 1262190 w 3339846"/>
                    <a:gd name="connsiteY29" fmla="*/ 591751 h 1124187"/>
                    <a:gd name="connsiteX30" fmla="*/ 1262190 w 3339846"/>
                    <a:gd name="connsiteY30" fmla="*/ 609113 h 1124187"/>
                    <a:gd name="connsiteX31" fmla="*/ 1296914 w 3339846"/>
                    <a:gd name="connsiteY31" fmla="*/ 609113 h 1124187"/>
                    <a:gd name="connsiteX32" fmla="*/ 1296914 w 3339846"/>
                    <a:gd name="connsiteY32" fmla="*/ 681455 h 1124187"/>
                    <a:gd name="connsiteX33" fmla="*/ 1317170 w 3339846"/>
                    <a:gd name="connsiteY33" fmla="*/ 681455 h 1124187"/>
                    <a:gd name="connsiteX34" fmla="*/ 1317170 w 3339846"/>
                    <a:gd name="connsiteY34" fmla="*/ 771159 h 1124187"/>
                    <a:gd name="connsiteX35" fmla="*/ 1340319 w 3339846"/>
                    <a:gd name="connsiteY35" fmla="*/ 771159 h 1124187"/>
                    <a:gd name="connsiteX36" fmla="*/ 1340319 w 3339846"/>
                    <a:gd name="connsiteY36" fmla="*/ 808777 h 1124187"/>
                    <a:gd name="connsiteX37" fmla="*/ 1467641 w 3339846"/>
                    <a:gd name="connsiteY37" fmla="*/ 808777 h 1124187"/>
                    <a:gd name="connsiteX38" fmla="*/ 1467641 w 3339846"/>
                    <a:gd name="connsiteY38" fmla="*/ 881119 h 1124187"/>
                    <a:gd name="connsiteX39" fmla="*/ 1615218 w 3339846"/>
                    <a:gd name="connsiteY39" fmla="*/ 881119 h 1124187"/>
                    <a:gd name="connsiteX40" fmla="*/ 1615218 w 3339846"/>
                    <a:gd name="connsiteY40" fmla="*/ 915843 h 1124187"/>
                    <a:gd name="connsiteX41" fmla="*/ 1658623 w 3339846"/>
                    <a:gd name="connsiteY41" fmla="*/ 915843 h 1124187"/>
                    <a:gd name="connsiteX42" fmla="*/ 1658623 w 3339846"/>
                    <a:gd name="connsiteY42" fmla="*/ 973716 h 1124187"/>
                    <a:gd name="connsiteX43" fmla="*/ 1707815 w 3339846"/>
                    <a:gd name="connsiteY43" fmla="*/ 973716 h 1124187"/>
                    <a:gd name="connsiteX44" fmla="*/ 1707815 w 3339846"/>
                    <a:gd name="connsiteY44" fmla="*/ 1124187 h 1124187"/>
                    <a:gd name="connsiteX45" fmla="*/ 3339846 w 3339846"/>
                    <a:gd name="connsiteY45" fmla="*/ 1124187 h 1124187"/>
                    <a:gd name="connsiteX0" fmla="*/ 0 w 3339846"/>
                    <a:gd name="connsiteY0" fmla="*/ 0 h 1124187"/>
                    <a:gd name="connsiteX1" fmla="*/ 144872 w 3339846"/>
                    <a:gd name="connsiteY1" fmla="*/ 8140 h 1124187"/>
                    <a:gd name="connsiteX2" fmla="*/ 139446 w 3339846"/>
                    <a:gd name="connsiteY2" fmla="*/ 85359 h 1124187"/>
                    <a:gd name="connsiteX3" fmla="*/ 165489 w 3339846"/>
                    <a:gd name="connsiteY3" fmla="*/ 85359 h 1124187"/>
                    <a:gd name="connsiteX4" fmla="*/ 165489 w 3339846"/>
                    <a:gd name="connsiteY4" fmla="*/ 122977 h 1124187"/>
                    <a:gd name="connsiteX5" fmla="*/ 188638 w 3339846"/>
                    <a:gd name="connsiteY5" fmla="*/ 122977 h 1124187"/>
                    <a:gd name="connsiteX6" fmla="*/ 188638 w 3339846"/>
                    <a:gd name="connsiteY6" fmla="*/ 143232 h 1124187"/>
                    <a:gd name="connsiteX7" fmla="*/ 408557 w 3339846"/>
                    <a:gd name="connsiteY7" fmla="*/ 143232 h 1124187"/>
                    <a:gd name="connsiteX8" fmla="*/ 408557 w 3339846"/>
                    <a:gd name="connsiteY8" fmla="*/ 169275 h 1124187"/>
                    <a:gd name="connsiteX9" fmla="*/ 408557 w 3339846"/>
                    <a:gd name="connsiteY9" fmla="*/ 169275 h 1124187"/>
                    <a:gd name="connsiteX10" fmla="*/ 425919 w 3339846"/>
                    <a:gd name="connsiteY10" fmla="*/ 186637 h 1124187"/>
                    <a:gd name="connsiteX11" fmla="*/ 501155 w 3339846"/>
                    <a:gd name="connsiteY11" fmla="*/ 186637 h 1124187"/>
                    <a:gd name="connsiteX12" fmla="*/ 501155 w 3339846"/>
                    <a:gd name="connsiteY12" fmla="*/ 209787 h 1124187"/>
                    <a:gd name="connsiteX13" fmla="*/ 521410 w 3339846"/>
                    <a:gd name="connsiteY13" fmla="*/ 209787 h 1124187"/>
                    <a:gd name="connsiteX14" fmla="*/ 521410 w 3339846"/>
                    <a:gd name="connsiteY14" fmla="*/ 230043 h 1124187"/>
                    <a:gd name="connsiteX15" fmla="*/ 819458 w 3339846"/>
                    <a:gd name="connsiteY15" fmla="*/ 230043 h 1124187"/>
                    <a:gd name="connsiteX16" fmla="*/ 819458 w 3339846"/>
                    <a:gd name="connsiteY16" fmla="*/ 285022 h 1124187"/>
                    <a:gd name="connsiteX17" fmla="*/ 938099 w 3339846"/>
                    <a:gd name="connsiteY17" fmla="*/ 285022 h 1124187"/>
                    <a:gd name="connsiteX18" fmla="*/ 938099 w 3339846"/>
                    <a:gd name="connsiteY18" fmla="*/ 331321 h 1124187"/>
                    <a:gd name="connsiteX19" fmla="*/ 955461 w 3339846"/>
                    <a:gd name="connsiteY19" fmla="*/ 331321 h 1124187"/>
                    <a:gd name="connsiteX20" fmla="*/ 955461 w 3339846"/>
                    <a:gd name="connsiteY20" fmla="*/ 394982 h 1124187"/>
                    <a:gd name="connsiteX21" fmla="*/ 1013334 w 3339846"/>
                    <a:gd name="connsiteY21" fmla="*/ 394982 h 1124187"/>
                    <a:gd name="connsiteX22" fmla="*/ 1013334 w 3339846"/>
                    <a:gd name="connsiteY22" fmla="*/ 444174 h 1124187"/>
                    <a:gd name="connsiteX23" fmla="*/ 1062527 w 3339846"/>
                    <a:gd name="connsiteY23" fmla="*/ 444174 h 1124187"/>
                    <a:gd name="connsiteX24" fmla="*/ 1062527 w 3339846"/>
                    <a:gd name="connsiteY24" fmla="*/ 481792 h 1124187"/>
                    <a:gd name="connsiteX25" fmla="*/ 1227466 w 3339846"/>
                    <a:gd name="connsiteY25" fmla="*/ 481792 h 1124187"/>
                    <a:gd name="connsiteX26" fmla="*/ 1227466 w 3339846"/>
                    <a:gd name="connsiteY26" fmla="*/ 519410 h 1124187"/>
                    <a:gd name="connsiteX27" fmla="*/ 1247722 w 3339846"/>
                    <a:gd name="connsiteY27" fmla="*/ 519410 h 1124187"/>
                    <a:gd name="connsiteX28" fmla="*/ 1247722 w 3339846"/>
                    <a:gd name="connsiteY28" fmla="*/ 591751 h 1124187"/>
                    <a:gd name="connsiteX29" fmla="*/ 1262190 w 3339846"/>
                    <a:gd name="connsiteY29" fmla="*/ 591751 h 1124187"/>
                    <a:gd name="connsiteX30" fmla="*/ 1262190 w 3339846"/>
                    <a:gd name="connsiteY30" fmla="*/ 609113 h 1124187"/>
                    <a:gd name="connsiteX31" fmla="*/ 1296914 w 3339846"/>
                    <a:gd name="connsiteY31" fmla="*/ 609113 h 1124187"/>
                    <a:gd name="connsiteX32" fmla="*/ 1296914 w 3339846"/>
                    <a:gd name="connsiteY32" fmla="*/ 681455 h 1124187"/>
                    <a:gd name="connsiteX33" fmla="*/ 1317170 w 3339846"/>
                    <a:gd name="connsiteY33" fmla="*/ 681455 h 1124187"/>
                    <a:gd name="connsiteX34" fmla="*/ 1317170 w 3339846"/>
                    <a:gd name="connsiteY34" fmla="*/ 771159 h 1124187"/>
                    <a:gd name="connsiteX35" fmla="*/ 1340319 w 3339846"/>
                    <a:gd name="connsiteY35" fmla="*/ 771159 h 1124187"/>
                    <a:gd name="connsiteX36" fmla="*/ 1340319 w 3339846"/>
                    <a:gd name="connsiteY36" fmla="*/ 808777 h 1124187"/>
                    <a:gd name="connsiteX37" fmla="*/ 1467641 w 3339846"/>
                    <a:gd name="connsiteY37" fmla="*/ 808777 h 1124187"/>
                    <a:gd name="connsiteX38" fmla="*/ 1467641 w 3339846"/>
                    <a:gd name="connsiteY38" fmla="*/ 881119 h 1124187"/>
                    <a:gd name="connsiteX39" fmla="*/ 1615218 w 3339846"/>
                    <a:gd name="connsiteY39" fmla="*/ 881119 h 1124187"/>
                    <a:gd name="connsiteX40" fmla="*/ 1615218 w 3339846"/>
                    <a:gd name="connsiteY40" fmla="*/ 915843 h 1124187"/>
                    <a:gd name="connsiteX41" fmla="*/ 1658623 w 3339846"/>
                    <a:gd name="connsiteY41" fmla="*/ 915843 h 1124187"/>
                    <a:gd name="connsiteX42" fmla="*/ 1658623 w 3339846"/>
                    <a:gd name="connsiteY42" fmla="*/ 973716 h 1124187"/>
                    <a:gd name="connsiteX43" fmla="*/ 1707815 w 3339846"/>
                    <a:gd name="connsiteY43" fmla="*/ 973716 h 1124187"/>
                    <a:gd name="connsiteX44" fmla="*/ 1707815 w 3339846"/>
                    <a:gd name="connsiteY44" fmla="*/ 1124187 h 1124187"/>
                    <a:gd name="connsiteX45" fmla="*/ 3339846 w 3339846"/>
                    <a:gd name="connsiteY45" fmla="*/ 1124187 h 1124187"/>
                    <a:gd name="connsiteX0" fmla="*/ 0 w 3339846"/>
                    <a:gd name="connsiteY0" fmla="*/ 0 h 1124187"/>
                    <a:gd name="connsiteX1" fmla="*/ 134019 w 3339846"/>
                    <a:gd name="connsiteY1" fmla="*/ 8140 h 1124187"/>
                    <a:gd name="connsiteX2" fmla="*/ 139446 w 3339846"/>
                    <a:gd name="connsiteY2" fmla="*/ 85359 h 1124187"/>
                    <a:gd name="connsiteX3" fmla="*/ 165489 w 3339846"/>
                    <a:gd name="connsiteY3" fmla="*/ 85359 h 1124187"/>
                    <a:gd name="connsiteX4" fmla="*/ 165489 w 3339846"/>
                    <a:gd name="connsiteY4" fmla="*/ 122977 h 1124187"/>
                    <a:gd name="connsiteX5" fmla="*/ 188638 w 3339846"/>
                    <a:gd name="connsiteY5" fmla="*/ 122977 h 1124187"/>
                    <a:gd name="connsiteX6" fmla="*/ 188638 w 3339846"/>
                    <a:gd name="connsiteY6" fmla="*/ 143232 h 1124187"/>
                    <a:gd name="connsiteX7" fmla="*/ 408557 w 3339846"/>
                    <a:gd name="connsiteY7" fmla="*/ 143232 h 1124187"/>
                    <a:gd name="connsiteX8" fmla="*/ 408557 w 3339846"/>
                    <a:gd name="connsiteY8" fmla="*/ 169275 h 1124187"/>
                    <a:gd name="connsiteX9" fmla="*/ 408557 w 3339846"/>
                    <a:gd name="connsiteY9" fmla="*/ 169275 h 1124187"/>
                    <a:gd name="connsiteX10" fmla="*/ 425919 w 3339846"/>
                    <a:gd name="connsiteY10" fmla="*/ 186637 h 1124187"/>
                    <a:gd name="connsiteX11" fmla="*/ 501155 w 3339846"/>
                    <a:gd name="connsiteY11" fmla="*/ 186637 h 1124187"/>
                    <a:gd name="connsiteX12" fmla="*/ 501155 w 3339846"/>
                    <a:gd name="connsiteY12" fmla="*/ 209787 h 1124187"/>
                    <a:gd name="connsiteX13" fmla="*/ 521410 w 3339846"/>
                    <a:gd name="connsiteY13" fmla="*/ 209787 h 1124187"/>
                    <a:gd name="connsiteX14" fmla="*/ 521410 w 3339846"/>
                    <a:gd name="connsiteY14" fmla="*/ 230043 h 1124187"/>
                    <a:gd name="connsiteX15" fmla="*/ 819458 w 3339846"/>
                    <a:gd name="connsiteY15" fmla="*/ 230043 h 1124187"/>
                    <a:gd name="connsiteX16" fmla="*/ 819458 w 3339846"/>
                    <a:gd name="connsiteY16" fmla="*/ 285022 h 1124187"/>
                    <a:gd name="connsiteX17" fmla="*/ 938099 w 3339846"/>
                    <a:gd name="connsiteY17" fmla="*/ 285022 h 1124187"/>
                    <a:gd name="connsiteX18" fmla="*/ 938099 w 3339846"/>
                    <a:gd name="connsiteY18" fmla="*/ 331321 h 1124187"/>
                    <a:gd name="connsiteX19" fmla="*/ 955461 w 3339846"/>
                    <a:gd name="connsiteY19" fmla="*/ 331321 h 1124187"/>
                    <a:gd name="connsiteX20" fmla="*/ 955461 w 3339846"/>
                    <a:gd name="connsiteY20" fmla="*/ 394982 h 1124187"/>
                    <a:gd name="connsiteX21" fmla="*/ 1013334 w 3339846"/>
                    <a:gd name="connsiteY21" fmla="*/ 394982 h 1124187"/>
                    <a:gd name="connsiteX22" fmla="*/ 1013334 w 3339846"/>
                    <a:gd name="connsiteY22" fmla="*/ 444174 h 1124187"/>
                    <a:gd name="connsiteX23" fmla="*/ 1062527 w 3339846"/>
                    <a:gd name="connsiteY23" fmla="*/ 444174 h 1124187"/>
                    <a:gd name="connsiteX24" fmla="*/ 1062527 w 3339846"/>
                    <a:gd name="connsiteY24" fmla="*/ 481792 h 1124187"/>
                    <a:gd name="connsiteX25" fmla="*/ 1227466 w 3339846"/>
                    <a:gd name="connsiteY25" fmla="*/ 481792 h 1124187"/>
                    <a:gd name="connsiteX26" fmla="*/ 1227466 w 3339846"/>
                    <a:gd name="connsiteY26" fmla="*/ 519410 h 1124187"/>
                    <a:gd name="connsiteX27" fmla="*/ 1247722 w 3339846"/>
                    <a:gd name="connsiteY27" fmla="*/ 519410 h 1124187"/>
                    <a:gd name="connsiteX28" fmla="*/ 1247722 w 3339846"/>
                    <a:gd name="connsiteY28" fmla="*/ 591751 h 1124187"/>
                    <a:gd name="connsiteX29" fmla="*/ 1262190 w 3339846"/>
                    <a:gd name="connsiteY29" fmla="*/ 591751 h 1124187"/>
                    <a:gd name="connsiteX30" fmla="*/ 1262190 w 3339846"/>
                    <a:gd name="connsiteY30" fmla="*/ 609113 h 1124187"/>
                    <a:gd name="connsiteX31" fmla="*/ 1296914 w 3339846"/>
                    <a:gd name="connsiteY31" fmla="*/ 609113 h 1124187"/>
                    <a:gd name="connsiteX32" fmla="*/ 1296914 w 3339846"/>
                    <a:gd name="connsiteY32" fmla="*/ 681455 h 1124187"/>
                    <a:gd name="connsiteX33" fmla="*/ 1317170 w 3339846"/>
                    <a:gd name="connsiteY33" fmla="*/ 681455 h 1124187"/>
                    <a:gd name="connsiteX34" fmla="*/ 1317170 w 3339846"/>
                    <a:gd name="connsiteY34" fmla="*/ 771159 h 1124187"/>
                    <a:gd name="connsiteX35" fmla="*/ 1340319 w 3339846"/>
                    <a:gd name="connsiteY35" fmla="*/ 771159 h 1124187"/>
                    <a:gd name="connsiteX36" fmla="*/ 1340319 w 3339846"/>
                    <a:gd name="connsiteY36" fmla="*/ 808777 h 1124187"/>
                    <a:gd name="connsiteX37" fmla="*/ 1467641 w 3339846"/>
                    <a:gd name="connsiteY37" fmla="*/ 808777 h 1124187"/>
                    <a:gd name="connsiteX38" fmla="*/ 1467641 w 3339846"/>
                    <a:gd name="connsiteY38" fmla="*/ 881119 h 1124187"/>
                    <a:gd name="connsiteX39" fmla="*/ 1615218 w 3339846"/>
                    <a:gd name="connsiteY39" fmla="*/ 881119 h 1124187"/>
                    <a:gd name="connsiteX40" fmla="*/ 1615218 w 3339846"/>
                    <a:gd name="connsiteY40" fmla="*/ 915843 h 1124187"/>
                    <a:gd name="connsiteX41" fmla="*/ 1658623 w 3339846"/>
                    <a:gd name="connsiteY41" fmla="*/ 915843 h 1124187"/>
                    <a:gd name="connsiteX42" fmla="*/ 1658623 w 3339846"/>
                    <a:gd name="connsiteY42" fmla="*/ 973716 h 1124187"/>
                    <a:gd name="connsiteX43" fmla="*/ 1707815 w 3339846"/>
                    <a:gd name="connsiteY43" fmla="*/ 973716 h 1124187"/>
                    <a:gd name="connsiteX44" fmla="*/ 1707815 w 3339846"/>
                    <a:gd name="connsiteY44" fmla="*/ 1124187 h 1124187"/>
                    <a:gd name="connsiteX45" fmla="*/ 3339846 w 3339846"/>
                    <a:gd name="connsiteY45" fmla="*/ 1124187 h 1124187"/>
                    <a:gd name="connsiteX0" fmla="*/ 0 w 3339846"/>
                    <a:gd name="connsiteY0" fmla="*/ 0 h 1124187"/>
                    <a:gd name="connsiteX1" fmla="*/ 144872 w 3339846"/>
                    <a:gd name="connsiteY1" fmla="*/ 8140 h 1124187"/>
                    <a:gd name="connsiteX2" fmla="*/ 139446 w 3339846"/>
                    <a:gd name="connsiteY2" fmla="*/ 85359 h 1124187"/>
                    <a:gd name="connsiteX3" fmla="*/ 165489 w 3339846"/>
                    <a:gd name="connsiteY3" fmla="*/ 85359 h 1124187"/>
                    <a:gd name="connsiteX4" fmla="*/ 165489 w 3339846"/>
                    <a:gd name="connsiteY4" fmla="*/ 122977 h 1124187"/>
                    <a:gd name="connsiteX5" fmla="*/ 188638 w 3339846"/>
                    <a:gd name="connsiteY5" fmla="*/ 122977 h 1124187"/>
                    <a:gd name="connsiteX6" fmla="*/ 188638 w 3339846"/>
                    <a:gd name="connsiteY6" fmla="*/ 143232 h 1124187"/>
                    <a:gd name="connsiteX7" fmla="*/ 408557 w 3339846"/>
                    <a:gd name="connsiteY7" fmla="*/ 143232 h 1124187"/>
                    <a:gd name="connsiteX8" fmla="*/ 408557 w 3339846"/>
                    <a:gd name="connsiteY8" fmla="*/ 169275 h 1124187"/>
                    <a:gd name="connsiteX9" fmla="*/ 408557 w 3339846"/>
                    <a:gd name="connsiteY9" fmla="*/ 169275 h 1124187"/>
                    <a:gd name="connsiteX10" fmla="*/ 425919 w 3339846"/>
                    <a:gd name="connsiteY10" fmla="*/ 186637 h 1124187"/>
                    <a:gd name="connsiteX11" fmla="*/ 501155 w 3339846"/>
                    <a:gd name="connsiteY11" fmla="*/ 186637 h 1124187"/>
                    <a:gd name="connsiteX12" fmla="*/ 501155 w 3339846"/>
                    <a:gd name="connsiteY12" fmla="*/ 209787 h 1124187"/>
                    <a:gd name="connsiteX13" fmla="*/ 521410 w 3339846"/>
                    <a:gd name="connsiteY13" fmla="*/ 209787 h 1124187"/>
                    <a:gd name="connsiteX14" fmla="*/ 521410 w 3339846"/>
                    <a:gd name="connsiteY14" fmla="*/ 230043 h 1124187"/>
                    <a:gd name="connsiteX15" fmla="*/ 819458 w 3339846"/>
                    <a:gd name="connsiteY15" fmla="*/ 230043 h 1124187"/>
                    <a:gd name="connsiteX16" fmla="*/ 819458 w 3339846"/>
                    <a:gd name="connsiteY16" fmla="*/ 285022 h 1124187"/>
                    <a:gd name="connsiteX17" fmla="*/ 938099 w 3339846"/>
                    <a:gd name="connsiteY17" fmla="*/ 285022 h 1124187"/>
                    <a:gd name="connsiteX18" fmla="*/ 938099 w 3339846"/>
                    <a:gd name="connsiteY18" fmla="*/ 331321 h 1124187"/>
                    <a:gd name="connsiteX19" fmla="*/ 955461 w 3339846"/>
                    <a:gd name="connsiteY19" fmla="*/ 331321 h 1124187"/>
                    <a:gd name="connsiteX20" fmla="*/ 955461 w 3339846"/>
                    <a:gd name="connsiteY20" fmla="*/ 394982 h 1124187"/>
                    <a:gd name="connsiteX21" fmla="*/ 1013334 w 3339846"/>
                    <a:gd name="connsiteY21" fmla="*/ 394982 h 1124187"/>
                    <a:gd name="connsiteX22" fmla="*/ 1013334 w 3339846"/>
                    <a:gd name="connsiteY22" fmla="*/ 444174 h 1124187"/>
                    <a:gd name="connsiteX23" fmla="*/ 1062527 w 3339846"/>
                    <a:gd name="connsiteY23" fmla="*/ 444174 h 1124187"/>
                    <a:gd name="connsiteX24" fmla="*/ 1062527 w 3339846"/>
                    <a:gd name="connsiteY24" fmla="*/ 481792 h 1124187"/>
                    <a:gd name="connsiteX25" fmla="*/ 1227466 w 3339846"/>
                    <a:gd name="connsiteY25" fmla="*/ 481792 h 1124187"/>
                    <a:gd name="connsiteX26" fmla="*/ 1227466 w 3339846"/>
                    <a:gd name="connsiteY26" fmla="*/ 519410 h 1124187"/>
                    <a:gd name="connsiteX27" fmla="*/ 1247722 w 3339846"/>
                    <a:gd name="connsiteY27" fmla="*/ 519410 h 1124187"/>
                    <a:gd name="connsiteX28" fmla="*/ 1247722 w 3339846"/>
                    <a:gd name="connsiteY28" fmla="*/ 591751 h 1124187"/>
                    <a:gd name="connsiteX29" fmla="*/ 1262190 w 3339846"/>
                    <a:gd name="connsiteY29" fmla="*/ 591751 h 1124187"/>
                    <a:gd name="connsiteX30" fmla="*/ 1262190 w 3339846"/>
                    <a:gd name="connsiteY30" fmla="*/ 609113 h 1124187"/>
                    <a:gd name="connsiteX31" fmla="*/ 1296914 w 3339846"/>
                    <a:gd name="connsiteY31" fmla="*/ 609113 h 1124187"/>
                    <a:gd name="connsiteX32" fmla="*/ 1296914 w 3339846"/>
                    <a:gd name="connsiteY32" fmla="*/ 681455 h 1124187"/>
                    <a:gd name="connsiteX33" fmla="*/ 1317170 w 3339846"/>
                    <a:gd name="connsiteY33" fmla="*/ 681455 h 1124187"/>
                    <a:gd name="connsiteX34" fmla="*/ 1317170 w 3339846"/>
                    <a:gd name="connsiteY34" fmla="*/ 771159 h 1124187"/>
                    <a:gd name="connsiteX35" fmla="*/ 1340319 w 3339846"/>
                    <a:gd name="connsiteY35" fmla="*/ 771159 h 1124187"/>
                    <a:gd name="connsiteX36" fmla="*/ 1340319 w 3339846"/>
                    <a:gd name="connsiteY36" fmla="*/ 808777 h 1124187"/>
                    <a:gd name="connsiteX37" fmla="*/ 1467641 w 3339846"/>
                    <a:gd name="connsiteY37" fmla="*/ 808777 h 1124187"/>
                    <a:gd name="connsiteX38" fmla="*/ 1467641 w 3339846"/>
                    <a:gd name="connsiteY38" fmla="*/ 881119 h 1124187"/>
                    <a:gd name="connsiteX39" fmla="*/ 1615218 w 3339846"/>
                    <a:gd name="connsiteY39" fmla="*/ 881119 h 1124187"/>
                    <a:gd name="connsiteX40" fmla="*/ 1615218 w 3339846"/>
                    <a:gd name="connsiteY40" fmla="*/ 915843 h 1124187"/>
                    <a:gd name="connsiteX41" fmla="*/ 1658623 w 3339846"/>
                    <a:gd name="connsiteY41" fmla="*/ 915843 h 1124187"/>
                    <a:gd name="connsiteX42" fmla="*/ 1658623 w 3339846"/>
                    <a:gd name="connsiteY42" fmla="*/ 973716 h 1124187"/>
                    <a:gd name="connsiteX43" fmla="*/ 1707815 w 3339846"/>
                    <a:gd name="connsiteY43" fmla="*/ 973716 h 1124187"/>
                    <a:gd name="connsiteX44" fmla="*/ 1707815 w 3339846"/>
                    <a:gd name="connsiteY44" fmla="*/ 1124187 h 1124187"/>
                    <a:gd name="connsiteX45" fmla="*/ 3339846 w 3339846"/>
                    <a:gd name="connsiteY45" fmla="*/ 1124187 h 1124187"/>
                    <a:gd name="connsiteX0" fmla="*/ 0 w 3339846"/>
                    <a:gd name="connsiteY0" fmla="*/ 0 h 1124187"/>
                    <a:gd name="connsiteX1" fmla="*/ 144872 w 3339846"/>
                    <a:gd name="connsiteY1" fmla="*/ 8140 h 1124187"/>
                    <a:gd name="connsiteX2" fmla="*/ 139446 w 3339846"/>
                    <a:gd name="connsiteY2" fmla="*/ 85359 h 1124187"/>
                    <a:gd name="connsiteX3" fmla="*/ 165489 w 3339846"/>
                    <a:gd name="connsiteY3" fmla="*/ 85359 h 1124187"/>
                    <a:gd name="connsiteX4" fmla="*/ 165489 w 3339846"/>
                    <a:gd name="connsiteY4" fmla="*/ 122977 h 1124187"/>
                    <a:gd name="connsiteX5" fmla="*/ 188638 w 3339846"/>
                    <a:gd name="connsiteY5" fmla="*/ 122977 h 1124187"/>
                    <a:gd name="connsiteX6" fmla="*/ 188638 w 3339846"/>
                    <a:gd name="connsiteY6" fmla="*/ 143232 h 1124187"/>
                    <a:gd name="connsiteX7" fmla="*/ 408557 w 3339846"/>
                    <a:gd name="connsiteY7" fmla="*/ 143232 h 1124187"/>
                    <a:gd name="connsiteX8" fmla="*/ 408557 w 3339846"/>
                    <a:gd name="connsiteY8" fmla="*/ 169275 h 1124187"/>
                    <a:gd name="connsiteX9" fmla="*/ 408557 w 3339846"/>
                    <a:gd name="connsiteY9" fmla="*/ 169275 h 1124187"/>
                    <a:gd name="connsiteX10" fmla="*/ 425919 w 3339846"/>
                    <a:gd name="connsiteY10" fmla="*/ 186637 h 1124187"/>
                    <a:gd name="connsiteX11" fmla="*/ 501155 w 3339846"/>
                    <a:gd name="connsiteY11" fmla="*/ 186637 h 1124187"/>
                    <a:gd name="connsiteX12" fmla="*/ 501155 w 3339846"/>
                    <a:gd name="connsiteY12" fmla="*/ 209787 h 1124187"/>
                    <a:gd name="connsiteX13" fmla="*/ 521410 w 3339846"/>
                    <a:gd name="connsiteY13" fmla="*/ 209787 h 1124187"/>
                    <a:gd name="connsiteX14" fmla="*/ 521410 w 3339846"/>
                    <a:gd name="connsiteY14" fmla="*/ 230043 h 1124187"/>
                    <a:gd name="connsiteX15" fmla="*/ 819458 w 3339846"/>
                    <a:gd name="connsiteY15" fmla="*/ 230043 h 1124187"/>
                    <a:gd name="connsiteX16" fmla="*/ 819458 w 3339846"/>
                    <a:gd name="connsiteY16" fmla="*/ 285022 h 1124187"/>
                    <a:gd name="connsiteX17" fmla="*/ 938099 w 3339846"/>
                    <a:gd name="connsiteY17" fmla="*/ 285022 h 1124187"/>
                    <a:gd name="connsiteX18" fmla="*/ 938099 w 3339846"/>
                    <a:gd name="connsiteY18" fmla="*/ 331321 h 1124187"/>
                    <a:gd name="connsiteX19" fmla="*/ 955461 w 3339846"/>
                    <a:gd name="connsiteY19" fmla="*/ 331321 h 1124187"/>
                    <a:gd name="connsiteX20" fmla="*/ 955461 w 3339846"/>
                    <a:gd name="connsiteY20" fmla="*/ 394982 h 1124187"/>
                    <a:gd name="connsiteX21" fmla="*/ 1013334 w 3339846"/>
                    <a:gd name="connsiteY21" fmla="*/ 394982 h 1124187"/>
                    <a:gd name="connsiteX22" fmla="*/ 1013334 w 3339846"/>
                    <a:gd name="connsiteY22" fmla="*/ 444174 h 1124187"/>
                    <a:gd name="connsiteX23" fmla="*/ 1062527 w 3339846"/>
                    <a:gd name="connsiteY23" fmla="*/ 444174 h 1124187"/>
                    <a:gd name="connsiteX24" fmla="*/ 1062527 w 3339846"/>
                    <a:gd name="connsiteY24" fmla="*/ 481792 h 1124187"/>
                    <a:gd name="connsiteX25" fmla="*/ 1227466 w 3339846"/>
                    <a:gd name="connsiteY25" fmla="*/ 481792 h 1124187"/>
                    <a:gd name="connsiteX26" fmla="*/ 1227466 w 3339846"/>
                    <a:gd name="connsiteY26" fmla="*/ 519410 h 1124187"/>
                    <a:gd name="connsiteX27" fmla="*/ 1247722 w 3339846"/>
                    <a:gd name="connsiteY27" fmla="*/ 519410 h 1124187"/>
                    <a:gd name="connsiteX28" fmla="*/ 1247722 w 3339846"/>
                    <a:gd name="connsiteY28" fmla="*/ 591751 h 1124187"/>
                    <a:gd name="connsiteX29" fmla="*/ 1262190 w 3339846"/>
                    <a:gd name="connsiteY29" fmla="*/ 591751 h 1124187"/>
                    <a:gd name="connsiteX30" fmla="*/ 1262190 w 3339846"/>
                    <a:gd name="connsiteY30" fmla="*/ 609113 h 1124187"/>
                    <a:gd name="connsiteX31" fmla="*/ 1296914 w 3339846"/>
                    <a:gd name="connsiteY31" fmla="*/ 609113 h 1124187"/>
                    <a:gd name="connsiteX32" fmla="*/ 1296914 w 3339846"/>
                    <a:gd name="connsiteY32" fmla="*/ 681455 h 1124187"/>
                    <a:gd name="connsiteX33" fmla="*/ 1317170 w 3339846"/>
                    <a:gd name="connsiteY33" fmla="*/ 681455 h 1124187"/>
                    <a:gd name="connsiteX34" fmla="*/ 1317170 w 3339846"/>
                    <a:gd name="connsiteY34" fmla="*/ 771159 h 1124187"/>
                    <a:gd name="connsiteX35" fmla="*/ 1340319 w 3339846"/>
                    <a:gd name="connsiteY35" fmla="*/ 771159 h 1124187"/>
                    <a:gd name="connsiteX36" fmla="*/ 1340319 w 3339846"/>
                    <a:gd name="connsiteY36" fmla="*/ 808777 h 1124187"/>
                    <a:gd name="connsiteX37" fmla="*/ 1467641 w 3339846"/>
                    <a:gd name="connsiteY37" fmla="*/ 808777 h 1124187"/>
                    <a:gd name="connsiteX38" fmla="*/ 1467641 w 3339846"/>
                    <a:gd name="connsiteY38" fmla="*/ 881119 h 1124187"/>
                    <a:gd name="connsiteX39" fmla="*/ 1615218 w 3339846"/>
                    <a:gd name="connsiteY39" fmla="*/ 881119 h 1124187"/>
                    <a:gd name="connsiteX40" fmla="*/ 1615218 w 3339846"/>
                    <a:gd name="connsiteY40" fmla="*/ 915843 h 1124187"/>
                    <a:gd name="connsiteX41" fmla="*/ 1658623 w 3339846"/>
                    <a:gd name="connsiteY41" fmla="*/ 915843 h 1124187"/>
                    <a:gd name="connsiteX42" fmla="*/ 1658623 w 3339846"/>
                    <a:gd name="connsiteY42" fmla="*/ 973716 h 1124187"/>
                    <a:gd name="connsiteX43" fmla="*/ 1707815 w 3339846"/>
                    <a:gd name="connsiteY43" fmla="*/ 973716 h 1124187"/>
                    <a:gd name="connsiteX44" fmla="*/ 1707815 w 3339846"/>
                    <a:gd name="connsiteY44" fmla="*/ 1124187 h 1124187"/>
                    <a:gd name="connsiteX45" fmla="*/ 3339846 w 3339846"/>
                    <a:gd name="connsiteY45" fmla="*/ 1124187 h 1124187"/>
                    <a:gd name="connsiteX0" fmla="*/ 0 w 3339846"/>
                    <a:gd name="connsiteY0" fmla="*/ 0 h 1124187"/>
                    <a:gd name="connsiteX1" fmla="*/ 139445 w 3339846"/>
                    <a:gd name="connsiteY1" fmla="*/ 8140 h 1124187"/>
                    <a:gd name="connsiteX2" fmla="*/ 139446 w 3339846"/>
                    <a:gd name="connsiteY2" fmla="*/ 85359 h 1124187"/>
                    <a:gd name="connsiteX3" fmla="*/ 165489 w 3339846"/>
                    <a:gd name="connsiteY3" fmla="*/ 85359 h 1124187"/>
                    <a:gd name="connsiteX4" fmla="*/ 165489 w 3339846"/>
                    <a:gd name="connsiteY4" fmla="*/ 122977 h 1124187"/>
                    <a:gd name="connsiteX5" fmla="*/ 188638 w 3339846"/>
                    <a:gd name="connsiteY5" fmla="*/ 122977 h 1124187"/>
                    <a:gd name="connsiteX6" fmla="*/ 188638 w 3339846"/>
                    <a:gd name="connsiteY6" fmla="*/ 143232 h 1124187"/>
                    <a:gd name="connsiteX7" fmla="*/ 408557 w 3339846"/>
                    <a:gd name="connsiteY7" fmla="*/ 143232 h 1124187"/>
                    <a:gd name="connsiteX8" fmla="*/ 408557 w 3339846"/>
                    <a:gd name="connsiteY8" fmla="*/ 169275 h 1124187"/>
                    <a:gd name="connsiteX9" fmla="*/ 408557 w 3339846"/>
                    <a:gd name="connsiteY9" fmla="*/ 169275 h 1124187"/>
                    <a:gd name="connsiteX10" fmla="*/ 425919 w 3339846"/>
                    <a:gd name="connsiteY10" fmla="*/ 186637 h 1124187"/>
                    <a:gd name="connsiteX11" fmla="*/ 501155 w 3339846"/>
                    <a:gd name="connsiteY11" fmla="*/ 186637 h 1124187"/>
                    <a:gd name="connsiteX12" fmla="*/ 501155 w 3339846"/>
                    <a:gd name="connsiteY12" fmla="*/ 209787 h 1124187"/>
                    <a:gd name="connsiteX13" fmla="*/ 521410 w 3339846"/>
                    <a:gd name="connsiteY13" fmla="*/ 209787 h 1124187"/>
                    <a:gd name="connsiteX14" fmla="*/ 521410 w 3339846"/>
                    <a:gd name="connsiteY14" fmla="*/ 230043 h 1124187"/>
                    <a:gd name="connsiteX15" fmla="*/ 819458 w 3339846"/>
                    <a:gd name="connsiteY15" fmla="*/ 230043 h 1124187"/>
                    <a:gd name="connsiteX16" fmla="*/ 819458 w 3339846"/>
                    <a:gd name="connsiteY16" fmla="*/ 285022 h 1124187"/>
                    <a:gd name="connsiteX17" fmla="*/ 938099 w 3339846"/>
                    <a:gd name="connsiteY17" fmla="*/ 285022 h 1124187"/>
                    <a:gd name="connsiteX18" fmla="*/ 938099 w 3339846"/>
                    <a:gd name="connsiteY18" fmla="*/ 331321 h 1124187"/>
                    <a:gd name="connsiteX19" fmla="*/ 955461 w 3339846"/>
                    <a:gd name="connsiteY19" fmla="*/ 331321 h 1124187"/>
                    <a:gd name="connsiteX20" fmla="*/ 955461 w 3339846"/>
                    <a:gd name="connsiteY20" fmla="*/ 394982 h 1124187"/>
                    <a:gd name="connsiteX21" fmla="*/ 1013334 w 3339846"/>
                    <a:gd name="connsiteY21" fmla="*/ 394982 h 1124187"/>
                    <a:gd name="connsiteX22" fmla="*/ 1013334 w 3339846"/>
                    <a:gd name="connsiteY22" fmla="*/ 444174 h 1124187"/>
                    <a:gd name="connsiteX23" fmla="*/ 1062527 w 3339846"/>
                    <a:gd name="connsiteY23" fmla="*/ 444174 h 1124187"/>
                    <a:gd name="connsiteX24" fmla="*/ 1062527 w 3339846"/>
                    <a:gd name="connsiteY24" fmla="*/ 481792 h 1124187"/>
                    <a:gd name="connsiteX25" fmla="*/ 1227466 w 3339846"/>
                    <a:gd name="connsiteY25" fmla="*/ 481792 h 1124187"/>
                    <a:gd name="connsiteX26" fmla="*/ 1227466 w 3339846"/>
                    <a:gd name="connsiteY26" fmla="*/ 519410 h 1124187"/>
                    <a:gd name="connsiteX27" fmla="*/ 1247722 w 3339846"/>
                    <a:gd name="connsiteY27" fmla="*/ 519410 h 1124187"/>
                    <a:gd name="connsiteX28" fmla="*/ 1247722 w 3339846"/>
                    <a:gd name="connsiteY28" fmla="*/ 591751 h 1124187"/>
                    <a:gd name="connsiteX29" fmla="*/ 1262190 w 3339846"/>
                    <a:gd name="connsiteY29" fmla="*/ 591751 h 1124187"/>
                    <a:gd name="connsiteX30" fmla="*/ 1262190 w 3339846"/>
                    <a:gd name="connsiteY30" fmla="*/ 609113 h 1124187"/>
                    <a:gd name="connsiteX31" fmla="*/ 1296914 w 3339846"/>
                    <a:gd name="connsiteY31" fmla="*/ 609113 h 1124187"/>
                    <a:gd name="connsiteX32" fmla="*/ 1296914 w 3339846"/>
                    <a:gd name="connsiteY32" fmla="*/ 681455 h 1124187"/>
                    <a:gd name="connsiteX33" fmla="*/ 1317170 w 3339846"/>
                    <a:gd name="connsiteY33" fmla="*/ 681455 h 1124187"/>
                    <a:gd name="connsiteX34" fmla="*/ 1317170 w 3339846"/>
                    <a:gd name="connsiteY34" fmla="*/ 771159 h 1124187"/>
                    <a:gd name="connsiteX35" fmla="*/ 1340319 w 3339846"/>
                    <a:gd name="connsiteY35" fmla="*/ 771159 h 1124187"/>
                    <a:gd name="connsiteX36" fmla="*/ 1340319 w 3339846"/>
                    <a:gd name="connsiteY36" fmla="*/ 808777 h 1124187"/>
                    <a:gd name="connsiteX37" fmla="*/ 1467641 w 3339846"/>
                    <a:gd name="connsiteY37" fmla="*/ 808777 h 1124187"/>
                    <a:gd name="connsiteX38" fmla="*/ 1467641 w 3339846"/>
                    <a:gd name="connsiteY38" fmla="*/ 881119 h 1124187"/>
                    <a:gd name="connsiteX39" fmla="*/ 1615218 w 3339846"/>
                    <a:gd name="connsiteY39" fmla="*/ 881119 h 1124187"/>
                    <a:gd name="connsiteX40" fmla="*/ 1615218 w 3339846"/>
                    <a:gd name="connsiteY40" fmla="*/ 915843 h 1124187"/>
                    <a:gd name="connsiteX41" fmla="*/ 1658623 w 3339846"/>
                    <a:gd name="connsiteY41" fmla="*/ 915843 h 1124187"/>
                    <a:gd name="connsiteX42" fmla="*/ 1658623 w 3339846"/>
                    <a:gd name="connsiteY42" fmla="*/ 973716 h 1124187"/>
                    <a:gd name="connsiteX43" fmla="*/ 1707815 w 3339846"/>
                    <a:gd name="connsiteY43" fmla="*/ 973716 h 1124187"/>
                    <a:gd name="connsiteX44" fmla="*/ 1707815 w 3339846"/>
                    <a:gd name="connsiteY44" fmla="*/ 1124187 h 1124187"/>
                    <a:gd name="connsiteX45" fmla="*/ 3339846 w 3339846"/>
                    <a:gd name="connsiteY45" fmla="*/ 1124187 h 1124187"/>
                    <a:gd name="connsiteX0" fmla="*/ 0 w 3339846"/>
                    <a:gd name="connsiteY0" fmla="*/ 0 h 1124187"/>
                    <a:gd name="connsiteX1" fmla="*/ 139445 w 3339846"/>
                    <a:gd name="connsiteY1" fmla="*/ 8140 h 1124187"/>
                    <a:gd name="connsiteX2" fmla="*/ 139446 w 3339846"/>
                    <a:gd name="connsiteY2" fmla="*/ 85359 h 1124187"/>
                    <a:gd name="connsiteX3" fmla="*/ 165489 w 3339846"/>
                    <a:gd name="connsiteY3" fmla="*/ 85359 h 1124187"/>
                    <a:gd name="connsiteX4" fmla="*/ 165489 w 3339846"/>
                    <a:gd name="connsiteY4" fmla="*/ 122977 h 1124187"/>
                    <a:gd name="connsiteX5" fmla="*/ 188638 w 3339846"/>
                    <a:gd name="connsiteY5" fmla="*/ 122977 h 1124187"/>
                    <a:gd name="connsiteX6" fmla="*/ 188638 w 3339846"/>
                    <a:gd name="connsiteY6" fmla="*/ 143232 h 1124187"/>
                    <a:gd name="connsiteX7" fmla="*/ 408557 w 3339846"/>
                    <a:gd name="connsiteY7" fmla="*/ 143232 h 1124187"/>
                    <a:gd name="connsiteX8" fmla="*/ 408557 w 3339846"/>
                    <a:gd name="connsiteY8" fmla="*/ 169275 h 1124187"/>
                    <a:gd name="connsiteX9" fmla="*/ 408557 w 3339846"/>
                    <a:gd name="connsiteY9" fmla="*/ 169275 h 1124187"/>
                    <a:gd name="connsiteX10" fmla="*/ 425919 w 3339846"/>
                    <a:gd name="connsiteY10" fmla="*/ 186637 h 1124187"/>
                    <a:gd name="connsiteX11" fmla="*/ 501155 w 3339846"/>
                    <a:gd name="connsiteY11" fmla="*/ 186637 h 1124187"/>
                    <a:gd name="connsiteX12" fmla="*/ 501155 w 3339846"/>
                    <a:gd name="connsiteY12" fmla="*/ 209787 h 1124187"/>
                    <a:gd name="connsiteX13" fmla="*/ 521410 w 3339846"/>
                    <a:gd name="connsiteY13" fmla="*/ 209787 h 1124187"/>
                    <a:gd name="connsiteX14" fmla="*/ 521410 w 3339846"/>
                    <a:gd name="connsiteY14" fmla="*/ 230043 h 1124187"/>
                    <a:gd name="connsiteX15" fmla="*/ 819458 w 3339846"/>
                    <a:gd name="connsiteY15" fmla="*/ 230043 h 1124187"/>
                    <a:gd name="connsiteX16" fmla="*/ 819458 w 3339846"/>
                    <a:gd name="connsiteY16" fmla="*/ 285022 h 1124187"/>
                    <a:gd name="connsiteX17" fmla="*/ 938099 w 3339846"/>
                    <a:gd name="connsiteY17" fmla="*/ 285022 h 1124187"/>
                    <a:gd name="connsiteX18" fmla="*/ 938099 w 3339846"/>
                    <a:gd name="connsiteY18" fmla="*/ 331321 h 1124187"/>
                    <a:gd name="connsiteX19" fmla="*/ 955461 w 3339846"/>
                    <a:gd name="connsiteY19" fmla="*/ 331321 h 1124187"/>
                    <a:gd name="connsiteX20" fmla="*/ 955461 w 3339846"/>
                    <a:gd name="connsiteY20" fmla="*/ 394982 h 1124187"/>
                    <a:gd name="connsiteX21" fmla="*/ 1013334 w 3339846"/>
                    <a:gd name="connsiteY21" fmla="*/ 394982 h 1124187"/>
                    <a:gd name="connsiteX22" fmla="*/ 1013334 w 3339846"/>
                    <a:gd name="connsiteY22" fmla="*/ 444174 h 1124187"/>
                    <a:gd name="connsiteX23" fmla="*/ 1062527 w 3339846"/>
                    <a:gd name="connsiteY23" fmla="*/ 444174 h 1124187"/>
                    <a:gd name="connsiteX24" fmla="*/ 1062527 w 3339846"/>
                    <a:gd name="connsiteY24" fmla="*/ 481792 h 1124187"/>
                    <a:gd name="connsiteX25" fmla="*/ 1227466 w 3339846"/>
                    <a:gd name="connsiteY25" fmla="*/ 481792 h 1124187"/>
                    <a:gd name="connsiteX26" fmla="*/ 1227466 w 3339846"/>
                    <a:gd name="connsiteY26" fmla="*/ 519410 h 1124187"/>
                    <a:gd name="connsiteX27" fmla="*/ 1247722 w 3339846"/>
                    <a:gd name="connsiteY27" fmla="*/ 519410 h 1124187"/>
                    <a:gd name="connsiteX28" fmla="*/ 1247722 w 3339846"/>
                    <a:gd name="connsiteY28" fmla="*/ 591751 h 1124187"/>
                    <a:gd name="connsiteX29" fmla="*/ 1262190 w 3339846"/>
                    <a:gd name="connsiteY29" fmla="*/ 591751 h 1124187"/>
                    <a:gd name="connsiteX30" fmla="*/ 1262190 w 3339846"/>
                    <a:gd name="connsiteY30" fmla="*/ 609113 h 1124187"/>
                    <a:gd name="connsiteX31" fmla="*/ 1296914 w 3339846"/>
                    <a:gd name="connsiteY31" fmla="*/ 609113 h 1124187"/>
                    <a:gd name="connsiteX32" fmla="*/ 1296914 w 3339846"/>
                    <a:gd name="connsiteY32" fmla="*/ 681455 h 1124187"/>
                    <a:gd name="connsiteX33" fmla="*/ 1317170 w 3339846"/>
                    <a:gd name="connsiteY33" fmla="*/ 681455 h 1124187"/>
                    <a:gd name="connsiteX34" fmla="*/ 1317170 w 3339846"/>
                    <a:gd name="connsiteY34" fmla="*/ 771159 h 1124187"/>
                    <a:gd name="connsiteX35" fmla="*/ 1340319 w 3339846"/>
                    <a:gd name="connsiteY35" fmla="*/ 771159 h 1124187"/>
                    <a:gd name="connsiteX36" fmla="*/ 1340319 w 3339846"/>
                    <a:gd name="connsiteY36" fmla="*/ 808777 h 1124187"/>
                    <a:gd name="connsiteX37" fmla="*/ 1467641 w 3339846"/>
                    <a:gd name="connsiteY37" fmla="*/ 808777 h 1124187"/>
                    <a:gd name="connsiteX38" fmla="*/ 1467641 w 3339846"/>
                    <a:gd name="connsiteY38" fmla="*/ 881119 h 1124187"/>
                    <a:gd name="connsiteX39" fmla="*/ 1615218 w 3339846"/>
                    <a:gd name="connsiteY39" fmla="*/ 881119 h 1124187"/>
                    <a:gd name="connsiteX40" fmla="*/ 1615218 w 3339846"/>
                    <a:gd name="connsiteY40" fmla="*/ 915843 h 1124187"/>
                    <a:gd name="connsiteX41" fmla="*/ 1658623 w 3339846"/>
                    <a:gd name="connsiteY41" fmla="*/ 915843 h 1124187"/>
                    <a:gd name="connsiteX42" fmla="*/ 1658623 w 3339846"/>
                    <a:gd name="connsiteY42" fmla="*/ 973716 h 1124187"/>
                    <a:gd name="connsiteX43" fmla="*/ 1707815 w 3339846"/>
                    <a:gd name="connsiteY43" fmla="*/ 973716 h 1124187"/>
                    <a:gd name="connsiteX44" fmla="*/ 1707815 w 3339846"/>
                    <a:gd name="connsiteY44" fmla="*/ 1124187 h 1124187"/>
                    <a:gd name="connsiteX45" fmla="*/ 3339846 w 3339846"/>
                    <a:gd name="connsiteY45" fmla="*/ 1124187 h 1124187"/>
                    <a:gd name="connsiteX0" fmla="*/ 0 w 3339846"/>
                    <a:gd name="connsiteY0" fmla="*/ 0 h 1121474"/>
                    <a:gd name="connsiteX1" fmla="*/ 139445 w 3339846"/>
                    <a:gd name="connsiteY1" fmla="*/ 5427 h 1121474"/>
                    <a:gd name="connsiteX2" fmla="*/ 139446 w 3339846"/>
                    <a:gd name="connsiteY2" fmla="*/ 82646 h 1121474"/>
                    <a:gd name="connsiteX3" fmla="*/ 165489 w 3339846"/>
                    <a:gd name="connsiteY3" fmla="*/ 82646 h 1121474"/>
                    <a:gd name="connsiteX4" fmla="*/ 165489 w 3339846"/>
                    <a:gd name="connsiteY4" fmla="*/ 120264 h 1121474"/>
                    <a:gd name="connsiteX5" fmla="*/ 188638 w 3339846"/>
                    <a:gd name="connsiteY5" fmla="*/ 120264 h 1121474"/>
                    <a:gd name="connsiteX6" fmla="*/ 188638 w 3339846"/>
                    <a:gd name="connsiteY6" fmla="*/ 140519 h 1121474"/>
                    <a:gd name="connsiteX7" fmla="*/ 408557 w 3339846"/>
                    <a:gd name="connsiteY7" fmla="*/ 140519 h 1121474"/>
                    <a:gd name="connsiteX8" fmla="*/ 408557 w 3339846"/>
                    <a:gd name="connsiteY8" fmla="*/ 166562 h 1121474"/>
                    <a:gd name="connsiteX9" fmla="*/ 408557 w 3339846"/>
                    <a:gd name="connsiteY9" fmla="*/ 166562 h 1121474"/>
                    <a:gd name="connsiteX10" fmla="*/ 425919 w 3339846"/>
                    <a:gd name="connsiteY10" fmla="*/ 183924 h 1121474"/>
                    <a:gd name="connsiteX11" fmla="*/ 501155 w 3339846"/>
                    <a:gd name="connsiteY11" fmla="*/ 183924 h 1121474"/>
                    <a:gd name="connsiteX12" fmla="*/ 501155 w 3339846"/>
                    <a:gd name="connsiteY12" fmla="*/ 207074 h 1121474"/>
                    <a:gd name="connsiteX13" fmla="*/ 521410 w 3339846"/>
                    <a:gd name="connsiteY13" fmla="*/ 207074 h 1121474"/>
                    <a:gd name="connsiteX14" fmla="*/ 521410 w 3339846"/>
                    <a:gd name="connsiteY14" fmla="*/ 227330 h 1121474"/>
                    <a:gd name="connsiteX15" fmla="*/ 819458 w 3339846"/>
                    <a:gd name="connsiteY15" fmla="*/ 227330 h 1121474"/>
                    <a:gd name="connsiteX16" fmla="*/ 819458 w 3339846"/>
                    <a:gd name="connsiteY16" fmla="*/ 282309 h 1121474"/>
                    <a:gd name="connsiteX17" fmla="*/ 938099 w 3339846"/>
                    <a:gd name="connsiteY17" fmla="*/ 282309 h 1121474"/>
                    <a:gd name="connsiteX18" fmla="*/ 938099 w 3339846"/>
                    <a:gd name="connsiteY18" fmla="*/ 328608 h 1121474"/>
                    <a:gd name="connsiteX19" fmla="*/ 955461 w 3339846"/>
                    <a:gd name="connsiteY19" fmla="*/ 328608 h 1121474"/>
                    <a:gd name="connsiteX20" fmla="*/ 955461 w 3339846"/>
                    <a:gd name="connsiteY20" fmla="*/ 392269 h 1121474"/>
                    <a:gd name="connsiteX21" fmla="*/ 1013334 w 3339846"/>
                    <a:gd name="connsiteY21" fmla="*/ 392269 h 1121474"/>
                    <a:gd name="connsiteX22" fmla="*/ 1013334 w 3339846"/>
                    <a:gd name="connsiteY22" fmla="*/ 441461 h 1121474"/>
                    <a:gd name="connsiteX23" fmla="*/ 1062527 w 3339846"/>
                    <a:gd name="connsiteY23" fmla="*/ 441461 h 1121474"/>
                    <a:gd name="connsiteX24" fmla="*/ 1062527 w 3339846"/>
                    <a:gd name="connsiteY24" fmla="*/ 479079 h 1121474"/>
                    <a:gd name="connsiteX25" fmla="*/ 1227466 w 3339846"/>
                    <a:gd name="connsiteY25" fmla="*/ 479079 h 1121474"/>
                    <a:gd name="connsiteX26" fmla="*/ 1227466 w 3339846"/>
                    <a:gd name="connsiteY26" fmla="*/ 516697 h 1121474"/>
                    <a:gd name="connsiteX27" fmla="*/ 1247722 w 3339846"/>
                    <a:gd name="connsiteY27" fmla="*/ 516697 h 1121474"/>
                    <a:gd name="connsiteX28" fmla="*/ 1247722 w 3339846"/>
                    <a:gd name="connsiteY28" fmla="*/ 589038 h 1121474"/>
                    <a:gd name="connsiteX29" fmla="*/ 1262190 w 3339846"/>
                    <a:gd name="connsiteY29" fmla="*/ 589038 h 1121474"/>
                    <a:gd name="connsiteX30" fmla="*/ 1262190 w 3339846"/>
                    <a:gd name="connsiteY30" fmla="*/ 606400 h 1121474"/>
                    <a:gd name="connsiteX31" fmla="*/ 1296914 w 3339846"/>
                    <a:gd name="connsiteY31" fmla="*/ 606400 h 1121474"/>
                    <a:gd name="connsiteX32" fmla="*/ 1296914 w 3339846"/>
                    <a:gd name="connsiteY32" fmla="*/ 678742 h 1121474"/>
                    <a:gd name="connsiteX33" fmla="*/ 1317170 w 3339846"/>
                    <a:gd name="connsiteY33" fmla="*/ 678742 h 1121474"/>
                    <a:gd name="connsiteX34" fmla="*/ 1317170 w 3339846"/>
                    <a:gd name="connsiteY34" fmla="*/ 768446 h 1121474"/>
                    <a:gd name="connsiteX35" fmla="*/ 1340319 w 3339846"/>
                    <a:gd name="connsiteY35" fmla="*/ 768446 h 1121474"/>
                    <a:gd name="connsiteX36" fmla="*/ 1340319 w 3339846"/>
                    <a:gd name="connsiteY36" fmla="*/ 806064 h 1121474"/>
                    <a:gd name="connsiteX37" fmla="*/ 1467641 w 3339846"/>
                    <a:gd name="connsiteY37" fmla="*/ 806064 h 1121474"/>
                    <a:gd name="connsiteX38" fmla="*/ 1467641 w 3339846"/>
                    <a:gd name="connsiteY38" fmla="*/ 878406 h 1121474"/>
                    <a:gd name="connsiteX39" fmla="*/ 1615218 w 3339846"/>
                    <a:gd name="connsiteY39" fmla="*/ 878406 h 1121474"/>
                    <a:gd name="connsiteX40" fmla="*/ 1615218 w 3339846"/>
                    <a:gd name="connsiteY40" fmla="*/ 913130 h 1121474"/>
                    <a:gd name="connsiteX41" fmla="*/ 1658623 w 3339846"/>
                    <a:gd name="connsiteY41" fmla="*/ 913130 h 1121474"/>
                    <a:gd name="connsiteX42" fmla="*/ 1658623 w 3339846"/>
                    <a:gd name="connsiteY42" fmla="*/ 971003 h 1121474"/>
                    <a:gd name="connsiteX43" fmla="*/ 1707815 w 3339846"/>
                    <a:gd name="connsiteY43" fmla="*/ 971003 h 1121474"/>
                    <a:gd name="connsiteX44" fmla="*/ 1707815 w 3339846"/>
                    <a:gd name="connsiteY44" fmla="*/ 1121474 h 1121474"/>
                    <a:gd name="connsiteX45" fmla="*/ 3339846 w 3339846"/>
                    <a:gd name="connsiteY45" fmla="*/ 1121474 h 1121474"/>
                    <a:gd name="connsiteX0" fmla="*/ 0 w 3339846"/>
                    <a:gd name="connsiteY0" fmla="*/ 0 h 1121474"/>
                    <a:gd name="connsiteX1" fmla="*/ 139445 w 3339846"/>
                    <a:gd name="connsiteY1" fmla="*/ 1 h 1121474"/>
                    <a:gd name="connsiteX2" fmla="*/ 139446 w 3339846"/>
                    <a:gd name="connsiteY2" fmla="*/ 82646 h 1121474"/>
                    <a:gd name="connsiteX3" fmla="*/ 165489 w 3339846"/>
                    <a:gd name="connsiteY3" fmla="*/ 82646 h 1121474"/>
                    <a:gd name="connsiteX4" fmla="*/ 165489 w 3339846"/>
                    <a:gd name="connsiteY4" fmla="*/ 120264 h 1121474"/>
                    <a:gd name="connsiteX5" fmla="*/ 188638 w 3339846"/>
                    <a:gd name="connsiteY5" fmla="*/ 120264 h 1121474"/>
                    <a:gd name="connsiteX6" fmla="*/ 188638 w 3339846"/>
                    <a:gd name="connsiteY6" fmla="*/ 140519 h 1121474"/>
                    <a:gd name="connsiteX7" fmla="*/ 408557 w 3339846"/>
                    <a:gd name="connsiteY7" fmla="*/ 140519 h 1121474"/>
                    <a:gd name="connsiteX8" fmla="*/ 408557 w 3339846"/>
                    <a:gd name="connsiteY8" fmla="*/ 166562 h 1121474"/>
                    <a:gd name="connsiteX9" fmla="*/ 408557 w 3339846"/>
                    <a:gd name="connsiteY9" fmla="*/ 166562 h 1121474"/>
                    <a:gd name="connsiteX10" fmla="*/ 425919 w 3339846"/>
                    <a:gd name="connsiteY10" fmla="*/ 183924 h 1121474"/>
                    <a:gd name="connsiteX11" fmla="*/ 501155 w 3339846"/>
                    <a:gd name="connsiteY11" fmla="*/ 183924 h 1121474"/>
                    <a:gd name="connsiteX12" fmla="*/ 501155 w 3339846"/>
                    <a:gd name="connsiteY12" fmla="*/ 207074 h 1121474"/>
                    <a:gd name="connsiteX13" fmla="*/ 521410 w 3339846"/>
                    <a:gd name="connsiteY13" fmla="*/ 207074 h 1121474"/>
                    <a:gd name="connsiteX14" fmla="*/ 521410 w 3339846"/>
                    <a:gd name="connsiteY14" fmla="*/ 227330 h 1121474"/>
                    <a:gd name="connsiteX15" fmla="*/ 819458 w 3339846"/>
                    <a:gd name="connsiteY15" fmla="*/ 227330 h 1121474"/>
                    <a:gd name="connsiteX16" fmla="*/ 819458 w 3339846"/>
                    <a:gd name="connsiteY16" fmla="*/ 282309 h 1121474"/>
                    <a:gd name="connsiteX17" fmla="*/ 938099 w 3339846"/>
                    <a:gd name="connsiteY17" fmla="*/ 282309 h 1121474"/>
                    <a:gd name="connsiteX18" fmla="*/ 938099 w 3339846"/>
                    <a:gd name="connsiteY18" fmla="*/ 328608 h 1121474"/>
                    <a:gd name="connsiteX19" fmla="*/ 955461 w 3339846"/>
                    <a:gd name="connsiteY19" fmla="*/ 328608 h 1121474"/>
                    <a:gd name="connsiteX20" fmla="*/ 955461 w 3339846"/>
                    <a:gd name="connsiteY20" fmla="*/ 392269 h 1121474"/>
                    <a:gd name="connsiteX21" fmla="*/ 1013334 w 3339846"/>
                    <a:gd name="connsiteY21" fmla="*/ 392269 h 1121474"/>
                    <a:gd name="connsiteX22" fmla="*/ 1013334 w 3339846"/>
                    <a:gd name="connsiteY22" fmla="*/ 441461 h 1121474"/>
                    <a:gd name="connsiteX23" fmla="*/ 1062527 w 3339846"/>
                    <a:gd name="connsiteY23" fmla="*/ 441461 h 1121474"/>
                    <a:gd name="connsiteX24" fmla="*/ 1062527 w 3339846"/>
                    <a:gd name="connsiteY24" fmla="*/ 479079 h 1121474"/>
                    <a:gd name="connsiteX25" fmla="*/ 1227466 w 3339846"/>
                    <a:gd name="connsiteY25" fmla="*/ 479079 h 1121474"/>
                    <a:gd name="connsiteX26" fmla="*/ 1227466 w 3339846"/>
                    <a:gd name="connsiteY26" fmla="*/ 516697 h 1121474"/>
                    <a:gd name="connsiteX27" fmla="*/ 1247722 w 3339846"/>
                    <a:gd name="connsiteY27" fmla="*/ 516697 h 1121474"/>
                    <a:gd name="connsiteX28" fmla="*/ 1247722 w 3339846"/>
                    <a:gd name="connsiteY28" fmla="*/ 589038 h 1121474"/>
                    <a:gd name="connsiteX29" fmla="*/ 1262190 w 3339846"/>
                    <a:gd name="connsiteY29" fmla="*/ 589038 h 1121474"/>
                    <a:gd name="connsiteX30" fmla="*/ 1262190 w 3339846"/>
                    <a:gd name="connsiteY30" fmla="*/ 606400 h 1121474"/>
                    <a:gd name="connsiteX31" fmla="*/ 1296914 w 3339846"/>
                    <a:gd name="connsiteY31" fmla="*/ 606400 h 1121474"/>
                    <a:gd name="connsiteX32" fmla="*/ 1296914 w 3339846"/>
                    <a:gd name="connsiteY32" fmla="*/ 678742 h 1121474"/>
                    <a:gd name="connsiteX33" fmla="*/ 1317170 w 3339846"/>
                    <a:gd name="connsiteY33" fmla="*/ 678742 h 1121474"/>
                    <a:gd name="connsiteX34" fmla="*/ 1317170 w 3339846"/>
                    <a:gd name="connsiteY34" fmla="*/ 768446 h 1121474"/>
                    <a:gd name="connsiteX35" fmla="*/ 1340319 w 3339846"/>
                    <a:gd name="connsiteY35" fmla="*/ 768446 h 1121474"/>
                    <a:gd name="connsiteX36" fmla="*/ 1340319 w 3339846"/>
                    <a:gd name="connsiteY36" fmla="*/ 806064 h 1121474"/>
                    <a:gd name="connsiteX37" fmla="*/ 1467641 w 3339846"/>
                    <a:gd name="connsiteY37" fmla="*/ 806064 h 1121474"/>
                    <a:gd name="connsiteX38" fmla="*/ 1467641 w 3339846"/>
                    <a:gd name="connsiteY38" fmla="*/ 878406 h 1121474"/>
                    <a:gd name="connsiteX39" fmla="*/ 1615218 w 3339846"/>
                    <a:gd name="connsiteY39" fmla="*/ 878406 h 1121474"/>
                    <a:gd name="connsiteX40" fmla="*/ 1615218 w 3339846"/>
                    <a:gd name="connsiteY40" fmla="*/ 913130 h 1121474"/>
                    <a:gd name="connsiteX41" fmla="*/ 1658623 w 3339846"/>
                    <a:gd name="connsiteY41" fmla="*/ 913130 h 1121474"/>
                    <a:gd name="connsiteX42" fmla="*/ 1658623 w 3339846"/>
                    <a:gd name="connsiteY42" fmla="*/ 971003 h 1121474"/>
                    <a:gd name="connsiteX43" fmla="*/ 1707815 w 3339846"/>
                    <a:gd name="connsiteY43" fmla="*/ 971003 h 1121474"/>
                    <a:gd name="connsiteX44" fmla="*/ 1707815 w 3339846"/>
                    <a:gd name="connsiteY44" fmla="*/ 1121474 h 1121474"/>
                    <a:gd name="connsiteX45" fmla="*/ 3339846 w 3339846"/>
                    <a:gd name="connsiteY45" fmla="*/ 1121474 h 112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3339846" h="1121474">
                      <a:moveTo>
                        <a:pt x="0" y="0"/>
                      </a:moveTo>
                      <a:lnTo>
                        <a:pt x="139445" y="1"/>
                      </a:lnTo>
                      <a:cubicBezTo>
                        <a:pt x="139445" y="25741"/>
                        <a:pt x="139446" y="56906"/>
                        <a:pt x="139446" y="82646"/>
                      </a:cubicBezTo>
                      <a:lnTo>
                        <a:pt x="165489" y="82646"/>
                      </a:lnTo>
                      <a:lnTo>
                        <a:pt x="165489" y="120264"/>
                      </a:lnTo>
                      <a:lnTo>
                        <a:pt x="188638" y="120264"/>
                      </a:lnTo>
                      <a:lnTo>
                        <a:pt x="188638" y="140519"/>
                      </a:lnTo>
                      <a:lnTo>
                        <a:pt x="408557" y="140519"/>
                      </a:lnTo>
                      <a:lnTo>
                        <a:pt x="408557" y="166562"/>
                      </a:lnTo>
                      <a:lnTo>
                        <a:pt x="408557" y="166562"/>
                      </a:lnTo>
                      <a:lnTo>
                        <a:pt x="425919" y="183924"/>
                      </a:lnTo>
                      <a:lnTo>
                        <a:pt x="501155" y="183924"/>
                      </a:lnTo>
                      <a:lnTo>
                        <a:pt x="501155" y="207074"/>
                      </a:lnTo>
                      <a:lnTo>
                        <a:pt x="521410" y="207074"/>
                      </a:lnTo>
                      <a:lnTo>
                        <a:pt x="521410" y="227330"/>
                      </a:lnTo>
                      <a:lnTo>
                        <a:pt x="819458" y="227330"/>
                      </a:lnTo>
                      <a:lnTo>
                        <a:pt x="819458" y="282309"/>
                      </a:lnTo>
                      <a:lnTo>
                        <a:pt x="938099" y="282309"/>
                      </a:lnTo>
                      <a:lnTo>
                        <a:pt x="938099" y="328608"/>
                      </a:lnTo>
                      <a:lnTo>
                        <a:pt x="955461" y="328608"/>
                      </a:lnTo>
                      <a:lnTo>
                        <a:pt x="955461" y="392269"/>
                      </a:lnTo>
                      <a:lnTo>
                        <a:pt x="1013334" y="392269"/>
                      </a:lnTo>
                      <a:lnTo>
                        <a:pt x="1013334" y="441461"/>
                      </a:lnTo>
                      <a:lnTo>
                        <a:pt x="1062527" y="441461"/>
                      </a:lnTo>
                      <a:lnTo>
                        <a:pt x="1062527" y="479079"/>
                      </a:lnTo>
                      <a:lnTo>
                        <a:pt x="1227466" y="479079"/>
                      </a:lnTo>
                      <a:lnTo>
                        <a:pt x="1227466" y="516697"/>
                      </a:lnTo>
                      <a:lnTo>
                        <a:pt x="1247722" y="516697"/>
                      </a:lnTo>
                      <a:lnTo>
                        <a:pt x="1247722" y="589038"/>
                      </a:lnTo>
                      <a:lnTo>
                        <a:pt x="1262190" y="589038"/>
                      </a:lnTo>
                      <a:lnTo>
                        <a:pt x="1262190" y="606400"/>
                      </a:lnTo>
                      <a:lnTo>
                        <a:pt x="1296914" y="606400"/>
                      </a:lnTo>
                      <a:lnTo>
                        <a:pt x="1296914" y="678742"/>
                      </a:lnTo>
                      <a:lnTo>
                        <a:pt x="1317170" y="678742"/>
                      </a:lnTo>
                      <a:lnTo>
                        <a:pt x="1317170" y="768446"/>
                      </a:lnTo>
                      <a:lnTo>
                        <a:pt x="1340319" y="768446"/>
                      </a:lnTo>
                      <a:lnTo>
                        <a:pt x="1340319" y="806064"/>
                      </a:lnTo>
                      <a:lnTo>
                        <a:pt x="1467641" y="806064"/>
                      </a:lnTo>
                      <a:lnTo>
                        <a:pt x="1467641" y="878406"/>
                      </a:lnTo>
                      <a:lnTo>
                        <a:pt x="1615218" y="878406"/>
                      </a:lnTo>
                      <a:lnTo>
                        <a:pt x="1615218" y="913130"/>
                      </a:lnTo>
                      <a:lnTo>
                        <a:pt x="1658623" y="913130"/>
                      </a:lnTo>
                      <a:lnTo>
                        <a:pt x="1658623" y="971003"/>
                      </a:lnTo>
                      <a:lnTo>
                        <a:pt x="1707815" y="971003"/>
                      </a:lnTo>
                      <a:lnTo>
                        <a:pt x="1707815" y="1121474"/>
                      </a:lnTo>
                      <a:lnTo>
                        <a:pt x="3339846" y="1121474"/>
                      </a:lnTo>
                    </a:path>
                  </a:pathLst>
                </a:custGeom>
                <a:noFill/>
                <a:ln w="38100">
                  <a:solidFill>
                    <a:srgbClr val="BDBD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8" name="Freeform: Shape 115">
                  <a:extLst>
                    <a:ext uri="{FF2B5EF4-FFF2-40B4-BE49-F238E27FC236}">
                      <a16:creationId xmlns:a16="http://schemas.microsoft.com/office/drawing/2014/main" id="{35599B70-8E5E-4FBB-A524-701679D86438}"/>
                    </a:ext>
                  </a:extLst>
                </p:cNvPr>
                <p:cNvSpPr/>
                <p:nvPr/>
              </p:nvSpPr>
              <p:spPr>
                <a:xfrm>
                  <a:off x="2586125" y="373514"/>
                  <a:ext cx="936839" cy="145855"/>
                </a:xfrm>
                <a:custGeom>
                  <a:avLst/>
                  <a:gdLst>
                    <a:gd name="connsiteX0" fmla="*/ 0 w 936839"/>
                    <a:gd name="connsiteY0" fmla="*/ 0 h 145855"/>
                    <a:gd name="connsiteX1" fmla="*/ 103782 w 936839"/>
                    <a:gd name="connsiteY1" fmla="*/ 0 h 145855"/>
                    <a:gd name="connsiteX2" fmla="*/ 103782 w 936839"/>
                    <a:gd name="connsiteY2" fmla="*/ 28049 h 145855"/>
                    <a:gd name="connsiteX3" fmla="*/ 232808 w 936839"/>
                    <a:gd name="connsiteY3" fmla="*/ 28049 h 145855"/>
                    <a:gd name="connsiteX4" fmla="*/ 232808 w 936839"/>
                    <a:gd name="connsiteY4" fmla="*/ 50488 h 145855"/>
                    <a:gd name="connsiteX5" fmla="*/ 373053 w 936839"/>
                    <a:gd name="connsiteY5" fmla="*/ 50488 h 145855"/>
                    <a:gd name="connsiteX6" fmla="*/ 373053 w 936839"/>
                    <a:gd name="connsiteY6" fmla="*/ 64513 h 145855"/>
                    <a:gd name="connsiteX7" fmla="*/ 493664 w 936839"/>
                    <a:gd name="connsiteY7" fmla="*/ 64513 h 145855"/>
                    <a:gd name="connsiteX8" fmla="*/ 493664 w 936839"/>
                    <a:gd name="connsiteY8" fmla="*/ 98172 h 145855"/>
                    <a:gd name="connsiteX9" fmla="*/ 572201 w 936839"/>
                    <a:gd name="connsiteY9" fmla="*/ 98172 h 145855"/>
                    <a:gd name="connsiteX10" fmla="*/ 572201 w 936839"/>
                    <a:gd name="connsiteY10" fmla="*/ 120611 h 145855"/>
                    <a:gd name="connsiteX11" fmla="*/ 771350 w 936839"/>
                    <a:gd name="connsiteY11" fmla="*/ 120611 h 145855"/>
                    <a:gd name="connsiteX12" fmla="*/ 771350 w 936839"/>
                    <a:gd name="connsiteY12" fmla="*/ 143050 h 145855"/>
                    <a:gd name="connsiteX13" fmla="*/ 936839 w 936839"/>
                    <a:gd name="connsiteY13" fmla="*/ 143050 h 145855"/>
                    <a:gd name="connsiteX14" fmla="*/ 936839 w 936839"/>
                    <a:gd name="connsiteY14" fmla="*/ 145855 h 145855"/>
                    <a:gd name="connsiteX15" fmla="*/ 936839 w 936839"/>
                    <a:gd name="connsiteY15" fmla="*/ 145855 h 145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36839" h="145855">
                      <a:moveTo>
                        <a:pt x="0" y="0"/>
                      </a:moveTo>
                      <a:lnTo>
                        <a:pt x="103782" y="0"/>
                      </a:lnTo>
                      <a:lnTo>
                        <a:pt x="103782" y="28049"/>
                      </a:lnTo>
                      <a:lnTo>
                        <a:pt x="232808" y="28049"/>
                      </a:lnTo>
                      <a:lnTo>
                        <a:pt x="232808" y="50488"/>
                      </a:lnTo>
                      <a:lnTo>
                        <a:pt x="373053" y="50488"/>
                      </a:lnTo>
                      <a:lnTo>
                        <a:pt x="373053" y="64513"/>
                      </a:lnTo>
                      <a:lnTo>
                        <a:pt x="493664" y="64513"/>
                      </a:lnTo>
                      <a:lnTo>
                        <a:pt x="493664" y="98172"/>
                      </a:lnTo>
                      <a:lnTo>
                        <a:pt x="572201" y="98172"/>
                      </a:lnTo>
                      <a:lnTo>
                        <a:pt x="572201" y="120611"/>
                      </a:lnTo>
                      <a:lnTo>
                        <a:pt x="771350" y="120611"/>
                      </a:lnTo>
                      <a:lnTo>
                        <a:pt x="771350" y="143050"/>
                      </a:lnTo>
                      <a:lnTo>
                        <a:pt x="936839" y="143050"/>
                      </a:lnTo>
                      <a:lnTo>
                        <a:pt x="936839" y="145855"/>
                      </a:lnTo>
                      <a:lnTo>
                        <a:pt x="936839" y="145855"/>
                      </a:lnTo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89" name="Freeform: Shape 116">
                  <a:extLst>
                    <a:ext uri="{FF2B5EF4-FFF2-40B4-BE49-F238E27FC236}">
                      <a16:creationId xmlns:a16="http://schemas.microsoft.com/office/drawing/2014/main" id="{BE15AD29-14DC-4167-9D5D-D66416145E0E}"/>
                    </a:ext>
                  </a:extLst>
                </p:cNvPr>
                <p:cNvSpPr/>
                <p:nvPr/>
              </p:nvSpPr>
              <p:spPr>
                <a:xfrm>
                  <a:off x="1362171" y="300253"/>
                  <a:ext cx="1229149" cy="73260"/>
                </a:xfrm>
                <a:custGeom>
                  <a:avLst/>
                  <a:gdLst>
                    <a:gd name="connsiteX0" fmla="*/ 0 w 1229149"/>
                    <a:gd name="connsiteY0" fmla="*/ 0 h 84114"/>
                    <a:gd name="connsiteX1" fmla="*/ 360876 w 1229149"/>
                    <a:gd name="connsiteY1" fmla="*/ 0 h 84114"/>
                    <a:gd name="connsiteX2" fmla="*/ 360876 w 1229149"/>
                    <a:gd name="connsiteY2" fmla="*/ 10853 h 84114"/>
                    <a:gd name="connsiteX3" fmla="*/ 548098 w 1229149"/>
                    <a:gd name="connsiteY3" fmla="*/ 10853 h 84114"/>
                    <a:gd name="connsiteX4" fmla="*/ 548098 w 1229149"/>
                    <a:gd name="connsiteY4" fmla="*/ 29847 h 84114"/>
                    <a:gd name="connsiteX5" fmla="*/ 719039 w 1229149"/>
                    <a:gd name="connsiteY5" fmla="*/ 29847 h 84114"/>
                    <a:gd name="connsiteX6" fmla="*/ 719039 w 1229149"/>
                    <a:gd name="connsiteY6" fmla="*/ 59693 h 84114"/>
                    <a:gd name="connsiteX7" fmla="*/ 1028361 w 1229149"/>
                    <a:gd name="connsiteY7" fmla="*/ 59693 h 84114"/>
                    <a:gd name="connsiteX8" fmla="*/ 1028361 w 1229149"/>
                    <a:gd name="connsiteY8" fmla="*/ 73260 h 84114"/>
                    <a:gd name="connsiteX9" fmla="*/ 1229149 w 1229149"/>
                    <a:gd name="connsiteY9" fmla="*/ 73260 h 84114"/>
                    <a:gd name="connsiteX10" fmla="*/ 1229149 w 1229149"/>
                    <a:gd name="connsiteY10" fmla="*/ 84114 h 84114"/>
                    <a:gd name="connsiteX0" fmla="*/ 0 w 1229149"/>
                    <a:gd name="connsiteY0" fmla="*/ 0 h 73260"/>
                    <a:gd name="connsiteX1" fmla="*/ 360876 w 1229149"/>
                    <a:gd name="connsiteY1" fmla="*/ 0 h 73260"/>
                    <a:gd name="connsiteX2" fmla="*/ 360876 w 1229149"/>
                    <a:gd name="connsiteY2" fmla="*/ 10853 h 73260"/>
                    <a:gd name="connsiteX3" fmla="*/ 548098 w 1229149"/>
                    <a:gd name="connsiteY3" fmla="*/ 10853 h 73260"/>
                    <a:gd name="connsiteX4" fmla="*/ 548098 w 1229149"/>
                    <a:gd name="connsiteY4" fmla="*/ 29847 h 73260"/>
                    <a:gd name="connsiteX5" fmla="*/ 719039 w 1229149"/>
                    <a:gd name="connsiteY5" fmla="*/ 29847 h 73260"/>
                    <a:gd name="connsiteX6" fmla="*/ 719039 w 1229149"/>
                    <a:gd name="connsiteY6" fmla="*/ 59693 h 73260"/>
                    <a:gd name="connsiteX7" fmla="*/ 1028361 w 1229149"/>
                    <a:gd name="connsiteY7" fmla="*/ 59693 h 73260"/>
                    <a:gd name="connsiteX8" fmla="*/ 1028361 w 1229149"/>
                    <a:gd name="connsiteY8" fmla="*/ 73260 h 73260"/>
                    <a:gd name="connsiteX9" fmla="*/ 1229149 w 1229149"/>
                    <a:gd name="connsiteY9" fmla="*/ 73260 h 73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29149" h="73260">
                      <a:moveTo>
                        <a:pt x="0" y="0"/>
                      </a:moveTo>
                      <a:lnTo>
                        <a:pt x="360876" y="0"/>
                      </a:lnTo>
                      <a:lnTo>
                        <a:pt x="360876" y="10853"/>
                      </a:lnTo>
                      <a:lnTo>
                        <a:pt x="548098" y="10853"/>
                      </a:lnTo>
                      <a:lnTo>
                        <a:pt x="548098" y="29847"/>
                      </a:lnTo>
                      <a:lnTo>
                        <a:pt x="719039" y="29847"/>
                      </a:lnTo>
                      <a:lnTo>
                        <a:pt x="719039" y="59693"/>
                      </a:lnTo>
                      <a:lnTo>
                        <a:pt x="1028361" y="59693"/>
                      </a:lnTo>
                      <a:lnTo>
                        <a:pt x="1028361" y="73260"/>
                      </a:lnTo>
                      <a:lnTo>
                        <a:pt x="1229149" y="73260"/>
                      </a:lnTo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  <p:sp>
              <p:nvSpPr>
                <p:cNvPr id="290" name="Freeform: Shape 117">
                  <a:extLst>
                    <a:ext uri="{FF2B5EF4-FFF2-40B4-BE49-F238E27FC236}">
                      <a16:creationId xmlns:a16="http://schemas.microsoft.com/office/drawing/2014/main" id="{510B0F3C-3C35-4050-894F-FB63D2111E94}"/>
                    </a:ext>
                  </a:extLst>
                </p:cNvPr>
                <p:cNvSpPr/>
                <p:nvPr/>
              </p:nvSpPr>
              <p:spPr>
                <a:xfrm>
                  <a:off x="3522966" y="517779"/>
                  <a:ext cx="1191662" cy="310175"/>
                </a:xfrm>
                <a:custGeom>
                  <a:avLst/>
                  <a:gdLst>
                    <a:gd name="connsiteX0" fmla="*/ 0 w 1189281"/>
                    <a:gd name="connsiteY0" fmla="*/ 0 h 272076"/>
                    <a:gd name="connsiteX1" fmla="*/ 0 w 1189281"/>
                    <a:gd name="connsiteY1" fmla="*/ 50489 h 272076"/>
                    <a:gd name="connsiteX2" fmla="*/ 176710 w 1189281"/>
                    <a:gd name="connsiteY2" fmla="*/ 50489 h 272076"/>
                    <a:gd name="connsiteX3" fmla="*/ 176710 w 1189281"/>
                    <a:gd name="connsiteY3" fmla="*/ 61708 h 272076"/>
                    <a:gd name="connsiteX4" fmla="*/ 272076 w 1189281"/>
                    <a:gd name="connsiteY4" fmla="*/ 61708 h 272076"/>
                    <a:gd name="connsiteX5" fmla="*/ 272076 w 1189281"/>
                    <a:gd name="connsiteY5" fmla="*/ 92562 h 272076"/>
                    <a:gd name="connsiteX6" fmla="*/ 381468 w 1189281"/>
                    <a:gd name="connsiteY6" fmla="*/ 92562 h 272076"/>
                    <a:gd name="connsiteX7" fmla="*/ 381468 w 1189281"/>
                    <a:gd name="connsiteY7" fmla="*/ 106587 h 272076"/>
                    <a:gd name="connsiteX8" fmla="*/ 507689 w 1189281"/>
                    <a:gd name="connsiteY8" fmla="*/ 106587 h 272076"/>
                    <a:gd name="connsiteX9" fmla="*/ 507689 w 1189281"/>
                    <a:gd name="connsiteY9" fmla="*/ 126221 h 272076"/>
                    <a:gd name="connsiteX10" fmla="*/ 527323 w 1189281"/>
                    <a:gd name="connsiteY10" fmla="*/ 126221 h 272076"/>
                    <a:gd name="connsiteX11" fmla="*/ 535738 w 1189281"/>
                    <a:gd name="connsiteY11" fmla="*/ 134636 h 272076"/>
                    <a:gd name="connsiteX12" fmla="*/ 569397 w 1189281"/>
                    <a:gd name="connsiteY12" fmla="*/ 134636 h 272076"/>
                    <a:gd name="connsiteX13" fmla="*/ 569397 w 1189281"/>
                    <a:gd name="connsiteY13" fmla="*/ 157075 h 272076"/>
                    <a:gd name="connsiteX14" fmla="*/ 793789 w 1189281"/>
                    <a:gd name="connsiteY14" fmla="*/ 157075 h 272076"/>
                    <a:gd name="connsiteX15" fmla="*/ 793789 w 1189281"/>
                    <a:gd name="connsiteY15" fmla="*/ 171100 h 272076"/>
                    <a:gd name="connsiteX16" fmla="*/ 880741 w 1189281"/>
                    <a:gd name="connsiteY16" fmla="*/ 171100 h 272076"/>
                    <a:gd name="connsiteX17" fmla="*/ 891961 w 1189281"/>
                    <a:gd name="connsiteY17" fmla="*/ 182320 h 272076"/>
                    <a:gd name="connsiteX18" fmla="*/ 945254 w 1189281"/>
                    <a:gd name="connsiteY18" fmla="*/ 182320 h 272076"/>
                    <a:gd name="connsiteX19" fmla="*/ 953669 w 1189281"/>
                    <a:gd name="connsiteY19" fmla="*/ 190735 h 272076"/>
                    <a:gd name="connsiteX20" fmla="*/ 995743 w 1189281"/>
                    <a:gd name="connsiteY20" fmla="*/ 190735 h 272076"/>
                    <a:gd name="connsiteX21" fmla="*/ 995743 w 1189281"/>
                    <a:gd name="connsiteY21" fmla="*/ 210368 h 272076"/>
                    <a:gd name="connsiteX22" fmla="*/ 1037816 w 1189281"/>
                    <a:gd name="connsiteY22" fmla="*/ 210368 h 272076"/>
                    <a:gd name="connsiteX23" fmla="*/ 1037816 w 1189281"/>
                    <a:gd name="connsiteY23" fmla="*/ 232808 h 272076"/>
                    <a:gd name="connsiteX24" fmla="*/ 1099524 w 1189281"/>
                    <a:gd name="connsiteY24" fmla="*/ 232808 h 272076"/>
                    <a:gd name="connsiteX25" fmla="*/ 1099524 w 1189281"/>
                    <a:gd name="connsiteY25" fmla="*/ 249637 h 272076"/>
                    <a:gd name="connsiteX26" fmla="*/ 1189281 w 1189281"/>
                    <a:gd name="connsiteY26" fmla="*/ 249637 h 272076"/>
                    <a:gd name="connsiteX27" fmla="*/ 1189281 w 1189281"/>
                    <a:gd name="connsiteY27" fmla="*/ 272076 h 272076"/>
                    <a:gd name="connsiteX0" fmla="*/ 0 w 1189281"/>
                    <a:gd name="connsiteY0" fmla="*/ 0 h 272076"/>
                    <a:gd name="connsiteX1" fmla="*/ 0 w 1189281"/>
                    <a:gd name="connsiteY1" fmla="*/ 50489 h 272076"/>
                    <a:gd name="connsiteX2" fmla="*/ 176710 w 1189281"/>
                    <a:gd name="connsiteY2" fmla="*/ 50489 h 272076"/>
                    <a:gd name="connsiteX3" fmla="*/ 176710 w 1189281"/>
                    <a:gd name="connsiteY3" fmla="*/ 61708 h 272076"/>
                    <a:gd name="connsiteX4" fmla="*/ 272076 w 1189281"/>
                    <a:gd name="connsiteY4" fmla="*/ 61708 h 272076"/>
                    <a:gd name="connsiteX5" fmla="*/ 272076 w 1189281"/>
                    <a:gd name="connsiteY5" fmla="*/ 92562 h 272076"/>
                    <a:gd name="connsiteX6" fmla="*/ 381468 w 1189281"/>
                    <a:gd name="connsiteY6" fmla="*/ 92562 h 272076"/>
                    <a:gd name="connsiteX7" fmla="*/ 381468 w 1189281"/>
                    <a:gd name="connsiteY7" fmla="*/ 106587 h 272076"/>
                    <a:gd name="connsiteX8" fmla="*/ 507689 w 1189281"/>
                    <a:gd name="connsiteY8" fmla="*/ 106587 h 272076"/>
                    <a:gd name="connsiteX9" fmla="*/ 507689 w 1189281"/>
                    <a:gd name="connsiteY9" fmla="*/ 126221 h 272076"/>
                    <a:gd name="connsiteX10" fmla="*/ 527323 w 1189281"/>
                    <a:gd name="connsiteY10" fmla="*/ 126221 h 272076"/>
                    <a:gd name="connsiteX11" fmla="*/ 530976 w 1189281"/>
                    <a:gd name="connsiteY11" fmla="*/ 153686 h 272076"/>
                    <a:gd name="connsiteX12" fmla="*/ 569397 w 1189281"/>
                    <a:gd name="connsiteY12" fmla="*/ 134636 h 272076"/>
                    <a:gd name="connsiteX13" fmla="*/ 569397 w 1189281"/>
                    <a:gd name="connsiteY13" fmla="*/ 157075 h 272076"/>
                    <a:gd name="connsiteX14" fmla="*/ 793789 w 1189281"/>
                    <a:gd name="connsiteY14" fmla="*/ 157075 h 272076"/>
                    <a:gd name="connsiteX15" fmla="*/ 793789 w 1189281"/>
                    <a:gd name="connsiteY15" fmla="*/ 171100 h 272076"/>
                    <a:gd name="connsiteX16" fmla="*/ 880741 w 1189281"/>
                    <a:gd name="connsiteY16" fmla="*/ 171100 h 272076"/>
                    <a:gd name="connsiteX17" fmla="*/ 891961 w 1189281"/>
                    <a:gd name="connsiteY17" fmla="*/ 182320 h 272076"/>
                    <a:gd name="connsiteX18" fmla="*/ 945254 w 1189281"/>
                    <a:gd name="connsiteY18" fmla="*/ 182320 h 272076"/>
                    <a:gd name="connsiteX19" fmla="*/ 953669 w 1189281"/>
                    <a:gd name="connsiteY19" fmla="*/ 190735 h 272076"/>
                    <a:gd name="connsiteX20" fmla="*/ 995743 w 1189281"/>
                    <a:gd name="connsiteY20" fmla="*/ 190735 h 272076"/>
                    <a:gd name="connsiteX21" fmla="*/ 995743 w 1189281"/>
                    <a:gd name="connsiteY21" fmla="*/ 210368 h 272076"/>
                    <a:gd name="connsiteX22" fmla="*/ 1037816 w 1189281"/>
                    <a:gd name="connsiteY22" fmla="*/ 210368 h 272076"/>
                    <a:gd name="connsiteX23" fmla="*/ 1037816 w 1189281"/>
                    <a:gd name="connsiteY23" fmla="*/ 232808 h 272076"/>
                    <a:gd name="connsiteX24" fmla="*/ 1099524 w 1189281"/>
                    <a:gd name="connsiteY24" fmla="*/ 232808 h 272076"/>
                    <a:gd name="connsiteX25" fmla="*/ 1099524 w 1189281"/>
                    <a:gd name="connsiteY25" fmla="*/ 249637 h 272076"/>
                    <a:gd name="connsiteX26" fmla="*/ 1189281 w 1189281"/>
                    <a:gd name="connsiteY26" fmla="*/ 249637 h 272076"/>
                    <a:gd name="connsiteX27" fmla="*/ 1189281 w 1189281"/>
                    <a:gd name="connsiteY27" fmla="*/ 272076 h 272076"/>
                    <a:gd name="connsiteX0" fmla="*/ 0 w 1189281"/>
                    <a:gd name="connsiteY0" fmla="*/ 0 h 272076"/>
                    <a:gd name="connsiteX1" fmla="*/ 0 w 1189281"/>
                    <a:gd name="connsiteY1" fmla="*/ 50489 h 272076"/>
                    <a:gd name="connsiteX2" fmla="*/ 176710 w 1189281"/>
                    <a:gd name="connsiteY2" fmla="*/ 50489 h 272076"/>
                    <a:gd name="connsiteX3" fmla="*/ 176710 w 1189281"/>
                    <a:gd name="connsiteY3" fmla="*/ 61708 h 272076"/>
                    <a:gd name="connsiteX4" fmla="*/ 272076 w 1189281"/>
                    <a:gd name="connsiteY4" fmla="*/ 61708 h 272076"/>
                    <a:gd name="connsiteX5" fmla="*/ 272076 w 1189281"/>
                    <a:gd name="connsiteY5" fmla="*/ 92562 h 272076"/>
                    <a:gd name="connsiteX6" fmla="*/ 381468 w 1189281"/>
                    <a:gd name="connsiteY6" fmla="*/ 92562 h 272076"/>
                    <a:gd name="connsiteX7" fmla="*/ 381468 w 1189281"/>
                    <a:gd name="connsiteY7" fmla="*/ 106587 h 272076"/>
                    <a:gd name="connsiteX8" fmla="*/ 507689 w 1189281"/>
                    <a:gd name="connsiteY8" fmla="*/ 106587 h 272076"/>
                    <a:gd name="connsiteX9" fmla="*/ 507689 w 1189281"/>
                    <a:gd name="connsiteY9" fmla="*/ 126221 h 272076"/>
                    <a:gd name="connsiteX10" fmla="*/ 527323 w 1189281"/>
                    <a:gd name="connsiteY10" fmla="*/ 126221 h 272076"/>
                    <a:gd name="connsiteX11" fmla="*/ 530976 w 1189281"/>
                    <a:gd name="connsiteY11" fmla="*/ 139398 h 272076"/>
                    <a:gd name="connsiteX12" fmla="*/ 569397 w 1189281"/>
                    <a:gd name="connsiteY12" fmla="*/ 134636 h 272076"/>
                    <a:gd name="connsiteX13" fmla="*/ 569397 w 1189281"/>
                    <a:gd name="connsiteY13" fmla="*/ 157075 h 272076"/>
                    <a:gd name="connsiteX14" fmla="*/ 793789 w 1189281"/>
                    <a:gd name="connsiteY14" fmla="*/ 157075 h 272076"/>
                    <a:gd name="connsiteX15" fmla="*/ 793789 w 1189281"/>
                    <a:gd name="connsiteY15" fmla="*/ 171100 h 272076"/>
                    <a:gd name="connsiteX16" fmla="*/ 880741 w 1189281"/>
                    <a:gd name="connsiteY16" fmla="*/ 171100 h 272076"/>
                    <a:gd name="connsiteX17" fmla="*/ 891961 w 1189281"/>
                    <a:gd name="connsiteY17" fmla="*/ 182320 h 272076"/>
                    <a:gd name="connsiteX18" fmla="*/ 945254 w 1189281"/>
                    <a:gd name="connsiteY18" fmla="*/ 182320 h 272076"/>
                    <a:gd name="connsiteX19" fmla="*/ 953669 w 1189281"/>
                    <a:gd name="connsiteY19" fmla="*/ 190735 h 272076"/>
                    <a:gd name="connsiteX20" fmla="*/ 995743 w 1189281"/>
                    <a:gd name="connsiteY20" fmla="*/ 190735 h 272076"/>
                    <a:gd name="connsiteX21" fmla="*/ 995743 w 1189281"/>
                    <a:gd name="connsiteY21" fmla="*/ 210368 h 272076"/>
                    <a:gd name="connsiteX22" fmla="*/ 1037816 w 1189281"/>
                    <a:gd name="connsiteY22" fmla="*/ 210368 h 272076"/>
                    <a:gd name="connsiteX23" fmla="*/ 1037816 w 1189281"/>
                    <a:gd name="connsiteY23" fmla="*/ 232808 h 272076"/>
                    <a:gd name="connsiteX24" fmla="*/ 1099524 w 1189281"/>
                    <a:gd name="connsiteY24" fmla="*/ 232808 h 272076"/>
                    <a:gd name="connsiteX25" fmla="*/ 1099524 w 1189281"/>
                    <a:gd name="connsiteY25" fmla="*/ 249637 h 272076"/>
                    <a:gd name="connsiteX26" fmla="*/ 1189281 w 1189281"/>
                    <a:gd name="connsiteY26" fmla="*/ 249637 h 272076"/>
                    <a:gd name="connsiteX27" fmla="*/ 1189281 w 1189281"/>
                    <a:gd name="connsiteY27" fmla="*/ 272076 h 272076"/>
                    <a:gd name="connsiteX0" fmla="*/ 0 w 1189281"/>
                    <a:gd name="connsiteY0" fmla="*/ 0 h 272076"/>
                    <a:gd name="connsiteX1" fmla="*/ 0 w 1189281"/>
                    <a:gd name="connsiteY1" fmla="*/ 50489 h 272076"/>
                    <a:gd name="connsiteX2" fmla="*/ 176710 w 1189281"/>
                    <a:gd name="connsiteY2" fmla="*/ 50489 h 272076"/>
                    <a:gd name="connsiteX3" fmla="*/ 176710 w 1189281"/>
                    <a:gd name="connsiteY3" fmla="*/ 61708 h 272076"/>
                    <a:gd name="connsiteX4" fmla="*/ 272076 w 1189281"/>
                    <a:gd name="connsiteY4" fmla="*/ 61708 h 272076"/>
                    <a:gd name="connsiteX5" fmla="*/ 272076 w 1189281"/>
                    <a:gd name="connsiteY5" fmla="*/ 92562 h 272076"/>
                    <a:gd name="connsiteX6" fmla="*/ 381468 w 1189281"/>
                    <a:gd name="connsiteY6" fmla="*/ 92562 h 272076"/>
                    <a:gd name="connsiteX7" fmla="*/ 381468 w 1189281"/>
                    <a:gd name="connsiteY7" fmla="*/ 106587 h 272076"/>
                    <a:gd name="connsiteX8" fmla="*/ 507689 w 1189281"/>
                    <a:gd name="connsiteY8" fmla="*/ 106587 h 272076"/>
                    <a:gd name="connsiteX9" fmla="*/ 507689 w 1189281"/>
                    <a:gd name="connsiteY9" fmla="*/ 126221 h 272076"/>
                    <a:gd name="connsiteX10" fmla="*/ 527323 w 1189281"/>
                    <a:gd name="connsiteY10" fmla="*/ 126221 h 272076"/>
                    <a:gd name="connsiteX11" fmla="*/ 530976 w 1189281"/>
                    <a:gd name="connsiteY11" fmla="*/ 127492 h 272076"/>
                    <a:gd name="connsiteX12" fmla="*/ 569397 w 1189281"/>
                    <a:gd name="connsiteY12" fmla="*/ 134636 h 272076"/>
                    <a:gd name="connsiteX13" fmla="*/ 569397 w 1189281"/>
                    <a:gd name="connsiteY13" fmla="*/ 157075 h 272076"/>
                    <a:gd name="connsiteX14" fmla="*/ 793789 w 1189281"/>
                    <a:gd name="connsiteY14" fmla="*/ 157075 h 272076"/>
                    <a:gd name="connsiteX15" fmla="*/ 793789 w 1189281"/>
                    <a:gd name="connsiteY15" fmla="*/ 171100 h 272076"/>
                    <a:gd name="connsiteX16" fmla="*/ 880741 w 1189281"/>
                    <a:gd name="connsiteY16" fmla="*/ 171100 h 272076"/>
                    <a:gd name="connsiteX17" fmla="*/ 891961 w 1189281"/>
                    <a:gd name="connsiteY17" fmla="*/ 182320 h 272076"/>
                    <a:gd name="connsiteX18" fmla="*/ 945254 w 1189281"/>
                    <a:gd name="connsiteY18" fmla="*/ 182320 h 272076"/>
                    <a:gd name="connsiteX19" fmla="*/ 953669 w 1189281"/>
                    <a:gd name="connsiteY19" fmla="*/ 190735 h 272076"/>
                    <a:gd name="connsiteX20" fmla="*/ 995743 w 1189281"/>
                    <a:gd name="connsiteY20" fmla="*/ 190735 h 272076"/>
                    <a:gd name="connsiteX21" fmla="*/ 995743 w 1189281"/>
                    <a:gd name="connsiteY21" fmla="*/ 210368 h 272076"/>
                    <a:gd name="connsiteX22" fmla="*/ 1037816 w 1189281"/>
                    <a:gd name="connsiteY22" fmla="*/ 210368 h 272076"/>
                    <a:gd name="connsiteX23" fmla="*/ 1037816 w 1189281"/>
                    <a:gd name="connsiteY23" fmla="*/ 232808 h 272076"/>
                    <a:gd name="connsiteX24" fmla="*/ 1099524 w 1189281"/>
                    <a:gd name="connsiteY24" fmla="*/ 232808 h 272076"/>
                    <a:gd name="connsiteX25" fmla="*/ 1099524 w 1189281"/>
                    <a:gd name="connsiteY25" fmla="*/ 249637 h 272076"/>
                    <a:gd name="connsiteX26" fmla="*/ 1189281 w 1189281"/>
                    <a:gd name="connsiteY26" fmla="*/ 249637 h 272076"/>
                    <a:gd name="connsiteX27" fmla="*/ 1189281 w 1189281"/>
                    <a:gd name="connsiteY27" fmla="*/ 272076 h 272076"/>
                    <a:gd name="connsiteX0" fmla="*/ 0 w 1189281"/>
                    <a:gd name="connsiteY0" fmla="*/ 0 h 272076"/>
                    <a:gd name="connsiteX1" fmla="*/ 0 w 1189281"/>
                    <a:gd name="connsiteY1" fmla="*/ 50489 h 272076"/>
                    <a:gd name="connsiteX2" fmla="*/ 176710 w 1189281"/>
                    <a:gd name="connsiteY2" fmla="*/ 50489 h 272076"/>
                    <a:gd name="connsiteX3" fmla="*/ 176710 w 1189281"/>
                    <a:gd name="connsiteY3" fmla="*/ 61708 h 272076"/>
                    <a:gd name="connsiteX4" fmla="*/ 272076 w 1189281"/>
                    <a:gd name="connsiteY4" fmla="*/ 61708 h 272076"/>
                    <a:gd name="connsiteX5" fmla="*/ 272076 w 1189281"/>
                    <a:gd name="connsiteY5" fmla="*/ 92562 h 272076"/>
                    <a:gd name="connsiteX6" fmla="*/ 381468 w 1189281"/>
                    <a:gd name="connsiteY6" fmla="*/ 92562 h 272076"/>
                    <a:gd name="connsiteX7" fmla="*/ 381468 w 1189281"/>
                    <a:gd name="connsiteY7" fmla="*/ 106587 h 272076"/>
                    <a:gd name="connsiteX8" fmla="*/ 507689 w 1189281"/>
                    <a:gd name="connsiteY8" fmla="*/ 106587 h 272076"/>
                    <a:gd name="connsiteX9" fmla="*/ 507689 w 1189281"/>
                    <a:gd name="connsiteY9" fmla="*/ 126221 h 272076"/>
                    <a:gd name="connsiteX10" fmla="*/ 527323 w 1189281"/>
                    <a:gd name="connsiteY10" fmla="*/ 126221 h 272076"/>
                    <a:gd name="connsiteX11" fmla="*/ 530976 w 1189281"/>
                    <a:gd name="connsiteY11" fmla="*/ 137017 h 272076"/>
                    <a:gd name="connsiteX12" fmla="*/ 569397 w 1189281"/>
                    <a:gd name="connsiteY12" fmla="*/ 134636 h 272076"/>
                    <a:gd name="connsiteX13" fmla="*/ 569397 w 1189281"/>
                    <a:gd name="connsiteY13" fmla="*/ 157075 h 272076"/>
                    <a:gd name="connsiteX14" fmla="*/ 793789 w 1189281"/>
                    <a:gd name="connsiteY14" fmla="*/ 157075 h 272076"/>
                    <a:gd name="connsiteX15" fmla="*/ 793789 w 1189281"/>
                    <a:gd name="connsiteY15" fmla="*/ 171100 h 272076"/>
                    <a:gd name="connsiteX16" fmla="*/ 880741 w 1189281"/>
                    <a:gd name="connsiteY16" fmla="*/ 171100 h 272076"/>
                    <a:gd name="connsiteX17" fmla="*/ 891961 w 1189281"/>
                    <a:gd name="connsiteY17" fmla="*/ 182320 h 272076"/>
                    <a:gd name="connsiteX18" fmla="*/ 945254 w 1189281"/>
                    <a:gd name="connsiteY18" fmla="*/ 182320 h 272076"/>
                    <a:gd name="connsiteX19" fmla="*/ 953669 w 1189281"/>
                    <a:gd name="connsiteY19" fmla="*/ 190735 h 272076"/>
                    <a:gd name="connsiteX20" fmla="*/ 995743 w 1189281"/>
                    <a:gd name="connsiteY20" fmla="*/ 190735 h 272076"/>
                    <a:gd name="connsiteX21" fmla="*/ 995743 w 1189281"/>
                    <a:gd name="connsiteY21" fmla="*/ 210368 h 272076"/>
                    <a:gd name="connsiteX22" fmla="*/ 1037816 w 1189281"/>
                    <a:gd name="connsiteY22" fmla="*/ 210368 h 272076"/>
                    <a:gd name="connsiteX23" fmla="*/ 1037816 w 1189281"/>
                    <a:gd name="connsiteY23" fmla="*/ 232808 h 272076"/>
                    <a:gd name="connsiteX24" fmla="*/ 1099524 w 1189281"/>
                    <a:gd name="connsiteY24" fmla="*/ 232808 h 272076"/>
                    <a:gd name="connsiteX25" fmla="*/ 1099524 w 1189281"/>
                    <a:gd name="connsiteY25" fmla="*/ 249637 h 272076"/>
                    <a:gd name="connsiteX26" fmla="*/ 1189281 w 1189281"/>
                    <a:gd name="connsiteY26" fmla="*/ 249637 h 272076"/>
                    <a:gd name="connsiteX27" fmla="*/ 1189281 w 1189281"/>
                    <a:gd name="connsiteY27" fmla="*/ 272076 h 272076"/>
                    <a:gd name="connsiteX0" fmla="*/ 0 w 1189281"/>
                    <a:gd name="connsiteY0" fmla="*/ 0 h 281601"/>
                    <a:gd name="connsiteX1" fmla="*/ 0 w 1189281"/>
                    <a:gd name="connsiteY1" fmla="*/ 50489 h 281601"/>
                    <a:gd name="connsiteX2" fmla="*/ 176710 w 1189281"/>
                    <a:gd name="connsiteY2" fmla="*/ 50489 h 281601"/>
                    <a:gd name="connsiteX3" fmla="*/ 176710 w 1189281"/>
                    <a:gd name="connsiteY3" fmla="*/ 61708 h 281601"/>
                    <a:gd name="connsiteX4" fmla="*/ 272076 w 1189281"/>
                    <a:gd name="connsiteY4" fmla="*/ 61708 h 281601"/>
                    <a:gd name="connsiteX5" fmla="*/ 272076 w 1189281"/>
                    <a:gd name="connsiteY5" fmla="*/ 92562 h 281601"/>
                    <a:gd name="connsiteX6" fmla="*/ 381468 w 1189281"/>
                    <a:gd name="connsiteY6" fmla="*/ 92562 h 281601"/>
                    <a:gd name="connsiteX7" fmla="*/ 381468 w 1189281"/>
                    <a:gd name="connsiteY7" fmla="*/ 106587 h 281601"/>
                    <a:gd name="connsiteX8" fmla="*/ 507689 w 1189281"/>
                    <a:gd name="connsiteY8" fmla="*/ 106587 h 281601"/>
                    <a:gd name="connsiteX9" fmla="*/ 507689 w 1189281"/>
                    <a:gd name="connsiteY9" fmla="*/ 126221 h 281601"/>
                    <a:gd name="connsiteX10" fmla="*/ 527323 w 1189281"/>
                    <a:gd name="connsiteY10" fmla="*/ 126221 h 281601"/>
                    <a:gd name="connsiteX11" fmla="*/ 530976 w 1189281"/>
                    <a:gd name="connsiteY11" fmla="*/ 137017 h 281601"/>
                    <a:gd name="connsiteX12" fmla="*/ 569397 w 1189281"/>
                    <a:gd name="connsiteY12" fmla="*/ 134636 h 281601"/>
                    <a:gd name="connsiteX13" fmla="*/ 569397 w 1189281"/>
                    <a:gd name="connsiteY13" fmla="*/ 157075 h 281601"/>
                    <a:gd name="connsiteX14" fmla="*/ 793789 w 1189281"/>
                    <a:gd name="connsiteY14" fmla="*/ 157075 h 281601"/>
                    <a:gd name="connsiteX15" fmla="*/ 793789 w 1189281"/>
                    <a:gd name="connsiteY15" fmla="*/ 171100 h 281601"/>
                    <a:gd name="connsiteX16" fmla="*/ 880741 w 1189281"/>
                    <a:gd name="connsiteY16" fmla="*/ 171100 h 281601"/>
                    <a:gd name="connsiteX17" fmla="*/ 891961 w 1189281"/>
                    <a:gd name="connsiteY17" fmla="*/ 182320 h 281601"/>
                    <a:gd name="connsiteX18" fmla="*/ 945254 w 1189281"/>
                    <a:gd name="connsiteY18" fmla="*/ 182320 h 281601"/>
                    <a:gd name="connsiteX19" fmla="*/ 953669 w 1189281"/>
                    <a:gd name="connsiteY19" fmla="*/ 190735 h 281601"/>
                    <a:gd name="connsiteX20" fmla="*/ 995743 w 1189281"/>
                    <a:gd name="connsiteY20" fmla="*/ 190735 h 281601"/>
                    <a:gd name="connsiteX21" fmla="*/ 995743 w 1189281"/>
                    <a:gd name="connsiteY21" fmla="*/ 210368 h 281601"/>
                    <a:gd name="connsiteX22" fmla="*/ 1037816 w 1189281"/>
                    <a:gd name="connsiteY22" fmla="*/ 210368 h 281601"/>
                    <a:gd name="connsiteX23" fmla="*/ 1037816 w 1189281"/>
                    <a:gd name="connsiteY23" fmla="*/ 232808 h 281601"/>
                    <a:gd name="connsiteX24" fmla="*/ 1099524 w 1189281"/>
                    <a:gd name="connsiteY24" fmla="*/ 232808 h 281601"/>
                    <a:gd name="connsiteX25" fmla="*/ 1099524 w 1189281"/>
                    <a:gd name="connsiteY25" fmla="*/ 249637 h 281601"/>
                    <a:gd name="connsiteX26" fmla="*/ 1189281 w 1189281"/>
                    <a:gd name="connsiteY26" fmla="*/ 249637 h 281601"/>
                    <a:gd name="connsiteX27" fmla="*/ 1189281 w 1189281"/>
                    <a:gd name="connsiteY27" fmla="*/ 281601 h 281601"/>
                    <a:gd name="connsiteX0" fmla="*/ 0 w 1189281"/>
                    <a:gd name="connsiteY0" fmla="*/ 0 h 300651"/>
                    <a:gd name="connsiteX1" fmla="*/ 0 w 1189281"/>
                    <a:gd name="connsiteY1" fmla="*/ 50489 h 300651"/>
                    <a:gd name="connsiteX2" fmla="*/ 176710 w 1189281"/>
                    <a:gd name="connsiteY2" fmla="*/ 50489 h 300651"/>
                    <a:gd name="connsiteX3" fmla="*/ 176710 w 1189281"/>
                    <a:gd name="connsiteY3" fmla="*/ 61708 h 300651"/>
                    <a:gd name="connsiteX4" fmla="*/ 272076 w 1189281"/>
                    <a:gd name="connsiteY4" fmla="*/ 61708 h 300651"/>
                    <a:gd name="connsiteX5" fmla="*/ 272076 w 1189281"/>
                    <a:gd name="connsiteY5" fmla="*/ 92562 h 300651"/>
                    <a:gd name="connsiteX6" fmla="*/ 381468 w 1189281"/>
                    <a:gd name="connsiteY6" fmla="*/ 92562 h 300651"/>
                    <a:gd name="connsiteX7" fmla="*/ 381468 w 1189281"/>
                    <a:gd name="connsiteY7" fmla="*/ 106587 h 300651"/>
                    <a:gd name="connsiteX8" fmla="*/ 507689 w 1189281"/>
                    <a:gd name="connsiteY8" fmla="*/ 106587 h 300651"/>
                    <a:gd name="connsiteX9" fmla="*/ 507689 w 1189281"/>
                    <a:gd name="connsiteY9" fmla="*/ 126221 h 300651"/>
                    <a:gd name="connsiteX10" fmla="*/ 527323 w 1189281"/>
                    <a:gd name="connsiteY10" fmla="*/ 126221 h 300651"/>
                    <a:gd name="connsiteX11" fmla="*/ 530976 w 1189281"/>
                    <a:gd name="connsiteY11" fmla="*/ 137017 h 300651"/>
                    <a:gd name="connsiteX12" fmla="*/ 569397 w 1189281"/>
                    <a:gd name="connsiteY12" fmla="*/ 134636 h 300651"/>
                    <a:gd name="connsiteX13" fmla="*/ 569397 w 1189281"/>
                    <a:gd name="connsiteY13" fmla="*/ 157075 h 300651"/>
                    <a:gd name="connsiteX14" fmla="*/ 793789 w 1189281"/>
                    <a:gd name="connsiteY14" fmla="*/ 157075 h 300651"/>
                    <a:gd name="connsiteX15" fmla="*/ 793789 w 1189281"/>
                    <a:gd name="connsiteY15" fmla="*/ 171100 h 300651"/>
                    <a:gd name="connsiteX16" fmla="*/ 880741 w 1189281"/>
                    <a:gd name="connsiteY16" fmla="*/ 171100 h 300651"/>
                    <a:gd name="connsiteX17" fmla="*/ 891961 w 1189281"/>
                    <a:gd name="connsiteY17" fmla="*/ 182320 h 300651"/>
                    <a:gd name="connsiteX18" fmla="*/ 945254 w 1189281"/>
                    <a:gd name="connsiteY18" fmla="*/ 182320 h 300651"/>
                    <a:gd name="connsiteX19" fmla="*/ 953669 w 1189281"/>
                    <a:gd name="connsiteY19" fmla="*/ 190735 h 300651"/>
                    <a:gd name="connsiteX20" fmla="*/ 995743 w 1189281"/>
                    <a:gd name="connsiteY20" fmla="*/ 190735 h 300651"/>
                    <a:gd name="connsiteX21" fmla="*/ 995743 w 1189281"/>
                    <a:gd name="connsiteY21" fmla="*/ 210368 h 300651"/>
                    <a:gd name="connsiteX22" fmla="*/ 1037816 w 1189281"/>
                    <a:gd name="connsiteY22" fmla="*/ 210368 h 300651"/>
                    <a:gd name="connsiteX23" fmla="*/ 1037816 w 1189281"/>
                    <a:gd name="connsiteY23" fmla="*/ 232808 h 300651"/>
                    <a:gd name="connsiteX24" fmla="*/ 1099524 w 1189281"/>
                    <a:gd name="connsiteY24" fmla="*/ 232808 h 300651"/>
                    <a:gd name="connsiteX25" fmla="*/ 1099524 w 1189281"/>
                    <a:gd name="connsiteY25" fmla="*/ 249637 h 300651"/>
                    <a:gd name="connsiteX26" fmla="*/ 1189281 w 1189281"/>
                    <a:gd name="connsiteY26" fmla="*/ 249637 h 300651"/>
                    <a:gd name="connsiteX27" fmla="*/ 1189281 w 1189281"/>
                    <a:gd name="connsiteY27" fmla="*/ 300651 h 300651"/>
                    <a:gd name="connsiteX0" fmla="*/ 0 w 1189281"/>
                    <a:gd name="connsiteY0" fmla="*/ 0 h 314938"/>
                    <a:gd name="connsiteX1" fmla="*/ 0 w 1189281"/>
                    <a:gd name="connsiteY1" fmla="*/ 50489 h 314938"/>
                    <a:gd name="connsiteX2" fmla="*/ 176710 w 1189281"/>
                    <a:gd name="connsiteY2" fmla="*/ 50489 h 314938"/>
                    <a:gd name="connsiteX3" fmla="*/ 176710 w 1189281"/>
                    <a:gd name="connsiteY3" fmla="*/ 61708 h 314938"/>
                    <a:gd name="connsiteX4" fmla="*/ 272076 w 1189281"/>
                    <a:gd name="connsiteY4" fmla="*/ 61708 h 314938"/>
                    <a:gd name="connsiteX5" fmla="*/ 272076 w 1189281"/>
                    <a:gd name="connsiteY5" fmla="*/ 92562 h 314938"/>
                    <a:gd name="connsiteX6" fmla="*/ 381468 w 1189281"/>
                    <a:gd name="connsiteY6" fmla="*/ 92562 h 314938"/>
                    <a:gd name="connsiteX7" fmla="*/ 381468 w 1189281"/>
                    <a:gd name="connsiteY7" fmla="*/ 106587 h 314938"/>
                    <a:gd name="connsiteX8" fmla="*/ 507689 w 1189281"/>
                    <a:gd name="connsiteY8" fmla="*/ 106587 h 314938"/>
                    <a:gd name="connsiteX9" fmla="*/ 507689 w 1189281"/>
                    <a:gd name="connsiteY9" fmla="*/ 126221 h 314938"/>
                    <a:gd name="connsiteX10" fmla="*/ 527323 w 1189281"/>
                    <a:gd name="connsiteY10" fmla="*/ 126221 h 314938"/>
                    <a:gd name="connsiteX11" fmla="*/ 530976 w 1189281"/>
                    <a:gd name="connsiteY11" fmla="*/ 137017 h 314938"/>
                    <a:gd name="connsiteX12" fmla="*/ 569397 w 1189281"/>
                    <a:gd name="connsiteY12" fmla="*/ 134636 h 314938"/>
                    <a:gd name="connsiteX13" fmla="*/ 569397 w 1189281"/>
                    <a:gd name="connsiteY13" fmla="*/ 157075 h 314938"/>
                    <a:gd name="connsiteX14" fmla="*/ 793789 w 1189281"/>
                    <a:gd name="connsiteY14" fmla="*/ 157075 h 314938"/>
                    <a:gd name="connsiteX15" fmla="*/ 793789 w 1189281"/>
                    <a:gd name="connsiteY15" fmla="*/ 171100 h 314938"/>
                    <a:gd name="connsiteX16" fmla="*/ 880741 w 1189281"/>
                    <a:gd name="connsiteY16" fmla="*/ 171100 h 314938"/>
                    <a:gd name="connsiteX17" fmla="*/ 891961 w 1189281"/>
                    <a:gd name="connsiteY17" fmla="*/ 182320 h 314938"/>
                    <a:gd name="connsiteX18" fmla="*/ 945254 w 1189281"/>
                    <a:gd name="connsiteY18" fmla="*/ 182320 h 314938"/>
                    <a:gd name="connsiteX19" fmla="*/ 953669 w 1189281"/>
                    <a:gd name="connsiteY19" fmla="*/ 190735 h 314938"/>
                    <a:gd name="connsiteX20" fmla="*/ 995743 w 1189281"/>
                    <a:gd name="connsiteY20" fmla="*/ 190735 h 314938"/>
                    <a:gd name="connsiteX21" fmla="*/ 995743 w 1189281"/>
                    <a:gd name="connsiteY21" fmla="*/ 210368 h 314938"/>
                    <a:gd name="connsiteX22" fmla="*/ 1037816 w 1189281"/>
                    <a:gd name="connsiteY22" fmla="*/ 210368 h 314938"/>
                    <a:gd name="connsiteX23" fmla="*/ 1037816 w 1189281"/>
                    <a:gd name="connsiteY23" fmla="*/ 232808 h 314938"/>
                    <a:gd name="connsiteX24" fmla="*/ 1099524 w 1189281"/>
                    <a:gd name="connsiteY24" fmla="*/ 232808 h 314938"/>
                    <a:gd name="connsiteX25" fmla="*/ 1099524 w 1189281"/>
                    <a:gd name="connsiteY25" fmla="*/ 249637 h 314938"/>
                    <a:gd name="connsiteX26" fmla="*/ 1189281 w 1189281"/>
                    <a:gd name="connsiteY26" fmla="*/ 249637 h 314938"/>
                    <a:gd name="connsiteX27" fmla="*/ 1189281 w 1189281"/>
                    <a:gd name="connsiteY27" fmla="*/ 314938 h 314938"/>
                    <a:gd name="connsiteX0" fmla="*/ 0 w 1191663"/>
                    <a:gd name="connsiteY0" fmla="*/ 0 h 305413"/>
                    <a:gd name="connsiteX1" fmla="*/ 0 w 1191663"/>
                    <a:gd name="connsiteY1" fmla="*/ 50489 h 305413"/>
                    <a:gd name="connsiteX2" fmla="*/ 176710 w 1191663"/>
                    <a:gd name="connsiteY2" fmla="*/ 50489 h 305413"/>
                    <a:gd name="connsiteX3" fmla="*/ 176710 w 1191663"/>
                    <a:gd name="connsiteY3" fmla="*/ 61708 h 305413"/>
                    <a:gd name="connsiteX4" fmla="*/ 272076 w 1191663"/>
                    <a:gd name="connsiteY4" fmla="*/ 61708 h 305413"/>
                    <a:gd name="connsiteX5" fmla="*/ 272076 w 1191663"/>
                    <a:gd name="connsiteY5" fmla="*/ 92562 h 305413"/>
                    <a:gd name="connsiteX6" fmla="*/ 381468 w 1191663"/>
                    <a:gd name="connsiteY6" fmla="*/ 92562 h 305413"/>
                    <a:gd name="connsiteX7" fmla="*/ 381468 w 1191663"/>
                    <a:gd name="connsiteY7" fmla="*/ 106587 h 305413"/>
                    <a:gd name="connsiteX8" fmla="*/ 507689 w 1191663"/>
                    <a:gd name="connsiteY8" fmla="*/ 106587 h 305413"/>
                    <a:gd name="connsiteX9" fmla="*/ 507689 w 1191663"/>
                    <a:gd name="connsiteY9" fmla="*/ 126221 h 305413"/>
                    <a:gd name="connsiteX10" fmla="*/ 527323 w 1191663"/>
                    <a:gd name="connsiteY10" fmla="*/ 126221 h 305413"/>
                    <a:gd name="connsiteX11" fmla="*/ 530976 w 1191663"/>
                    <a:gd name="connsiteY11" fmla="*/ 137017 h 305413"/>
                    <a:gd name="connsiteX12" fmla="*/ 569397 w 1191663"/>
                    <a:gd name="connsiteY12" fmla="*/ 134636 h 305413"/>
                    <a:gd name="connsiteX13" fmla="*/ 569397 w 1191663"/>
                    <a:gd name="connsiteY13" fmla="*/ 157075 h 305413"/>
                    <a:gd name="connsiteX14" fmla="*/ 793789 w 1191663"/>
                    <a:gd name="connsiteY14" fmla="*/ 157075 h 305413"/>
                    <a:gd name="connsiteX15" fmla="*/ 793789 w 1191663"/>
                    <a:gd name="connsiteY15" fmla="*/ 171100 h 305413"/>
                    <a:gd name="connsiteX16" fmla="*/ 880741 w 1191663"/>
                    <a:gd name="connsiteY16" fmla="*/ 171100 h 305413"/>
                    <a:gd name="connsiteX17" fmla="*/ 891961 w 1191663"/>
                    <a:gd name="connsiteY17" fmla="*/ 182320 h 305413"/>
                    <a:gd name="connsiteX18" fmla="*/ 945254 w 1191663"/>
                    <a:gd name="connsiteY18" fmla="*/ 182320 h 305413"/>
                    <a:gd name="connsiteX19" fmla="*/ 953669 w 1191663"/>
                    <a:gd name="connsiteY19" fmla="*/ 190735 h 305413"/>
                    <a:gd name="connsiteX20" fmla="*/ 995743 w 1191663"/>
                    <a:gd name="connsiteY20" fmla="*/ 190735 h 305413"/>
                    <a:gd name="connsiteX21" fmla="*/ 995743 w 1191663"/>
                    <a:gd name="connsiteY21" fmla="*/ 210368 h 305413"/>
                    <a:gd name="connsiteX22" fmla="*/ 1037816 w 1191663"/>
                    <a:gd name="connsiteY22" fmla="*/ 210368 h 305413"/>
                    <a:gd name="connsiteX23" fmla="*/ 1037816 w 1191663"/>
                    <a:gd name="connsiteY23" fmla="*/ 232808 h 305413"/>
                    <a:gd name="connsiteX24" fmla="*/ 1099524 w 1191663"/>
                    <a:gd name="connsiteY24" fmla="*/ 232808 h 305413"/>
                    <a:gd name="connsiteX25" fmla="*/ 1099524 w 1191663"/>
                    <a:gd name="connsiteY25" fmla="*/ 249637 h 305413"/>
                    <a:gd name="connsiteX26" fmla="*/ 1189281 w 1191663"/>
                    <a:gd name="connsiteY26" fmla="*/ 249637 h 305413"/>
                    <a:gd name="connsiteX27" fmla="*/ 1191663 w 1191663"/>
                    <a:gd name="connsiteY27" fmla="*/ 305413 h 305413"/>
                    <a:gd name="connsiteX0" fmla="*/ 0 w 1196426"/>
                    <a:gd name="connsiteY0" fmla="*/ 0 h 312556"/>
                    <a:gd name="connsiteX1" fmla="*/ 0 w 1196426"/>
                    <a:gd name="connsiteY1" fmla="*/ 50489 h 312556"/>
                    <a:gd name="connsiteX2" fmla="*/ 176710 w 1196426"/>
                    <a:gd name="connsiteY2" fmla="*/ 50489 h 312556"/>
                    <a:gd name="connsiteX3" fmla="*/ 176710 w 1196426"/>
                    <a:gd name="connsiteY3" fmla="*/ 61708 h 312556"/>
                    <a:gd name="connsiteX4" fmla="*/ 272076 w 1196426"/>
                    <a:gd name="connsiteY4" fmla="*/ 61708 h 312556"/>
                    <a:gd name="connsiteX5" fmla="*/ 272076 w 1196426"/>
                    <a:gd name="connsiteY5" fmla="*/ 92562 h 312556"/>
                    <a:gd name="connsiteX6" fmla="*/ 381468 w 1196426"/>
                    <a:gd name="connsiteY6" fmla="*/ 92562 h 312556"/>
                    <a:gd name="connsiteX7" fmla="*/ 381468 w 1196426"/>
                    <a:gd name="connsiteY7" fmla="*/ 106587 h 312556"/>
                    <a:gd name="connsiteX8" fmla="*/ 507689 w 1196426"/>
                    <a:gd name="connsiteY8" fmla="*/ 106587 h 312556"/>
                    <a:gd name="connsiteX9" fmla="*/ 507689 w 1196426"/>
                    <a:gd name="connsiteY9" fmla="*/ 126221 h 312556"/>
                    <a:gd name="connsiteX10" fmla="*/ 527323 w 1196426"/>
                    <a:gd name="connsiteY10" fmla="*/ 126221 h 312556"/>
                    <a:gd name="connsiteX11" fmla="*/ 530976 w 1196426"/>
                    <a:gd name="connsiteY11" fmla="*/ 137017 h 312556"/>
                    <a:gd name="connsiteX12" fmla="*/ 569397 w 1196426"/>
                    <a:gd name="connsiteY12" fmla="*/ 134636 h 312556"/>
                    <a:gd name="connsiteX13" fmla="*/ 569397 w 1196426"/>
                    <a:gd name="connsiteY13" fmla="*/ 157075 h 312556"/>
                    <a:gd name="connsiteX14" fmla="*/ 793789 w 1196426"/>
                    <a:gd name="connsiteY14" fmla="*/ 157075 h 312556"/>
                    <a:gd name="connsiteX15" fmla="*/ 793789 w 1196426"/>
                    <a:gd name="connsiteY15" fmla="*/ 171100 h 312556"/>
                    <a:gd name="connsiteX16" fmla="*/ 880741 w 1196426"/>
                    <a:gd name="connsiteY16" fmla="*/ 171100 h 312556"/>
                    <a:gd name="connsiteX17" fmla="*/ 891961 w 1196426"/>
                    <a:gd name="connsiteY17" fmla="*/ 182320 h 312556"/>
                    <a:gd name="connsiteX18" fmla="*/ 945254 w 1196426"/>
                    <a:gd name="connsiteY18" fmla="*/ 182320 h 312556"/>
                    <a:gd name="connsiteX19" fmla="*/ 953669 w 1196426"/>
                    <a:gd name="connsiteY19" fmla="*/ 190735 h 312556"/>
                    <a:gd name="connsiteX20" fmla="*/ 995743 w 1196426"/>
                    <a:gd name="connsiteY20" fmla="*/ 190735 h 312556"/>
                    <a:gd name="connsiteX21" fmla="*/ 995743 w 1196426"/>
                    <a:gd name="connsiteY21" fmla="*/ 210368 h 312556"/>
                    <a:gd name="connsiteX22" fmla="*/ 1037816 w 1196426"/>
                    <a:gd name="connsiteY22" fmla="*/ 210368 h 312556"/>
                    <a:gd name="connsiteX23" fmla="*/ 1037816 w 1196426"/>
                    <a:gd name="connsiteY23" fmla="*/ 232808 h 312556"/>
                    <a:gd name="connsiteX24" fmla="*/ 1099524 w 1196426"/>
                    <a:gd name="connsiteY24" fmla="*/ 232808 h 312556"/>
                    <a:gd name="connsiteX25" fmla="*/ 1099524 w 1196426"/>
                    <a:gd name="connsiteY25" fmla="*/ 249637 h 312556"/>
                    <a:gd name="connsiteX26" fmla="*/ 1189281 w 1196426"/>
                    <a:gd name="connsiteY26" fmla="*/ 249637 h 312556"/>
                    <a:gd name="connsiteX27" fmla="*/ 1196426 w 1196426"/>
                    <a:gd name="connsiteY27" fmla="*/ 312556 h 312556"/>
                    <a:gd name="connsiteX0" fmla="*/ 0 w 1194044"/>
                    <a:gd name="connsiteY0" fmla="*/ 0 h 312556"/>
                    <a:gd name="connsiteX1" fmla="*/ 0 w 1194044"/>
                    <a:gd name="connsiteY1" fmla="*/ 50489 h 312556"/>
                    <a:gd name="connsiteX2" fmla="*/ 176710 w 1194044"/>
                    <a:gd name="connsiteY2" fmla="*/ 50489 h 312556"/>
                    <a:gd name="connsiteX3" fmla="*/ 176710 w 1194044"/>
                    <a:gd name="connsiteY3" fmla="*/ 61708 h 312556"/>
                    <a:gd name="connsiteX4" fmla="*/ 272076 w 1194044"/>
                    <a:gd name="connsiteY4" fmla="*/ 61708 h 312556"/>
                    <a:gd name="connsiteX5" fmla="*/ 272076 w 1194044"/>
                    <a:gd name="connsiteY5" fmla="*/ 92562 h 312556"/>
                    <a:gd name="connsiteX6" fmla="*/ 381468 w 1194044"/>
                    <a:gd name="connsiteY6" fmla="*/ 92562 h 312556"/>
                    <a:gd name="connsiteX7" fmla="*/ 381468 w 1194044"/>
                    <a:gd name="connsiteY7" fmla="*/ 106587 h 312556"/>
                    <a:gd name="connsiteX8" fmla="*/ 507689 w 1194044"/>
                    <a:gd name="connsiteY8" fmla="*/ 106587 h 312556"/>
                    <a:gd name="connsiteX9" fmla="*/ 507689 w 1194044"/>
                    <a:gd name="connsiteY9" fmla="*/ 126221 h 312556"/>
                    <a:gd name="connsiteX10" fmla="*/ 527323 w 1194044"/>
                    <a:gd name="connsiteY10" fmla="*/ 126221 h 312556"/>
                    <a:gd name="connsiteX11" fmla="*/ 530976 w 1194044"/>
                    <a:gd name="connsiteY11" fmla="*/ 137017 h 312556"/>
                    <a:gd name="connsiteX12" fmla="*/ 569397 w 1194044"/>
                    <a:gd name="connsiteY12" fmla="*/ 134636 h 312556"/>
                    <a:gd name="connsiteX13" fmla="*/ 569397 w 1194044"/>
                    <a:gd name="connsiteY13" fmla="*/ 157075 h 312556"/>
                    <a:gd name="connsiteX14" fmla="*/ 793789 w 1194044"/>
                    <a:gd name="connsiteY14" fmla="*/ 157075 h 312556"/>
                    <a:gd name="connsiteX15" fmla="*/ 793789 w 1194044"/>
                    <a:gd name="connsiteY15" fmla="*/ 171100 h 312556"/>
                    <a:gd name="connsiteX16" fmla="*/ 880741 w 1194044"/>
                    <a:gd name="connsiteY16" fmla="*/ 171100 h 312556"/>
                    <a:gd name="connsiteX17" fmla="*/ 891961 w 1194044"/>
                    <a:gd name="connsiteY17" fmla="*/ 182320 h 312556"/>
                    <a:gd name="connsiteX18" fmla="*/ 945254 w 1194044"/>
                    <a:gd name="connsiteY18" fmla="*/ 182320 h 312556"/>
                    <a:gd name="connsiteX19" fmla="*/ 953669 w 1194044"/>
                    <a:gd name="connsiteY19" fmla="*/ 190735 h 312556"/>
                    <a:gd name="connsiteX20" fmla="*/ 995743 w 1194044"/>
                    <a:gd name="connsiteY20" fmla="*/ 190735 h 312556"/>
                    <a:gd name="connsiteX21" fmla="*/ 995743 w 1194044"/>
                    <a:gd name="connsiteY21" fmla="*/ 210368 h 312556"/>
                    <a:gd name="connsiteX22" fmla="*/ 1037816 w 1194044"/>
                    <a:gd name="connsiteY22" fmla="*/ 210368 h 312556"/>
                    <a:gd name="connsiteX23" fmla="*/ 1037816 w 1194044"/>
                    <a:gd name="connsiteY23" fmla="*/ 232808 h 312556"/>
                    <a:gd name="connsiteX24" fmla="*/ 1099524 w 1194044"/>
                    <a:gd name="connsiteY24" fmla="*/ 232808 h 312556"/>
                    <a:gd name="connsiteX25" fmla="*/ 1099524 w 1194044"/>
                    <a:gd name="connsiteY25" fmla="*/ 249637 h 312556"/>
                    <a:gd name="connsiteX26" fmla="*/ 1189281 w 1194044"/>
                    <a:gd name="connsiteY26" fmla="*/ 249637 h 312556"/>
                    <a:gd name="connsiteX27" fmla="*/ 1194044 w 1194044"/>
                    <a:gd name="connsiteY27" fmla="*/ 312556 h 312556"/>
                    <a:gd name="connsiteX0" fmla="*/ 0 w 1196425"/>
                    <a:gd name="connsiteY0" fmla="*/ 0 h 305412"/>
                    <a:gd name="connsiteX1" fmla="*/ 0 w 1196425"/>
                    <a:gd name="connsiteY1" fmla="*/ 50489 h 305412"/>
                    <a:gd name="connsiteX2" fmla="*/ 176710 w 1196425"/>
                    <a:gd name="connsiteY2" fmla="*/ 50489 h 305412"/>
                    <a:gd name="connsiteX3" fmla="*/ 176710 w 1196425"/>
                    <a:gd name="connsiteY3" fmla="*/ 61708 h 305412"/>
                    <a:gd name="connsiteX4" fmla="*/ 272076 w 1196425"/>
                    <a:gd name="connsiteY4" fmla="*/ 61708 h 305412"/>
                    <a:gd name="connsiteX5" fmla="*/ 272076 w 1196425"/>
                    <a:gd name="connsiteY5" fmla="*/ 92562 h 305412"/>
                    <a:gd name="connsiteX6" fmla="*/ 381468 w 1196425"/>
                    <a:gd name="connsiteY6" fmla="*/ 92562 h 305412"/>
                    <a:gd name="connsiteX7" fmla="*/ 381468 w 1196425"/>
                    <a:gd name="connsiteY7" fmla="*/ 106587 h 305412"/>
                    <a:gd name="connsiteX8" fmla="*/ 507689 w 1196425"/>
                    <a:gd name="connsiteY8" fmla="*/ 106587 h 305412"/>
                    <a:gd name="connsiteX9" fmla="*/ 507689 w 1196425"/>
                    <a:gd name="connsiteY9" fmla="*/ 126221 h 305412"/>
                    <a:gd name="connsiteX10" fmla="*/ 527323 w 1196425"/>
                    <a:gd name="connsiteY10" fmla="*/ 126221 h 305412"/>
                    <a:gd name="connsiteX11" fmla="*/ 530976 w 1196425"/>
                    <a:gd name="connsiteY11" fmla="*/ 137017 h 305412"/>
                    <a:gd name="connsiteX12" fmla="*/ 569397 w 1196425"/>
                    <a:gd name="connsiteY12" fmla="*/ 134636 h 305412"/>
                    <a:gd name="connsiteX13" fmla="*/ 569397 w 1196425"/>
                    <a:gd name="connsiteY13" fmla="*/ 157075 h 305412"/>
                    <a:gd name="connsiteX14" fmla="*/ 793789 w 1196425"/>
                    <a:gd name="connsiteY14" fmla="*/ 157075 h 305412"/>
                    <a:gd name="connsiteX15" fmla="*/ 793789 w 1196425"/>
                    <a:gd name="connsiteY15" fmla="*/ 171100 h 305412"/>
                    <a:gd name="connsiteX16" fmla="*/ 880741 w 1196425"/>
                    <a:gd name="connsiteY16" fmla="*/ 171100 h 305412"/>
                    <a:gd name="connsiteX17" fmla="*/ 891961 w 1196425"/>
                    <a:gd name="connsiteY17" fmla="*/ 182320 h 305412"/>
                    <a:gd name="connsiteX18" fmla="*/ 945254 w 1196425"/>
                    <a:gd name="connsiteY18" fmla="*/ 182320 h 305412"/>
                    <a:gd name="connsiteX19" fmla="*/ 953669 w 1196425"/>
                    <a:gd name="connsiteY19" fmla="*/ 190735 h 305412"/>
                    <a:gd name="connsiteX20" fmla="*/ 995743 w 1196425"/>
                    <a:gd name="connsiteY20" fmla="*/ 190735 h 305412"/>
                    <a:gd name="connsiteX21" fmla="*/ 995743 w 1196425"/>
                    <a:gd name="connsiteY21" fmla="*/ 210368 h 305412"/>
                    <a:gd name="connsiteX22" fmla="*/ 1037816 w 1196425"/>
                    <a:gd name="connsiteY22" fmla="*/ 210368 h 305412"/>
                    <a:gd name="connsiteX23" fmla="*/ 1037816 w 1196425"/>
                    <a:gd name="connsiteY23" fmla="*/ 232808 h 305412"/>
                    <a:gd name="connsiteX24" fmla="*/ 1099524 w 1196425"/>
                    <a:gd name="connsiteY24" fmla="*/ 232808 h 305412"/>
                    <a:gd name="connsiteX25" fmla="*/ 1099524 w 1196425"/>
                    <a:gd name="connsiteY25" fmla="*/ 249637 h 305412"/>
                    <a:gd name="connsiteX26" fmla="*/ 1189281 w 1196425"/>
                    <a:gd name="connsiteY26" fmla="*/ 249637 h 305412"/>
                    <a:gd name="connsiteX27" fmla="*/ 1196425 w 1196425"/>
                    <a:gd name="connsiteY27" fmla="*/ 305412 h 305412"/>
                    <a:gd name="connsiteX0" fmla="*/ 0 w 1189281"/>
                    <a:gd name="connsiteY0" fmla="*/ 0 h 307794"/>
                    <a:gd name="connsiteX1" fmla="*/ 0 w 1189281"/>
                    <a:gd name="connsiteY1" fmla="*/ 50489 h 307794"/>
                    <a:gd name="connsiteX2" fmla="*/ 176710 w 1189281"/>
                    <a:gd name="connsiteY2" fmla="*/ 50489 h 307794"/>
                    <a:gd name="connsiteX3" fmla="*/ 176710 w 1189281"/>
                    <a:gd name="connsiteY3" fmla="*/ 61708 h 307794"/>
                    <a:gd name="connsiteX4" fmla="*/ 272076 w 1189281"/>
                    <a:gd name="connsiteY4" fmla="*/ 61708 h 307794"/>
                    <a:gd name="connsiteX5" fmla="*/ 272076 w 1189281"/>
                    <a:gd name="connsiteY5" fmla="*/ 92562 h 307794"/>
                    <a:gd name="connsiteX6" fmla="*/ 381468 w 1189281"/>
                    <a:gd name="connsiteY6" fmla="*/ 92562 h 307794"/>
                    <a:gd name="connsiteX7" fmla="*/ 381468 w 1189281"/>
                    <a:gd name="connsiteY7" fmla="*/ 106587 h 307794"/>
                    <a:gd name="connsiteX8" fmla="*/ 507689 w 1189281"/>
                    <a:gd name="connsiteY8" fmla="*/ 106587 h 307794"/>
                    <a:gd name="connsiteX9" fmla="*/ 507689 w 1189281"/>
                    <a:gd name="connsiteY9" fmla="*/ 126221 h 307794"/>
                    <a:gd name="connsiteX10" fmla="*/ 527323 w 1189281"/>
                    <a:gd name="connsiteY10" fmla="*/ 126221 h 307794"/>
                    <a:gd name="connsiteX11" fmla="*/ 530976 w 1189281"/>
                    <a:gd name="connsiteY11" fmla="*/ 137017 h 307794"/>
                    <a:gd name="connsiteX12" fmla="*/ 569397 w 1189281"/>
                    <a:gd name="connsiteY12" fmla="*/ 134636 h 307794"/>
                    <a:gd name="connsiteX13" fmla="*/ 569397 w 1189281"/>
                    <a:gd name="connsiteY13" fmla="*/ 157075 h 307794"/>
                    <a:gd name="connsiteX14" fmla="*/ 793789 w 1189281"/>
                    <a:gd name="connsiteY14" fmla="*/ 157075 h 307794"/>
                    <a:gd name="connsiteX15" fmla="*/ 793789 w 1189281"/>
                    <a:gd name="connsiteY15" fmla="*/ 171100 h 307794"/>
                    <a:gd name="connsiteX16" fmla="*/ 880741 w 1189281"/>
                    <a:gd name="connsiteY16" fmla="*/ 171100 h 307794"/>
                    <a:gd name="connsiteX17" fmla="*/ 891961 w 1189281"/>
                    <a:gd name="connsiteY17" fmla="*/ 182320 h 307794"/>
                    <a:gd name="connsiteX18" fmla="*/ 945254 w 1189281"/>
                    <a:gd name="connsiteY18" fmla="*/ 182320 h 307794"/>
                    <a:gd name="connsiteX19" fmla="*/ 953669 w 1189281"/>
                    <a:gd name="connsiteY19" fmla="*/ 190735 h 307794"/>
                    <a:gd name="connsiteX20" fmla="*/ 995743 w 1189281"/>
                    <a:gd name="connsiteY20" fmla="*/ 190735 h 307794"/>
                    <a:gd name="connsiteX21" fmla="*/ 995743 w 1189281"/>
                    <a:gd name="connsiteY21" fmla="*/ 210368 h 307794"/>
                    <a:gd name="connsiteX22" fmla="*/ 1037816 w 1189281"/>
                    <a:gd name="connsiteY22" fmla="*/ 210368 h 307794"/>
                    <a:gd name="connsiteX23" fmla="*/ 1037816 w 1189281"/>
                    <a:gd name="connsiteY23" fmla="*/ 232808 h 307794"/>
                    <a:gd name="connsiteX24" fmla="*/ 1099524 w 1189281"/>
                    <a:gd name="connsiteY24" fmla="*/ 232808 h 307794"/>
                    <a:gd name="connsiteX25" fmla="*/ 1099524 w 1189281"/>
                    <a:gd name="connsiteY25" fmla="*/ 249637 h 307794"/>
                    <a:gd name="connsiteX26" fmla="*/ 1189281 w 1189281"/>
                    <a:gd name="connsiteY26" fmla="*/ 249637 h 307794"/>
                    <a:gd name="connsiteX27" fmla="*/ 1184519 w 1189281"/>
                    <a:gd name="connsiteY27" fmla="*/ 307794 h 307794"/>
                    <a:gd name="connsiteX0" fmla="*/ 0 w 1189281"/>
                    <a:gd name="connsiteY0" fmla="*/ 0 h 307794"/>
                    <a:gd name="connsiteX1" fmla="*/ 0 w 1189281"/>
                    <a:gd name="connsiteY1" fmla="*/ 50489 h 307794"/>
                    <a:gd name="connsiteX2" fmla="*/ 176710 w 1189281"/>
                    <a:gd name="connsiteY2" fmla="*/ 50489 h 307794"/>
                    <a:gd name="connsiteX3" fmla="*/ 176710 w 1189281"/>
                    <a:gd name="connsiteY3" fmla="*/ 61708 h 307794"/>
                    <a:gd name="connsiteX4" fmla="*/ 272076 w 1189281"/>
                    <a:gd name="connsiteY4" fmla="*/ 61708 h 307794"/>
                    <a:gd name="connsiteX5" fmla="*/ 272076 w 1189281"/>
                    <a:gd name="connsiteY5" fmla="*/ 92562 h 307794"/>
                    <a:gd name="connsiteX6" fmla="*/ 381468 w 1189281"/>
                    <a:gd name="connsiteY6" fmla="*/ 92562 h 307794"/>
                    <a:gd name="connsiteX7" fmla="*/ 381468 w 1189281"/>
                    <a:gd name="connsiteY7" fmla="*/ 106587 h 307794"/>
                    <a:gd name="connsiteX8" fmla="*/ 507689 w 1189281"/>
                    <a:gd name="connsiteY8" fmla="*/ 106587 h 307794"/>
                    <a:gd name="connsiteX9" fmla="*/ 507689 w 1189281"/>
                    <a:gd name="connsiteY9" fmla="*/ 126221 h 307794"/>
                    <a:gd name="connsiteX10" fmla="*/ 527323 w 1189281"/>
                    <a:gd name="connsiteY10" fmla="*/ 126221 h 307794"/>
                    <a:gd name="connsiteX11" fmla="*/ 530976 w 1189281"/>
                    <a:gd name="connsiteY11" fmla="*/ 137017 h 307794"/>
                    <a:gd name="connsiteX12" fmla="*/ 569397 w 1189281"/>
                    <a:gd name="connsiteY12" fmla="*/ 134636 h 307794"/>
                    <a:gd name="connsiteX13" fmla="*/ 569397 w 1189281"/>
                    <a:gd name="connsiteY13" fmla="*/ 157075 h 307794"/>
                    <a:gd name="connsiteX14" fmla="*/ 793789 w 1189281"/>
                    <a:gd name="connsiteY14" fmla="*/ 157075 h 307794"/>
                    <a:gd name="connsiteX15" fmla="*/ 793789 w 1189281"/>
                    <a:gd name="connsiteY15" fmla="*/ 171100 h 307794"/>
                    <a:gd name="connsiteX16" fmla="*/ 880741 w 1189281"/>
                    <a:gd name="connsiteY16" fmla="*/ 171100 h 307794"/>
                    <a:gd name="connsiteX17" fmla="*/ 891961 w 1189281"/>
                    <a:gd name="connsiteY17" fmla="*/ 182320 h 307794"/>
                    <a:gd name="connsiteX18" fmla="*/ 945254 w 1189281"/>
                    <a:gd name="connsiteY18" fmla="*/ 182320 h 307794"/>
                    <a:gd name="connsiteX19" fmla="*/ 953669 w 1189281"/>
                    <a:gd name="connsiteY19" fmla="*/ 190735 h 307794"/>
                    <a:gd name="connsiteX20" fmla="*/ 995743 w 1189281"/>
                    <a:gd name="connsiteY20" fmla="*/ 190735 h 307794"/>
                    <a:gd name="connsiteX21" fmla="*/ 995743 w 1189281"/>
                    <a:gd name="connsiteY21" fmla="*/ 210368 h 307794"/>
                    <a:gd name="connsiteX22" fmla="*/ 1037816 w 1189281"/>
                    <a:gd name="connsiteY22" fmla="*/ 210368 h 307794"/>
                    <a:gd name="connsiteX23" fmla="*/ 1037816 w 1189281"/>
                    <a:gd name="connsiteY23" fmla="*/ 232808 h 307794"/>
                    <a:gd name="connsiteX24" fmla="*/ 1099524 w 1189281"/>
                    <a:gd name="connsiteY24" fmla="*/ 232808 h 307794"/>
                    <a:gd name="connsiteX25" fmla="*/ 1099524 w 1189281"/>
                    <a:gd name="connsiteY25" fmla="*/ 249637 h 307794"/>
                    <a:gd name="connsiteX26" fmla="*/ 1189281 w 1189281"/>
                    <a:gd name="connsiteY26" fmla="*/ 249637 h 307794"/>
                    <a:gd name="connsiteX27" fmla="*/ 1189281 w 1189281"/>
                    <a:gd name="connsiteY27" fmla="*/ 307794 h 307794"/>
                    <a:gd name="connsiteX0" fmla="*/ 0 w 1198806"/>
                    <a:gd name="connsiteY0" fmla="*/ 0 h 307794"/>
                    <a:gd name="connsiteX1" fmla="*/ 0 w 1198806"/>
                    <a:gd name="connsiteY1" fmla="*/ 50489 h 307794"/>
                    <a:gd name="connsiteX2" fmla="*/ 176710 w 1198806"/>
                    <a:gd name="connsiteY2" fmla="*/ 50489 h 307794"/>
                    <a:gd name="connsiteX3" fmla="*/ 176710 w 1198806"/>
                    <a:gd name="connsiteY3" fmla="*/ 61708 h 307794"/>
                    <a:gd name="connsiteX4" fmla="*/ 272076 w 1198806"/>
                    <a:gd name="connsiteY4" fmla="*/ 61708 h 307794"/>
                    <a:gd name="connsiteX5" fmla="*/ 272076 w 1198806"/>
                    <a:gd name="connsiteY5" fmla="*/ 92562 h 307794"/>
                    <a:gd name="connsiteX6" fmla="*/ 381468 w 1198806"/>
                    <a:gd name="connsiteY6" fmla="*/ 92562 h 307794"/>
                    <a:gd name="connsiteX7" fmla="*/ 381468 w 1198806"/>
                    <a:gd name="connsiteY7" fmla="*/ 106587 h 307794"/>
                    <a:gd name="connsiteX8" fmla="*/ 507689 w 1198806"/>
                    <a:gd name="connsiteY8" fmla="*/ 106587 h 307794"/>
                    <a:gd name="connsiteX9" fmla="*/ 507689 w 1198806"/>
                    <a:gd name="connsiteY9" fmla="*/ 126221 h 307794"/>
                    <a:gd name="connsiteX10" fmla="*/ 527323 w 1198806"/>
                    <a:gd name="connsiteY10" fmla="*/ 126221 h 307794"/>
                    <a:gd name="connsiteX11" fmla="*/ 530976 w 1198806"/>
                    <a:gd name="connsiteY11" fmla="*/ 137017 h 307794"/>
                    <a:gd name="connsiteX12" fmla="*/ 569397 w 1198806"/>
                    <a:gd name="connsiteY12" fmla="*/ 134636 h 307794"/>
                    <a:gd name="connsiteX13" fmla="*/ 569397 w 1198806"/>
                    <a:gd name="connsiteY13" fmla="*/ 157075 h 307794"/>
                    <a:gd name="connsiteX14" fmla="*/ 793789 w 1198806"/>
                    <a:gd name="connsiteY14" fmla="*/ 157075 h 307794"/>
                    <a:gd name="connsiteX15" fmla="*/ 793789 w 1198806"/>
                    <a:gd name="connsiteY15" fmla="*/ 171100 h 307794"/>
                    <a:gd name="connsiteX16" fmla="*/ 880741 w 1198806"/>
                    <a:gd name="connsiteY16" fmla="*/ 171100 h 307794"/>
                    <a:gd name="connsiteX17" fmla="*/ 891961 w 1198806"/>
                    <a:gd name="connsiteY17" fmla="*/ 182320 h 307794"/>
                    <a:gd name="connsiteX18" fmla="*/ 945254 w 1198806"/>
                    <a:gd name="connsiteY18" fmla="*/ 182320 h 307794"/>
                    <a:gd name="connsiteX19" fmla="*/ 953669 w 1198806"/>
                    <a:gd name="connsiteY19" fmla="*/ 190735 h 307794"/>
                    <a:gd name="connsiteX20" fmla="*/ 995743 w 1198806"/>
                    <a:gd name="connsiteY20" fmla="*/ 190735 h 307794"/>
                    <a:gd name="connsiteX21" fmla="*/ 995743 w 1198806"/>
                    <a:gd name="connsiteY21" fmla="*/ 210368 h 307794"/>
                    <a:gd name="connsiteX22" fmla="*/ 1037816 w 1198806"/>
                    <a:gd name="connsiteY22" fmla="*/ 210368 h 307794"/>
                    <a:gd name="connsiteX23" fmla="*/ 1037816 w 1198806"/>
                    <a:gd name="connsiteY23" fmla="*/ 232808 h 307794"/>
                    <a:gd name="connsiteX24" fmla="*/ 1099524 w 1198806"/>
                    <a:gd name="connsiteY24" fmla="*/ 232808 h 307794"/>
                    <a:gd name="connsiteX25" fmla="*/ 1099524 w 1198806"/>
                    <a:gd name="connsiteY25" fmla="*/ 249637 h 307794"/>
                    <a:gd name="connsiteX26" fmla="*/ 1189281 w 1198806"/>
                    <a:gd name="connsiteY26" fmla="*/ 249637 h 307794"/>
                    <a:gd name="connsiteX27" fmla="*/ 1198806 w 1198806"/>
                    <a:gd name="connsiteY27" fmla="*/ 307794 h 307794"/>
                    <a:gd name="connsiteX0" fmla="*/ 0 w 1189281"/>
                    <a:gd name="connsiteY0" fmla="*/ 0 h 307794"/>
                    <a:gd name="connsiteX1" fmla="*/ 0 w 1189281"/>
                    <a:gd name="connsiteY1" fmla="*/ 50489 h 307794"/>
                    <a:gd name="connsiteX2" fmla="*/ 176710 w 1189281"/>
                    <a:gd name="connsiteY2" fmla="*/ 50489 h 307794"/>
                    <a:gd name="connsiteX3" fmla="*/ 176710 w 1189281"/>
                    <a:gd name="connsiteY3" fmla="*/ 61708 h 307794"/>
                    <a:gd name="connsiteX4" fmla="*/ 272076 w 1189281"/>
                    <a:gd name="connsiteY4" fmla="*/ 61708 h 307794"/>
                    <a:gd name="connsiteX5" fmla="*/ 272076 w 1189281"/>
                    <a:gd name="connsiteY5" fmla="*/ 92562 h 307794"/>
                    <a:gd name="connsiteX6" fmla="*/ 381468 w 1189281"/>
                    <a:gd name="connsiteY6" fmla="*/ 92562 h 307794"/>
                    <a:gd name="connsiteX7" fmla="*/ 381468 w 1189281"/>
                    <a:gd name="connsiteY7" fmla="*/ 106587 h 307794"/>
                    <a:gd name="connsiteX8" fmla="*/ 507689 w 1189281"/>
                    <a:gd name="connsiteY8" fmla="*/ 106587 h 307794"/>
                    <a:gd name="connsiteX9" fmla="*/ 507689 w 1189281"/>
                    <a:gd name="connsiteY9" fmla="*/ 126221 h 307794"/>
                    <a:gd name="connsiteX10" fmla="*/ 527323 w 1189281"/>
                    <a:gd name="connsiteY10" fmla="*/ 126221 h 307794"/>
                    <a:gd name="connsiteX11" fmla="*/ 530976 w 1189281"/>
                    <a:gd name="connsiteY11" fmla="*/ 137017 h 307794"/>
                    <a:gd name="connsiteX12" fmla="*/ 569397 w 1189281"/>
                    <a:gd name="connsiteY12" fmla="*/ 134636 h 307794"/>
                    <a:gd name="connsiteX13" fmla="*/ 569397 w 1189281"/>
                    <a:gd name="connsiteY13" fmla="*/ 157075 h 307794"/>
                    <a:gd name="connsiteX14" fmla="*/ 793789 w 1189281"/>
                    <a:gd name="connsiteY14" fmla="*/ 157075 h 307794"/>
                    <a:gd name="connsiteX15" fmla="*/ 793789 w 1189281"/>
                    <a:gd name="connsiteY15" fmla="*/ 171100 h 307794"/>
                    <a:gd name="connsiteX16" fmla="*/ 880741 w 1189281"/>
                    <a:gd name="connsiteY16" fmla="*/ 171100 h 307794"/>
                    <a:gd name="connsiteX17" fmla="*/ 891961 w 1189281"/>
                    <a:gd name="connsiteY17" fmla="*/ 182320 h 307794"/>
                    <a:gd name="connsiteX18" fmla="*/ 945254 w 1189281"/>
                    <a:gd name="connsiteY18" fmla="*/ 182320 h 307794"/>
                    <a:gd name="connsiteX19" fmla="*/ 953669 w 1189281"/>
                    <a:gd name="connsiteY19" fmla="*/ 190735 h 307794"/>
                    <a:gd name="connsiteX20" fmla="*/ 995743 w 1189281"/>
                    <a:gd name="connsiteY20" fmla="*/ 190735 h 307794"/>
                    <a:gd name="connsiteX21" fmla="*/ 995743 w 1189281"/>
                    <a:gd name="connsiteY21" fmla="*/ 210368 h 307794"/>
                    <a:gd name="connsiteX22" fmla="*/ 1037816 w 1189281"/>
                    <a:gd name="connsiteY22" fmla="*/ 210368 h 307794"/>
                    <a:gd name="connsiteX23" fmla="*/ 1037816 w 1189281"/>
                    <a:gd name="connsiteY23" fmla="*/ 232808 h 307794"/>
                    <a:gd name="connsiteX24" fmla="*/ 1099524 w 1189281"/>
                    <a:gd name="connsiteY24" fmla="*/ 232808 h 307794"/>
                    <a:gd name="connsiteX25" fmla="*/ 1099524 w 1189281"/>
                    <a:gd name="connsiteY25" fmla="*/ 249637 h 307794"/>
                    <a:gd name="connsiteX26" fmla="*/ 1189281 w 1189281"/>
                    <a:gd name="connsiteY26" fmla="*/ 249637 h 307794"/>
                    <a:gd name="connsiteX27" fmla="*/ 1189281 w 1189281"/>
                    <a:gd name="connsiteY27" fmla="*/ 307794 h 307794"/>
                    <a:gd name="connsiteX0" fmla="*/ 0 w 1191662"/>
                    <a:gd name="connsiteY0" fmla="*/ 0 h 310175"/>
                    <a:gd name="connsiteX1" fmla="*/ 0 w 1191662"/>
                    <a:gd name="connsiteY1" fmla="*/ 50489 h 310175"/>
                    <a:gd name="connsiteX2" fmla="*/ 176710 w 1191662"/>
                    <a:gd name="connsiteY2" fmla="*/ 50489 h 310175"/>
                    <a:gd name="connsiteX3" fmla="*/ 176710 w 1191662"/>
                    <a:gd name="connsiteY3" fmla="*/ 61708 h 310175"/>
                    <a:gd name="connsiteX4" fmla="*/ 272076 w 1191662"/>
                    <a:gd name="connsiteY4" fmla="*/ 61708 h 310175"/>
                    <a:gd name="connsiteX5" fmla="*/ 272076 w 1191662"/>
                    <a:gd name="connsiteY5" fmla="*/ 92562 h 310175"/>
                    <a:gd name="connsiteX6" fmla="*/ 381468 w 1191662"/>
                    <a:gd name="connsiteY6" fmla="*/ 92562 h 310175"/>
                    <a:gd name="connsiteX7" fmla="*/ 381468 w 1191662"/>
                    <a:gd name="connsiteY7" fmla="*/ 106587 h 310175"/>
                    <a:gd name="connsiteX8" fmla="*/ 507689 w 1191662"/>
                    <a:gd name="connsiteY8" fmla="*/ 106587 h 310175"/>
                    <a:gd name="connsiteX9" fmla="*/ 507689 w 1191662"/>
                    <a:gd name="connsiteY9" fmla="*/ 126221 h 310175"/>
                    <a:gd name="connsiteX10" fmla="*/ 527323 w 1191662"/>
                    <a:gd name="connsiteY10" fmla="*/ 126221 h 310175"/>
                    <a:gd name="connsiteX11" fmla="*/ 530976 w 1191662"/>
                    <a:gd name="connsiteY11" fmla="*/ 137017 h 310175"/>
                    <a:gd name="connsiteX12" fmla="*/ 569397 w 1191662"/>
                    <a:gd name="connsiteY12" fmla="*/ 134636 h 310175"/>
                    <a:gd name="connsiteX13" fmla="*/ 569397 w 1191662"/>
                    <a:gd name="connsiteY13" fmla="*/ 157075 h 310175"/>
                    <a:gd name="connsiteX14" fmla="*/ 793789 w 1191662"/>
                    <a:gd name="connsiteY14" fmla="*/ 157075 h 310175"/>
                    <a:gd name="connsiteX15" fmla="*/ 793789 w 1191662"/>
                    <a:gd name="connsiteY15" fmla="*/ 171100 h 310175"/>
                    <a:gd name="connsiteX16" fmla="*/ 880741 w 1191662"/>
                    <a:gd name="connsiteY16" fmla="*/ 171100 h 310175"/>
                    <a:gd name="connsiteX17" fmla="*/ 891961 w 1191662"/>
                    <a:gd name="connsiteY17" fmla="*/ 182320 h 310175"/>
                    <a:gd name="connsiteX18" fmla="*/ 945254 w 1191662"/>
                    <a:gd name="connsiteY18" fmla="*/ 182320 h 310175"/>
                    <a:gd name="connsiteX19" fmla="*/ 953669 w 1191662"/>
                    <a:gd name="connsiteY19" fmla="*/ 190735 h 310175"/>
                    <a:gd name="connsiteX20" fmla="*/ 995743 w 1191662"/>
                    <a:gd name="connsiteY20" fmla="*/ 190735 h 310175"/>
                    <a:gd name="connsiteX21" fmla="*/ 995743 w 1191662"/>
                    <a:gd name="connsiteY21" fmla="*/ 210368 h 310175"/>
                    <a:gd name="connsiteX22" fmla="*/ 1037816 w 1191662"/>
                    <a:gd name="connsiteY22" fmla="*/ 210368 h 310175"/>
                    <a:gd name="connsiteX23" fmla="*/ 1037816 w 1191662"/>
                    <a:gd name="connsiteY23" fmla="*/ 232808 h 310175"/>
                    <a:gd name="connsiteX24" fmla="*/ 1099524 w 1191662"/>
                    <a:gd name="connsiteY24" fmla="*/ 232808 h 310175"/>
                    <a:gd name="connsiteX25" fmla="*/ 1099524 w 1191662"/>
                    <a:gd name="connsiteY25" fmla="*/ 249637 h 310175"/>
                    <a:gd name="connsiteX26" fmla="*/ 1189281 w 1191662"/>
                    <a:gd name="connsiteY26" fmla="*/ 249637 h 310175"/>
                    <a:gd name="connsiteX27" fmla="*/ 1191662 w 1191662"/>
                    <a:gd name="connsiteY27" fmla="*/ 310175 h 310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91662" h="310175">
                      <a:moveTo>
                        <a:pt x="0" y="0"/>
                      </a:moveTo>
                      <a:lnTo>
                        <a:pt x="0" y="50489"/>
                      </a:lnTo>
                      <a:lnTo>
                        <a:pt x="176710" y="50489"/>
                      </a:lnTo>
                      <a:lnTo>
                        <a:pt x="176710" y="61708"/>
                      </a:lnTo>
                      <a:lnTo>
                        <a:pt x="272076" y="61708"/>
                      </a:lnTo>
                      <a:lnTo>
                        <a:pt x="272076" y="92562"/>
                      </a:lnTo>
                      <a:lnTo>
                        <a:pt x="381468" y="92562"/>
                      </a:lnTo>
                      <a:lnTo>
                        <a:pt x="381468" y="106587"/>
                      </a:lnTo>
                      <a:lnTo>
                        <a:pt x="507689" y="106587"/>
                      </a:lnTo>
                      <a:lnTo>
                        <a:pt x="507689" y="126221"/>
                      </a:lnTo>
                      <a:lnTo>
                        <a:pt x="527323" y="126221"/>
                      </a:lnTo>
                      <a:lnTo>
                        <a:pt x="530976" y="137017"/>
                      </a:lnTo>
                      <a:lnTo>
                        <a:pt x="569397" y="134636"/>
                      </a:lnTo>
                      <a:lnTo>
                        <a:pt x="569397" y="157075"/>
                      </a:lnTo>
                      <a:lnTo>
                        <a:pt x="793789" y="157075"/>
                      </a:lnTo>
                      <a:lnTo>
                        <a:pt x="793789" y="171100"/>
                      </a:lnTo>
                      <a:lnTo>
                        <a:pt x="880741" y="171100"/>
                      </a:lnTo>
                      <a:lnTo>
                        <a:pt x="891961" y="182320"/>
                      </a:lnTo>
                      <a:lnTo>
                        <a:pt x="945254" y="182320"/>
                      </a:lnTo>
                      <a:lnTo>
                        <a:pt x="953669" y="190735"/>
                      </a:lnTo>
                      <a:lnTo>
                        <a:pt x="995743" y="190735"/>
                      </a:lnTo>
                      <a:lnTo>
                        <a:pt x="995743" y="210368"/>
                      </a:lnTo>
                      <a:lnTo>
                        <a:pt x="1037816" y="210368"/>
                      </a:lnTo>
                      <a:lnTo>
                        <a:pt x="1037816" y="232808"/>
                      </a:lnTo>
                      <a:lnTo>
                        <a:pt x="1099524" y="232808"/>
                      </a:lnTo>
                      <a:lnTo>
                        <a:pt x="1099524" y="249637"/>
                      </a:lnTo>
                      <a:lnTo>
                        <a:pt x="1189281" y="249637"/>
                      </a:lnTo>
                      <a:cubicBezTo>
                        <a:pt x="1190075" y="269816"/>
                        <a:pt x="1190868" y="289996"/>
                        <a:pt x="1191662" y="310175"/>
                      </a:cubicBezTo>
                    </a:path>
                  </a:pathLst>
                </a:cu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>
                    <a:defRPr/>
                  </a:pPr>
                  <a:endParaRPr lang="en-US" sz="900">
                    <a:solidFill>
                      <a:schemeClr val="accent4">
                        <a:lumMod val="75000"/>
                      </a:schemeClr>
                    </a:solidFill>
                    <a:cs typeface="Arial"/>
                  </a:endParaRPr>
                </a:p>
              </p:txBody>
            </p:sp>
          </p:grp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BA5C2ACA-0AFB-4FAC-A2B8-BF6F108E936E}"/>
                  </a:ext>
                </a:extLst>
              </p:cNvPr>
              <p:cNvSpPr txBox="1"/>
              <p:nvPr/>
            </p:nvSpPr>
            <p:spPr bwMode="auto">
              <a:xfrm>
                <a:off x="1012463" y="1238751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A420E28A-9CBA-4E85-AA08-A1B2C03EB5F6}"/>
                  </a:ext>
                </a:extLst>
              </p:cNvPr>
              <p:cNvSpPr txBox="1"/>
              <p:nvPr/>
            </p:nvSpPr>
            <p:spPr bwMode="auto">
              <a:xfrm>
                <a:off x="1012463" y="1484306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0.9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4F59351B-4E0D-4FE9-BF79-3F104D49E070}"/>
                  </a:ext>
                </a:extLst>
              </p:cNvPr>
              <p:cNvSpPr txBox="1"/>
              <p:nvPr/>
            </p:nvSpPr>
            <p:spPr bwMode="auto">
              <a:xfrm>
                <a:off x="1012463" y="1728834"/>
                <a:ext cx="203854" cy="617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0.8</a:t>
                </a:r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1D948FE5-27B8-4457-BAB8-E9AB04B6453B}"/>
                  </a:ext>
                </a:extLst>
              </p:cNvPr>
              <p:cNvSpPr txBox="1"/>
              <p:nvPr/>
            </p:nvSpPr>
            <p:spPr bwMode="auto">
              <a:xfrm>
                <a:off x="1012463" y="1974105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0.7</a:t>
                </a:r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6589AA45-2B65-4ACC-B2FE-990A1927CFCB}"/>
                  </a:ext>
                </a:extLst>
              </p:cNvPr>
              <p:cNvSpPr txBox="1"/>
              <p:nvPr/>
            </p:nvSpPr>
            <p:spPr bwMode="auto">
              <a:xfrm>
                <a:off x="1012463" y="2204007"/>
                <a:ext cx="203854" cy="85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3BC24C97-1D7D-44CF-AE01-7E95AF890ABA}"/>
                  </a:ext>
                </a:extLst>
              </p:cNvPr>
              <p:cNvSpPr txBox="1"/>
              <p:nvPr/>
            </p:nvSpPr>
            <p:spPr bwMode="auto">
              <a:xfrm>
                <a:off x="1012463" y="2438900"/>
                <a:ext cx="203854" cy="85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1415D3D0-1615-4185-B9C6-8D1B49FB038B}"/>
                  </a:ext>
                </a:extLst>
              </p:cNvPr>
              <p:cNvSpPr txBox="1"/>
              <p:nvPr/>
            </p:nvSpPr>
            <p:spPr bwMode="auto">
              <a:xfrm>
                <a:off x="1012463" y="2673747"/>
                <a:ext cx="203854" cy="85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092073D7-95DF-4E06-91C1-74D37C8A830A}"/>
                  </a:ext>
                </a:extLst>
              </p:cNvPr>
              <p:cNvSpPr txBox="1"/>
              <p:nvPr/>
            </p:nvSpPr>
            <p:spPr bwMode="auto">
              <a:xfrm>
                <a:off x="1012463" y="2918241"/>
                <a:ext cx="203854" cy="85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0.3</a:t>
                </a: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BB683ACB-6B3E-4E6B-A4BE-494AA30AC390}"/>
                  </a:ext>
                </a:extLst>
              </p:cNvPr>
              <p:cNvSpPr txBox="1"/>
              <p:nvPr/>
            </p:nvSpPr>
            <p:spPr bwMode="auto">
              <a:xfrm>
                <a:off x="1012463" y="3162735"/>
                <a:ext cx="203854" cy="85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DE397290-95F3-48B1-8A39-E50D48AE7A2F}"/>
                  </a:ext>
                </a:extLst>
              </p:cNvPr>
              <p:cNvSpPr txBox="1"/>
              <p:nvPr/>
            </p:nvSpPr>
            <p:spPr bwMode="auto">
              <a:xfrm>
                <a:off x="1012463" y="3407229"/>
                <a:ext cx="203854" cy="85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0.1</a:t>
                </a: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F9B523FB-C140-42AE-8DDD-AA6020E5120C}"/>
                  </a:ext>
                </a:extLst>
              </p:cNvPr>
              <p:cNvSpPr txBox="1"/>
              <p:nvPr/>
            </p:nvSpPr>
            <p:spPr bwMode="auto">
              <a:xfrm>
                <a:off x="1012463" y="3655916"/>
                <a:ext cx="203854" cy="856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r" defTabSz="1625478">
                  <a:defRPr/>
                </a:pPr>
                <a:r>
                  <a:rPr lang="en-GB" sz="9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0.0</a:t>
                </a: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F75B5A6A-CF4B-47A4-A456-D45D2FE8DED0}"/>
                  </a:ext>
                </a:extLst>
              </p:cNvPr>
              <p:cNvSpPr txBox="1"/>
              <p:nvPr/>
            </p:nvSpPr>
            <p:spPr bwMode="auto">
              <a:xfrm rot="16200000">
                <a:off x="206718" y="2458810"/>
                <a:ext cx="1321770" cy="104373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Probability of survival</a:t>
                </a: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B986BD32-DD75-4E32-A3FB-ECD84B89D4A7}"/>
                  </a:ext>
                </a:extLst>
              </p:cNvPr>
              <p:cNvSpPr txBox="1"/>
              <p:nvPr/>
            </p:nvSpPr>
            <p:spPr bwMode="auto">
              <a:xfrm>
                <a:off x="1284471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AF1F1FBB-0419-4EB9-8C9F-5595F4A1D001}"/>
                  </a:ext>
                </a:extLst>
              </p:cNvPr>
              <p:cNvSpPr txBox="1"/>
              <p:nvPr/>
            </p:nvSpPr>
            <p:spPr bwMode="auto">
              <a:xfrm>
                <a:off x="1575181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9327D273-9288-487C-845A-2B669E6B15C9}"/>
                  </a:ext>
                </a:extLst>
              </p:cNvPr>
              <p:cNvSpPr txBox="1"/>
              <p:nvPr/>
            </p:nvSpPr>
            <p:spPr bwMode="auto">
              <a:xfrm>
                <a:off x="1855721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1D2536BB-3C7F-4002-82E0-D06995056D0F}"/>
                  </a:ext>
                </a:extLst>
              </p:cNvPr>
              <p:cNvSpPr txBox="1"/>
              <p:nvPr/>
            </p:nvSpPr>
            <p:spPr bwMode="auto">
              <a:xfrm>
                <a:off x="2152531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B01BC089-8E53-4D43-852B-A1C433589980}"/>
                  </a:ext>
                </a:extLst>
              </p:cNvPr>
              <p:cNvSpPr txBox="1"/>
              <p:nvPr/>
            </p:nvSpPr>
            <p:spPr bwMode="auto">
              <a:xfrm>
                <a:off x="2449343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230956F1-CC85-4351-9F16-3A0CB335E6D2}"/>
                  </a:ext>
                </a:extLst>
              </p:cNvPr>
              <p:cNvSpPr txBox="1"/>
              <p:nvPr/>
            </p:nvSpPr>
            <p:spPr bwMode="auto">
              <a:xfrm>
                <a:off x="2745340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D8E5FAD5-BBAE-480D-85DC-C653D78AEE76}"/>
                  </a:ext>
                </a:extLst>
              </p:cNvPr>
              <p:cNvSpPr txBox="1"/>
              <p:nvPr/>
            </p:nvSpPr>
            <p:spPr bwMode="auto">
              <a:xfrm>
                <a:off x="3016059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6BCF4165-BA88-4B02-A19F-4680ECEB9130}"/>
                  </a:ext>
                </a:extLst>
              </p:cNvPr>
              <p:cNvSpPr txBox="1"/>
              <p:nvPr/>
            </p:nvSpPr>
            <p:spPr bwMode="auto">
              <a:xfrm>
                <a:off x="3312871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28</a:t>
                </a: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37ED143A-A4B4-4703-94B5-19242FFEA9A7}"/>
                  </a:ext>
                </a:extLst>
              </p:cNvPr>
              <p:cNvSpPr txBox="1"/>
              <p:nvPr/>
            </p:nvSpPr>
            <p:spPr bwMode="auto">
              <a:xfrm>
                <a:off x="3595820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32</a:t>
                </a:r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015A80AC-C882-43AA-A4D5-32417393A824}"/>
                  </a:ext>
                </a:extLst>
              </p:cNvPr>
              <p:cNvSpPr txBox="1"/>
              <p:nvPr/>
            </p:nvSpPr>
            <p:spPr bwMode="auto">
              <a:xfrm>
                <a:off x="3883530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36</a:t>
                </a:r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FC925810-6DA4-43C7-ABB3-55ABEA64D623}"/>
                  </a:ext>
                </a:extLst>
              </p:cNvPr>
              <p:cNvSpPr txBox="1"/>
              <p:nvPr/>
            </p:nvSpPr>
            <p:spPr bwMode="auto">
              <a:xfrm>
                <a:off x="4173820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39EC0586-8683-4B21-A648-0EAE488A65D5}"/>
                  </a:ext>
                </a:extLst>
              </p:cNvPr>
              <p:cNvSpPr txBox="1"/>
              <p:nvPr/>
            </p:nvSpPr>
            <p:spPr bwMode="auto">
              <a:xfrm>
                <a:off x="4465870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44</a:t>
                </a:r>
              </a:p>
            </p:txBody>
          </p:sp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EEDBA76E-924F-4F41-B373-1792627C639D}"/>
                  </a:ext>
                </a:extLst>
              </p:cNvPr>
              <p:cNvSpPr txBox="1"/>
              <p:nvPr/>
            </p:nvSpPr>
            <p:spPr bwMode="auto">
              <a:xfrm>
                <a:off x="4752897" y="3791289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48</a:t>
                </a:r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3271BBDB-39F2-4202-86A1-F1B3CC03A4C5}"/>
                  </a:ext>
                </a:extLst>
              </p:cNvPr>
              <p:cNvSpPr txBox="1"/>
              <p:nvPr/>
            </p:nvSpPr>
            <p:spPr bwMode="auto">
              <a:xfrm>
                <a:off x="1719954" y="3934772"/>
                <a:ext cx="3751732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Months</a:t>
                </a: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AF898B12-6A42-4E80-96D4-EE09C3320CA7}"/>
                  </a:ext>
                </a:extLst>
              </p:cNvPr>
              <p:cNvSpPr txBox="1"/>
              <p:nvPr/>
            </p:nvSpPr>
            <p:spPr bwMode="auto">
              <a:xfrm>
                <a:off x="5045052" y="3791288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52</a:t>
                </a:r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5F4E743B-E634-4FE6-81A0-D1D1FA5998EC}"/>
                  </a:ext>
                </a:extLst>
              </p:cNvPr>
              <p:cNvSpPr txBox="1"/>
              <p:nvPr/>
            </p:nvSpPr>
            <p:spPr bwMode="auto">
              <a:xfrm>
                <a:off x="5328409" y="3791288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56</a:t>
                </a: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D5FEF14B-BAC8-42FA-B35F-F28619D6DA7A}"/>
                  </a:ext>
                </a:extLst>
              </p:cNvPr>
              <p:cNvSpPr txBox="1"/>
              <p:nvPr/>
            </p:nvSpPr>
            <p:spPr bwMode="auto">
              <a:xfrm>
                <a:off x="5624813" y="3791288"/>
                <a:ext cx="203854" cy="60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anchor="ctr"/>
              <a:lstStyle/>
              <a:p>
                <a:pPr algn="ctr" defTabSz="1625478">
                  <a:defRPr/>
                </a:pPr>
                <a:r>
                  <a:rPr lang="en-GB" sz="900" kern="0">
                    <a:solidFill>
                      <a:schemeClr val="tx2"/>
                    </a:solidFill>
                    <a:cs typeface="Arial" panose="020B0604020202020204" pitchFamily="34" charset="0"/>
                  </a:rPr>
                  <a:t>60</a:t>
                </a: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964A8C99-0DE4-446E-AF7C-398C4430ADDA}"/>
                </a:ext>
              </a:extLst>
            </p:cNvPr>
            <p:cNvGrpSpPr/>
            <p:nvPr/>
          </p:nvGrpSpPr>
          <p:grpSpPr>
            <a:xfrm>
              <a:off x="1034504" y="1190002"/>
              <a:ext cx="36000" cy="2520000"/>
              <a:chOff x="1034504" y="1190002"/>
              <a:chExt cx="36000" cy="2520000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851ABF92-B07E-4664-B7A3-148A948578F9}"/>
                  </a:ext>
                </a:extLst>
              </p:cNvPr>
              <p:cNvGrpSpPr/>
              <p:nvPr/>
            </p:nvGrpSpPr>
            <p:grpSpPr>
              <a:xfrm>
                <a:off x="1034504" y="1190002"/>
                <a:ext cx="36000" cy="2520000"/>
                <a:chOff x="1034504" y="1190002"/>
                <a:chExt cx="36000" cy="2520000"/>
              </a:xfrm>
            </p:grpSpPr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882C77AA-1AB6-43DA-A23E-EFCCD2CC25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0504" y="1190002"/>
                  <a:ext cx="0" cy="252000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AF476028-75EF-47A5-8229-3D7CA73F5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2696118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92D31CA9-2E0F-4E28-B090-F37F956B5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1968810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1D565909-3507-4B8E-9FB0-C26CC5323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1241502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89412761-9222-43B3-99AF-48CC9F8B11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1483938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C83E7132-051E-4AF3-9563-016A5E16C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1726374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CC11FCE0-D516-4BF4-A786-B0589F4A23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2211246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id="{9AD958E1-0802-44B7-BEEC-E83FB9BC1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2453682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6AB563D7-F8D7-497C-85C4-20DA38D05F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2938554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1D9FF295-2BBD-4268-9A27-D662D6B530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3180990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4BABB20C-40E9-4638-A644-8B1EE46DAD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4504" y="3423426"/>
                  <a:ext cx="36000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B09E0B6E-6262-405B-826A-83859DE51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504" y="3687700"/>
                <a:ext cx="360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E47997A4-4B16-484E-8D8D-6FD7CC61AA78}"/>
                </a:ext>
              </a:extLst>
            </p:cNvPr>
            <p:cNvGrpSpPr/>
            <p:nvPr/>
          </p:nvGrpSpPr>
          <p:grpSpPr>
            <a:xfrm>
              <a:off x="1073725" y="3710286"/>
              <a:ext cx="4525378" cy="36000"/>
              <a:chOff x="1073725" y="3710286"/>
              <a:chExt cx="4525378" cy="36000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DA020202-5DA7-4C8A-A287-E95781029D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725" y="3710286"/>
                <a:ext cx="4525378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92DF7CC9-318C-4B9D-BC4C-A24F7C1656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2669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62734BC1-FE6D-4D93-90A0-D92885AC54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834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12A452FB-B17A-4D49-9DFF-AB345D127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999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FCFBEABA-B757-4DBE-BA27-CE146E9BC0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0164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220DA6DC-AEBA-462A-A499-692708A052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9329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9E651185-0B00-4A22-8709-8E7E7FB90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8494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E726FB3B-4CB8-4A8C-B26A-9F2E943AC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7659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C72F5801-7F4A-4381-951B-E2C9279D48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6824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E1B416E3-7C4A-446F-A633-7D2EB97476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5989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2A41AD0A-71B2-4566-8AB3-0F9A759CB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5154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F80EECA1-C066-49C8-B06D-14D2351E6D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4319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C49F8EE4-8FDE-4F44-A64C-44E29448E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3484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87D7FFE2-6A45-4EA3-87BF-194355819D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2649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66ED964F-73EA-4AC0-A7A5-6C2B22F43E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1814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C5936C71-A1F7-4A25-8D02-32BE9B76D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0979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8378FD0B-5CEF-490D-BBE4-191E839CE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0148" y="3710286"/>
                <a:ext cx="0" cy="3600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4" name="TextBox 293"/>
          <p:cNvSpPr txBox="1"/>
          <p:nvPr/>
        </p:nvSpPr>
        <p:spPr>
          <a:xfrm>
            <a:off x="426295" y="6005534"/>
            <a:ext cx="4177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404140"/>
                </a:solidFill>
              </a:rPr>
              <a:t>Sternberg CN, et al. </a:t>
            </a:r>
            <a:r>
              <a:rPr lang="en-GB" sz="1400" i="1" dirty="0">
                <a:solidFill>
                  <a:srgbClr val="404140"/>
                </a:solidFill>
              </a:rPr>
              <a:t>N </a:t>
            </a:r>
            <a:r>
              <a:rPr lang="en-GB" sz="1400" i="1" dirty="0" err="1">
                <a:solidFill>
                  <a:srgbClr val="404140"/>
                </a:solidFill>
              </a:rPr>
              <a:t>Engl</a:t>
            </a:r>
            <a:r>
              <a:rPr lang="en-GB" sz="1400" i="1" dirty="0">
                <a:solidFill>
                  <a:srgbClr val="404140"/>
                </a:solidFill>
              </a:rPr>
              <a:t> J Med </a:t>
            </a:r>
            <a:r>
              <a:rPr lang="en-GB" sz="1400" dirty="0">
                <a:solidFill>
                  <a:srgbClr val="404140"/>
                </a:solidFill>
              </a:rPr>
              <a:t>2020;382:2197–2206</a:t>
            </a:r>
          </a:p>
          <a:p>
            <a:r>
              <a:rPr lang="en-GB" sz="1400" dirty="0">
                <a:solidFill>
                  <a:srgbClr val="404140"/>
                </a:solidFill>
              </a:rPr>
              <a:t>Smith MR, et al. </a:t>
            </a:r>
            <a:r>
              <a:rPr lang="en-GB" sz="1400" i="1" dirty="0" err="1">
                <a:solidFill>
                  <a:srgbClr val="404140"/>
                </a:solidFill>
              </a:rPr>
              <a:t>Eur</a:t>
            </a:r>
            <a:r>
              <a:rPr lang="en-GB" sz="1400" i="1" dirty="0">
                <a:solidFill>
                  <a:srgbClr val="404140"/>
                </a:solidFill>
              </a:rPr>
              <a:t> </a:t>
            </a:r>
            <a:r>
              <a:rPr lang="en-GB" sz="1400" i="1" dirty="0" err="1">
                <a:solidFill>
                  <a:srgbClr val="404140"/>
                </a:solidFill>
              </a:rPr>
              <a:t>Urol</a:t>
            </a:r>
            <a:r>
              <a:rPr lang="en-GB" sz="1400" i="1" dirty="0">
                <a:solidFill>
                  <a:srgbClr val="404140"/>
                </a:solidFill>
              </a:rPr>
              <a:t> </a:t>
            </a:r>
            <a:r>
              <a:rPr lang="en-GB" sz="1400" dirty="0">
                <a:solidFill>
                  <a:srgbClr val="404140"/>
                </a:solidFill>
              </a:rPr>
              <a:t>2021;79(1):150–158</a:t>
            </a:r>
          </a:p>
          <a:p>
            <a:r>
              <a:rPr lang="en-GB" sz="1400" dirty="0" err="1">
                <a:solidFill>
                  <a:srgbClr val="404140"/>
                </a:solidFill>
              </a:rPr>
              <a:t>Fizazi</a:t>
            </a:r>
            <a:r>
              <a:rPr lang="en-GB" sz="1400" dirty="0">
                <a:solidFill>
                  <a:srgbClr val="404140"/>
                </a:solidFill>
              </a:rPr>
              <a:t> K, et al. </a:t>
            </a:r>
            <a:r>
              <a:rPr lang="en-GB" sz="1400" i="1" dirty="0">
                <a:solidFill>
                  <a:srgbClr val="404140"/>
                </a:solidFill>
              </a:rPr>
              <a:t>N </a:t>
            </a:r>
            <a:r>
              <a:rPr lang="en-GB" sz="1400" i="1" dirty="0" err="1">
                <a:solidFill>
                  <a:srgbClr val="404140"/>
                </a:solidFill>
              </a:rPr>
              <a:t>Engl</a:t>
            </a:r>
            <a:r>
              <a:rPr lang="en-GB" sz="1400" i="1" dirty="0">
                <a:solidFill>
                  <a:srgbClr val="404140"/>
                </a:solidFill>
              </a:rPr>
              <a:t> J Med </a:t>
            </a:r>
            <a:r>
              <a:rPr lang="en-GB" sz="1400" dirty="0">
                <a:solidFill>
                  <a:srgbClr val="404140"/>
                </a:solidFill>
              </a:rPr>
              <a:t>2020;383(11):1040–1049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70175" y="1918748"/>
            <a:ext cx="1327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PROSPER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5080000" y="1818958"/>
            <a:ext cx="1306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SPARTAN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9175375" y="1799334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ARAMIS</a:t>
            </a:r>
          </a:p>
        </p:txBody>
      </p:sp>
    </p:spTree>
    <p:extLst>
      <p:ext uri="{BB962C8B-B14F-4D97-AF65-F5344CB8AC3E}">
        <p14:creationId xmlns:p14="http://schemas.microsoft.com/office/powerpoint/2010/main" val="4179960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EE47-C0BB-2F43-9CF2-230DE741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677"/>
            <a:ext cx="10515600" cy="1325563"/>
          </a:xfrm>
        </p:spPr>
        <p:txBody>
          <a:bodyPr/>
          <a:lstStyle/>
          <a:p>
            <a:r>
              <a:rPr lang="en-US" dirty="0"/>
              <a:t>mCRPC Has a Poor Prognosis</a:t>
            </a:r>
            <a:r>
              <a:rPr lang="en-US" baseline="30000" dirty="0"/>
              <a:t>1,2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CA5C6-3147-A24C-8148-8E9A59043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205" y="4038058"/>
            <a:ext cx="10134600" cy="19540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5-year OS is 26%</a:t>
            </a:r>
            <a:r>
              <a:rPr lang="en-US" baseline="30000" dirty="0"/>
              <a:t>1</a:t>
            </a:r>
          </a:p>
          <a:p>
            <a:pPr>
              <a:spcBef>
                <a:spcPts val="400"/>
              </a:spcBef>
            </a:pPr>
            <a:r>
              <a:rPr lang="en-US" dirty="0"/>
              <a:t>Factors associated with improved prognosis:</a:t>
            </a:r>
            <a:r>
              <a:rPr lang="en-US" baseline="30000" dirty="0"/>
              <a:t>1</a:t>
            </a:r>
          </a:p>
          <a:p>
            <a:pPr marL="808018" lvl="2" indent="-285744">
              <a:spcBef>
                <a:spcPts val="0"/>
              </a:spcBef>
              <a:buFont typeface="System Font Regular"/>
              <a:buChar char="−"/>
            </a:pPr>
            <a:r>
              <a:rPr lang="en-US" sz="1800" dirty="0"/>
              <a:t>ECOG PS 0 vs 1</a:t>
            </a:r>
          </a:p>
          <a:p>
            <a:pPr marL="808018" lvl="2" indent="-285744">
              <a:spcBef>
                <a:spcPts val="0"/>
              </a:spcBef>
              <a:buFont typeface="System Font Regular"/>
              <a:buChar char="−"/>
            </a:pPr>
            <a:r>
              <a:rPr lang="en-US" sz="1800" dirty="0"/>
              <a:t>Received 5-12 systemic agents vs &lt;3 systemic agents</a:t>
            </a:r>
          </a:p>
          <a:p>
            <a:pPr marL="808018" lvl="2" indent="-285744">
              <a:spcBef>
                <a:spcPts val="0"/>
              </a:spcBef>
              <a:buFont typeface="System Font Regular"/>
              <a:buChar char="−"/>
            </a:pPr>
            <a:r>
              <a:rPr lang="en-US" sz="1800" dirty="0"/>
              <a:t>Longer PSA-DT</a:t>
            </a:r>
          </a:p>
          <a:p>
            <a:pPr marL="808018" lvl="1" indent="-285744">
              <a:spcBef>
                <a:spcPts val="0"/>
              </a:spcBef>
              <a:buFont typeface="System Font Regular"/>
              <a:buChar char="−"/>
            </a:pPr>
            <a:r>
              <a:rPr lang="en-US" sz="1800" dirty="0" err="1"/>
              <a:t>mCRPC</a:t>
            </a:r>
            <a:r>
              <a:rPr lang="en-US" sz="1800" dirty="0"/>
              <a:t> median survival is evolving with the approval of new therapies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DF71-25FF-2348-BD7D-DABB0B0FBB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EA855DF-3C79-0A41-8E94-3E4A00486BB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C4B2453-3202-7B48-A4B5-5286B1A4AC7C}"/>
              </a:ext>
            </a:extLst>
          </p:cNvPr>
          <p:cNvSpPr/>
          <p:nvPr/>
        </p:nvSpPr>
        <p:spPr>
          <a:xfrm>
            <a:off x="8579077" y="2978979"/>
            <a:ext cx="1853495" cy="8566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Median OS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11-14 months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EDA65C-3279-BF41-BC7B-FDC59E6AED83}"/>
              </a:ext>
            </a:extLst>
          </p:cNvPr>
          <p:cNvSpPr/>
          <p:nvPr/>
        </p:nvSpPr>
        <p:spPr>
          <a:xfrm>
            <a:off x="5403810" y="2999071"/>
            <a:ext cx="1853495" cy="8566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Median OS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15-18 months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A20EEDE-70B7-384A-9F66-3A5ACF238777}"/>
              </a:ext>
            </a:extLst>
          </p:cNvPr>
          <p:cNvSpPr/>
          <p:nvPr/>
        </p:nvSpPr>
        <p:spPr>
          <a:xfrm>
            <a:off x="2228546" y="2999071"/>
            <a:ext cx="1853495" cy="85664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Median OS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~35 months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EA3B8A-40B8-694C-8165-89ECCB11DAF4}"/>
              </a:ext>
            </a:extLst>
          </p:cNvPr>
          <p:cNvGrpSpPr/>
          <p:nvPr/>
        </p:nvGrpSpPr>
        <p:grpSpPr>
          <a:xfrm>
            <a:off x="1954772" y="2626062"/>
            <a:ext cx="8751571" cy="569231"/>
            <a:chOff x="838200" y="1920700"/>
            <a:chExt cx="7329466" cy="56923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E05ED04-3310-F14C-9A1E-CC192BA3623F}"/>
                </a:ext>
              </a:extLst>
            </p:cNvPr>
            <p:cNvSpPr/>
            <p:nvPr/>
          </p:nvSpPr>
          <p:spPr>
            <a:xfrm>
              <a:off x="838200" y="1927384"/>
              <a:ext cx="2010878" cy="5625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r>
                <a:rPr lang="en-US" baseline="30000" dirty="0"/>
                <a:t>st</a:t>
              </a:r>
              <a:r>
                <a:rPr lang="en-US" dirty="0"/>
                <a:t>-Line Therapy</a:t>
              </a:r>
              <a:r>
                <a:rPr lang="en-US" baseline="30000" dirty="0"/>
                <a:t>3,4</a:t>
              </a:r>
              <a:endParaRPr lang="en-US" dirty="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E2C1FEC-BC44-CD42-94BA-39406D99411B}"/>
                </a:ext>
              </a:extLst>
            </p:cNvPr>
            <p:cNvSpPr/>
            <p:nvPr/>
          </p:nvSpPr>
          <p:spPr>
            <a:xfrm>
              <a:off x="3497494" y="1927384"/>
              <a:ext cx="2010878" cy="5625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-line Therapy</a:t>
              </a:r>
              <a:r>
                <a:rPr lang="en-US" baseline="30000" dirty="0"/>
                <a:t>5-7</a:t>
              </a:r>
              <a:endParaRPr lang="en-US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3C6E9E1-9D7E-5F48-8313-489E82A9404D}"/>
                </a:ext>
              </a:extLst>
            </p:cNvPr>
            <p:cNvCxnSpPr>
              <a:cxnSpLocks/>
            </p:cNvCxnSpPr>
            <p:nvPr/>
          </p:nvCxnSpPr>
          <p:spPr>
            <a:xfrm>
              <a:off x="2849078" y="2208657"/>
              <a:ext cx="6484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C684C71-CB7D-C64C-8EDD-8B0A002156BC}"/>
                </a:ext>
              </a:extLst>
            </p:cNvPr>
            <p:cNvSpPr/>
            <p:nvPr/>
          </p:nvSpPr>
          <p:spPr>
            <a:xfrm>
              <a:off x="6156788" y="1920700"/>
              <a:ext cx="2010878" cy="56254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r>
                <a:rPr lang="en-US" baseline="30000" dirty="0"/>
                <a:t>rd</a:t>
              </a:r>
              <a:r>
                <a:rPr lang="en-US" dirty="0"/>
                <a:t>-line Therapy</a:t>
              </a:r>
              <a:r>
                <a:rPr lang="en-US" baseline="30000" dirty="0"/>
                <a:t>8</a:t>
              </a:r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AF7AE1A-B441-2346-A09A-CA93FFD03584}"/>
                </a:ext>
              </a:extLst>
            </p:cNvPr>
            <p:cNvCxnSpPr/>
            <p:nvPr/>
          </p:nvCxnSpPr>
          <p:spPr>
            <a:xfrm>
              <a:off x="5508372" y="2119012"/>
              <a:ext cx="6484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B9FF10C-8ED2-594A-B27A-ECDFB204B84A}"/>
              </a:ext>
            </a:extLst>
          </p:cNvPr>
          <p:cNvSpPr/>
          <p:nvPr/>
        </p:nvSpPr>
        <p:spPr>
          <a:xfrm>
            <a:off x="1954772" y="1978739"/>
            <a:ext cx="8751571" cy="59435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Median OS: </a:t>
            </a:r>
            <a:r>
              <a:rPr lang="en-US" b="1" dirty="0"/>
              <a:t>1.8-2.8 years</a:t>
            </a:r>
            <a:r>
              <a:rPr lang="en-US" b="1" baseline="30000" dirty="0"/>
              <a:t>1,2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4D76B5-1956-9445-8748-48D582F832E6}"/>
              </a:ext>
            </a:extLst>
          </p:cNvPr>
          <p:cNvSpPr txBox="1"/>
          <p:nvPr/>
        </p:nvSpPr>
        <p:spPr>
          <a:xfrm>
            <a:off x="1362206" y="1355264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Metastasis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A2F680-06DE-4D49-8FB0-938E80962BC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954772" y="1724598"/>
            <a:ext cx="0" cy="4181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B0387FE-40C4-1B40-A939-EBE12D519A2C}"/>
              </a:ext>
            </a:extLst>
          </p:cNvPr>
          <p:cNvSpPr txBox="1">
            <a:spLocks/>
          </p:cNvSpPr>
          <p:nvPr/>
        </p:nvSpPr>
        <p:spPr>
          <a:xfrm>
            <a:off x="952500" y="6095831"/>
            <a:ext cx="10134600" cy="886163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5509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081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ECOG PS, Eastern Cooperative Oncology Group Performance Status; </a:t>
            </a:r>
            <a:r>
              <a:rPr lang="en-US" sz="1000" dirty="0" err="1"/>
              <a:t>mCRPC</a:t>
            </a:r>
            <a:r>
              <a:rPr lang="en-US" sz="1000" dirty="0"/>
              <a:t>, metastatic castration resistant prostate cancer; OS, overall survival; PSA-DT, prostate-specific antigen doubling time.</a:t>
            </a:r>
            <a:br>
              <a:rPr lang="en-US" sz="1000" dirty="0"/>
            </a:br>
            <a:r>
              <a:rPr lang="en-US" sz="1000" b="1" dirty="0"/>
              <a:t>1. </a:t>
            </a:r>
            <a:r>
              <a:rPr lang="en-US" sz="1000" dirty="0" err="1"/>
              <a:t>Francini</a:t>
            </a:r>
            <a:r>
              <a:rPr lang="en-US" sz="1000" dirty="0"/>
              <a:t> E et al. </a:t>
            </a:r>
            <a:r>
              <a:rPr lang="en-US" sz="1000" i="1" dirty="0"/>
              <a:t>J Clin Oncol</a:t>
            </a:r>
            <a:r>
              <a:rPr lang="en-US" sz="1000" dirty="0"/>
              <a:t>. 2019;36(6_suppl):203. </a:t>
            </a:r>
            <a:r>
              <a:rPr lang="en-US" sz="1000" b="1" dirty="0"/>
              <a:t>2. </a:t>
            </a:r>
            <a:r>
              <a:rPr lang="en-US" sz="1000" dirty="0"/>
              <a:t>George DJ et al. </a:t>
            </a:r>
            <a:r>
              <a:rPr lang="en-US" sz="1000" i="1" dirty="0"/>
              <a:t>Clin </a:t>
            </a:r>
            <a:r>
              <a:rPr lang="en-US" sz="1000" i="1" dirty="0" err="1"/>
              <a:t>Genitourin</a:t>
            </a:r>
            <a:r>
              <a:rPr lang="en-US" sz="1000" i="1" dirty="0"/>
              <a:t> Cancer</a:t>
            </a:r>
            <a:r>
              <a:rPr lang="en-US" sz="1000" dirty="0"/>
              <a:t>. 2020;S1558-7673(19)30392-1. </a:t>
            </a:r>
            <a:r>
              <a:rPr lang="en-US" sz="1000" b="1" dirty="0"/>
              <a:t>3. </a:t>
            </a:r>
            <a:r>
              <a:rPr lang="en-US" sz="1000" dirty="0"/>
              <a:t>Ryan CJ et al. </a:t>
            </a:r>
            <a:r>
              <a:rPr lang="en-US" sz="1000" i="1" dirty="0"/>
              <a:t>Lancet Oncol</a:t>
            </a:r>
            <a:r>
              <a:rPr lang="en-US" sz="1000" dirty="0"/>
              <a:t>. 2015;16(2):152-160.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4.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Beer TM, et al.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 </a:t>
            </a:r>
            <a:r>
              <a:rPr lang="en-US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Engl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 Med.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2014;371(5):424-433</a:t>
            </a:r>
            <a:r>
              <a:rPr lang="en-US" sz="1000" dirty="0"/>
              <a:t>. </a:t>
            </a:r>
            <a:r>
              <a:rPr lang="en-US" sz="1000" b="1" dirty="0"/>
              <a:t>5. </a:t>
            </a:r>
            <a:r>
              <a:rPr lang="en-US" sz="1000" dirty="0"/>
              <a:t>de Bono JS, et al. </a:t>
            </a:r>
            <a:r>
              <a:rPr lang="en-US" sz="1000" i="1" dirty="0"/>
              <a:t>Lancet. </a:t>
            </a:r>
            <a:r>
              <a:rPr lang="en-US" sz="1000" dirty="0"/>
              <a:t>2010;376:1147-1154. </a:t>
            </a:r>
            <a:r>
              <a:rPr lang="en-US" sz="1000" b="1" dirty="0"/>
              <a:t>6. </a:t>
            </a:r>
            <a:r>
              <a:rPr lang="en-US" sz="1000" dirty="0"/>
              <a:t>de Bono JS, et al. </a:t>
            </a:r>
            <a:r>
              <a:rPr lang="en-US" sz="1000" i="1" dirty="0"/>
              <a:t>N </a:t>
            </a:r>
            <a:r>
              <a:rPr lang="en-US" sz="1000" i="1" dirty="0" err="1"/>
              <a:t>Engl</a:t>
            </a:r>
            <a:r>
              <a:rPr lang="en-US" sz="1000" i="1" dirty="0"/>
              <a:t> J Med. </a:t>
            </a:r>
            <a:r>
              <a:rPr lang="en-US" sz="1000" dirty="0"/>
              <a:t>2011;364(21):1995-2005. </a:t>
            </a:r>
            <a:r>
              <a:rPr lang="en-US" sz="1000" b="1" dirty="0"/>
              <a:t>7.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Scher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HI, et al.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 </a:t>
            </a:r>
            <a:r>
              <a:rPr lang="en-US" sz="1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Engl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 Med.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2012;367(13):1187-1197. </a:t>
            </a:r>
            <a:r>
              <a:rPr lang="en-US" sz="1000" b="1" dirty="0"/>
              <a:t>8. </a:t>
            </a:r>
            <a:r>
              <a:rPr lang="en-US" sz="1000" dirty="0"/>
              <a:t>de Wit R, et al. </a:t>
            </a:r>
            <a:r>
              <a:rPr lang="en-US" sz="1000" i="1" dirty="0"/>
              <a:t>N </a:t>
            </a:r>
            <a:r>
              <a:rPr lang="en-US" sz="1000" i="1" dirty="0" err="1"/>
              <a:t>Engl</a:t>
            </a:r>
            <a:r>
              <a:rPr lang="en-US" sz="1000" i="1" dirty="0"/>
              <a:t> J Med. </a:t>
            </a:r>
            <a:r>
              <a:rPr lang="en-US" sz="1000" dirty="0"/>
              <a:t>2019;381(26):2506-2518.</a:t>
            </a:r>
          </a:p>
        </p:txBody>
      </p:sp>
    </p:spTree>
    <p:extLst>
      <p:ext uri="{BB962C8B-B14F-4D97-AF65-F5344CB8AC3E}">
        <p14:creationId xmlns:p14="http://schemas.microsoft.com/office/powerpoint/2010/main" val="1534704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2412-926E-A24A-99E5-A596D224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10 FDA-Approved Treatment Options in mCRPC</a:t>
            </a:r>
            <a:r>
              <a:rPr lang="en-US" baseline="30000" dirty="0"/>
              <a:t>1,2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18575-726C-0041-8E1A-4C555DA11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530" y="1828800"/>
            <a:ext cx="4830871" cy="4343400"/>
          </a:xfrm>
        </p:spPr>
        <p:txBody>
          <a:bodyPr/>
          <a:lstStyle/>
          <a:p>
            <a:r>
              <a:rPr lang="en-US" dirty="0"/>
              <a:t>Usually administered with continued ADT</a:t>
            </a:r>
          </a:p>
          <a:p>
            <a:r>
              <a:rPr lang="en-US" dirty="0"/>
              <a:t>May include additional treatments for bone metastases:</a:t>
            </a:r>
          </a:p>
          <a:p>
            <a:pPr marL="858817" lvl="2" indent="-287331">
              <a:buFont typeface="System Font Regular"/>
              <a:buChar char="−"/>
            </a:pPr>
            <a:r>
              <a:rPr lang="en-US" sz="1800" dirty="0"/>
              <a:t>Denosumab</a:t>
            </a:r>
          </a:p>
          <a:p>
            <a:pPr marL="858817" lvl="2" indent="-287331">
              <a:buFont typeface="System Font Regular"/>
              <a:buChar char="−"/>
            </a:pPr>
            <a:r>
              <a:rPr lang="en-US" sz="1800" dirty="0"/>
              <a:t>Zoledronic acid</a:t>
            </a:r>
          </a:p>
          <a:p>
            <a:pPr marL="858817" lvl="2" indent="-287331">
              <a:buFont typeface="System Font Regular"/>
              <a:buChar char="−"/>
            </a:pPr>
            <a:r>
              <a:rPr lang="en-US" sz="1800" dirty="0"/>
              <a:t>Radiation as needed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F6D16-266D-5A4F-9902-CE8B0532F9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EA855DF-3C79-0A41-8E94-3E4A00486BB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EF341A1-F995-BE4B-BBDA-51E81AE5C5E3}"/>
              </a:ext>
            </a:extLst>
          </p:cNvPr>
          <p:cNvSpPr/>
          <p:nvPr/>
        </p:nvSpPr>
        <p:spPr>
          <a:xfrm>
            <a:off x="2473739" y="4751141"/>
            <a:ext cx="1873188" cy="4300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Docetaxel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64D0AA-20ED-3F46-8706-4AA1D48AC62F}"/>
              </a:ext>
            </a:extLst>
          </p:cNvPr>
          <p:cNvSpPr/>
          <p:nvPr/>
        </p:nvSpPr>
        <p:spPr>
          <a:xfrm>
            <a:off x="4503879" y="4745757"/>
            <a:ext cx="1873188" cy="43005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Cabazitaxel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E216AF5-F717-044B-ACBB-ED3571C6E48E}"/>
              </a:ext>
            </a:extLst>
          </p:cNvPr>
          <p:cNvSpPr/>
          <p:nvPr/>
        </p:nvSpPr>
        <p:spPr>
          <a:xfrm>
            <a:off x="2473739" y="1907013"/>
            <a:ext cx="1873188" cy="43005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Abiraterone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668718F-B781-AA43-865F-3E897F103F73}"/>
              </a:ext>
            </a:extLst>
          </p:cNvPr>
          <p:cNvSpPr/>
          <p:nvPr/>
        </p:nvSpPr>
        <p:spPr>
          <a:xfrm>
            <a:off x="2473739" y="2496205"/>
            <a:ext cx="1873188" cy="430059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Sipuleucel</a:t>
            </a:r>
            <a:r>
              <a:rPr lang="en-US" dirty="0"/>
              <a:t>-T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22315C-8D3C-094F-8769-C22BB950C508}"/>
              </a:ext>
            </a:extLst>
          </p:cNvPr>
          <p:cNvSpPr/>
          <p:nvPr/>
        </p:nvSpPr>
        <p:spPr>
          <a:xfrm>
            <a:off x="2480933" y="3718332"/>
            <a:ext cx="1873188" cy="430059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Radium-223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F9EA1C0-7042-8844-BCEF-62446A9AA772}"/>
              </a:ext>
            </a:extLst>
          </p:cNvPr>
          <p:cNvSpPr/>
          <p:nvPr/>
        </p:nvSpPr>
        <p:spPr>
          <a:xfrm>
            <a:off x="4503879" y="1905448"/>
            <a:ext cx="1873188" cy="43005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Enzalutamide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A9CFB76-59C4-5147-A6F4-6CB61D1D9B00}"/>
              </a:ext>
            </a:extLst>
          </p:cNvPr>
          <p:cNvSpPr/>
          <p:nvPr/>
        </p:nvSpPr>
        <p:spPr>
          <a:xfrm>
            <a:off x="2444443" y="3123255"/>
            <a:ext cx="2098261" cy="43005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Pembrolizumab</a:t>
            </a:r>
            <a:r>
              <a:rPr lang="en-US" baseline="30000" dirty="0" err="1"/>
              <a:t>a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49752E-82F3-DB46-A7CA-048F4CEF3E3E}"/>
              </a:ext>
            </a:extLst>
          </p:cNvPr>
          <p:cNvSpPr txBox="1"/>
          <p:nvPr/>
        </p:nvSpPr>
        <p:spPr>
          <a:xfrm>
            <a:off x="445277" y="2469166"/>
            <a:ext cx="190465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b="1" dirty="0">
                <a:solidFill>
                  <a:schemeClr val="tx2"/>
                </a:solidFill>
              </a:rPr>
              <a:t>Cell-Based Immunotherapy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69C6DA-1137-624B-AD9E-218D92C34914}"/>
              </a:ext>
            </a:extLst>
          </p:cNvPr>
          <p:cNvSpPr txBox="1"/>
          <p:nvPr/>
        </p:nvSpPr>
        <p:spPr>
          <a:xfrm>
            <a:off x="596642" y="1828802"/>
            <a:ext cx="170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2"/>
                </a:solidFill>
              </a:rPr>
              <a:t>2</a:t>
            </a:r>
            <a:r>
              <a:rPr lang="en-US" sz="1400" b="1" baseline="30000" dirty="0">
                <a:solidFill>
                  <a:schemeClr val="tx2"/>
                </a:solidFill>
              </a:rPr>
              <a:t>nd</a:t>
            </a:r>
            <a:r>
              <a:rPr lang="en-US" sz="1400" b="1" dirty="0">
                <a:solidFill>
                  <a:schemeClr val="tx2"/>
                </a:solidFill>
              </a:rPr>
              <a:t>-Generation</a:t>
            </a:r>
          </a:p>
          <a:p>
            <a:pPr algn="r"/>
            <a:r>
              <a:rPr lang="en-US" sz="1400" b="1" dirty="0" err="1">
                <a:solidFill>
                  <a:schemeClr val="tx2"/>
                </a:solidFill>
              </a:rPr>
              <a:t>ARis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CFCE6-0B56-A24E-9FD9-E8C9D6DA2467}"/>
              </a:ext>
            </a:extLst>
          </p:cNvPr>
          <p:cNvSpPr txBox="1"/>
          <p:nvPr/>
        </p:nvSpPr>
        <p:spPr>
          <a:xfrm>
            <a:off x="658123" y="3697800"/>
            <a:ext cx="170307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b="1" dirty="0">
                <a:solidFill>
                  <a:schemeClr val="tx2"/>
                </a:solidFill>
              </a:rPr>
              <a:t>Alpha Therapy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AAB35B-9824-8D46-96A1-DE7711FD6321}"/>
              </a:ext>
            </a:extLst>
          </p:cNvPr>
          <p:cNvSpPr txBox="1"/>
          <p:nvPr/>
        </p:nvSpPr>
        <p:spPr>
          <a:xfrm>
            <a:off x="456543" y="3131695"/>
            <a:ext cx="190465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b="1" dirty="0">
                <a:solidFill>
                  <a:schemeClr val="tx2"/>
                </a:solidFill>
              </a:rPr>
              <a:t>Immunotherapy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8014B1-D4E8-AC4F-A58D-DAA826117E4B}"/>
              </a:ext>
            </a:extLst>
          </p:cNvPr>
          <p:cNvSpPr txBox="1"/>
          <p:nvPr/>
        </p:nvSpPr>
        <p:spPr>
          <a:xfrm>
            <a:off x="621914" y="4796086"/>
            <a:ext cx="170307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b="1" dirty="0" err="1">
                <a:solidFill>
                  <a:schemeClr val="tx2"/>
                </a:solidFill>
              </a:rPr>
              <a:t>Taxanes</a:t>
            </a:r>
            <a:endParaRPr lang="en-US" sz="1333" b="1" dirty="0">
              <a:solidFill>
                <a:schemeClr val="tx2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52499D-87CD-EA40-A769-665CC121C319}"/>
              </a:ext>
            </a:extLst>
          </p:cNvPr>
          <p:cNvCxnSpPr>
            <a:cxnSpLocks/>
          </p:cNvCxnSpPr>
          <p:nvPr/>
        </p:nvCxnSpPr>
        <p:spPr>
          <a:xfrm>
            <a:off x="2324983" y="2585349"/>
            <a:ext cx="0" cy="6105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8BFAE0-14A7-7F41-831C-4DED3D9781BB}"/>
              </a:ext>
            </a:extLst>
          </p:cNvPr>
          <p:cNvCxnSpPr>
            <a:cxnSpLocks/>
          </p:cNvCxnSpPr>
          <p:nvPr/>
        </p:nvCxnSpPr>
        <p:spPr>
          <a:xfrm>
            <a:off x="2324983" y="3317877"/>
            <a:ext cx="0" cy="61051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F30BF58-C02E-7943-AF67-547CC7D09AF1}"/>
              </a:ext>
            </a:extLst>
          </p:cNvPr>
          <p:cNvCxnSpPr>
            <a:cxnSpLocks/>
          </p:cNvCxnSpPr>
          <p:nvPr/>
        </p:nvCxnSpPr>
        <p:spPr>
          <a:xfrm>
            <a:off x="2324983" y="4015238"/>
            <a:ext cx="0" cy="6105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1519C0-41EF-564C-A31B-E7873239C606}"/>
              </a:ext>
            </a:extLst>
          </p:cNvPr>
          <p:cNvCxnSpPr>
            <a:cxnSpLocks/>
          </p:cNvCxnSpPr>
          <p:nvPr/>
        </p:nvCxnSpPr>
        <p:spPr>
          <a:xfrm>
            <a:off x="2324983" y="1841429"/>
            <a:ext cx="0" cy="61051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F4B957-3C26-BE4C-9C15-B66859BB613B}"/>
              </a:ext>
            </a:extLst>
          </p:cNvPr>
          <p:cNvCxnSpPr>
            <a:cxnSpLocks/>
          </p:cNvCxnSpPr>
          <p:nvPr/>
        </p:nvCxnSpPr>
        <p:spPr>
          <a:xfrm>
            <a:off x="2325128" y="4680109"/>
            <a:ext cx="0" cy="61051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44C1EDB-762F-BC48-9219-A78FD5E36365}"/>
              </a:ext>
            </a:extLst>
          </p:cNvPr>
          <p:cNvSpPr/>
          <p:nvPr/>
        </p:nvSpPr>
        <p:spPr>
          <a:xfrm>
            <a:off x="2473739" y="5358163"/>
            <a:ext cx="1873188" cy="39255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Olaparib</a:t>
            </a:r>
          </a:p>
        </p:txBody>
      </p:sp>
      <p:sp>
        <p:nvSpPr>
          <p:cNvPr id="28" name="Rounded Rectangle 22">
            <a:extLst>
              <a:ext uri="{FF2B5EF4-FFF2-40B4-BE49-F238E27FC236}">
                <a16:creationId xmlns:a16="http://schemas.microsoft.com/office/drawing/2014/main" id="{869AD828-B7A0-444B-879E-8F4F4C2F3BF2}"/>
              </a:ext>
            </a:extLst>
          </p:cNvPr>
          <p:cNvSpPr/>
          <p:nvPr/>
        </p:nvSpPr>
        <p:spPr>
          <a:xfrm>
            <a:off x="6478983" y="5356563"/>
            <a:ext cx="1873188" cy="39255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Rucaparib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E87F1F-D9CE-A24B-AC40-CE6700B6E170}"/>
              </a:ext>
            </a:extLst>
          </p:cNvPr>
          <p:cNvSpPr txBox="1"/>
          <p:nvPr/>
        </p:nvSpPr>
        <p:spPr>
          <a:xfrm>
            <a:off x="620313" y="5391250"/>
            <a:ext cx="170307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b="1" dirty="0">
                <a:solidFill>
                  <a:schemeClr val="tx2"/>
                </a:solidFill>
              </a:rPr>
              <a:t>PARP Inhibitors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B09CBC-9B8E-9F47-A95D-9ED352508C61}"/>
              </a:ext>
            </a:extLst>
          </p:cNvPr>
          <p:cNvCxnSpPr>
            <a:cxnSpLocks/>
          </p:cNvCxnSpPr>
          <p:nvPr/>
        </p:nvCxnSpPr>
        <p:spPr>
          <a:xfrm>
            <a:off x="2333008" y="5332289"/>
            <a:ext cx="0" cy="6105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4ECB9F5D-1DA2-974E-9033-0BC99C69813C}"/>
              </a:ext>
            </a:extLst>
          </p:cNvPr>
          <p:cNvSpPr txBox="1">
            <a:spLocks/>
          </p:cNvSpPr>
          <p:nvPr/>
        </p:nvSpPr>
        <p:spPr>
          <a:xfrm>
            <a:off x="1365766" y="5983672"/>
            <a:ext cx="10216631" cy="501387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5509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081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000" dirty="0"/>
              <a:t>ADT, androgen deprivation therapy; </a:t>
            </a:r>
            <a:r>
              <a:rPr lang="en-US" sz="1000" dirty="0" err="1"/>
              <a:t>ARi</a:t>
            </a:r>
            <a:r>
              <a:rPr lang="en-US" sz="1000" dirty="0"/>
              <a:t>, androgen receptor inhibitor; FDA, Food and Drug Administration; PARP, poly (ADP-ribose) polymerase.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00" baseline="30000" dirty="0" err="1"/>
              <a:t>a</a:t>
            </a:r>
            <a:r>
              <a:rPr lang="en-US" sz="1000" dirty="0" err="1"/>
              <a:t>For</a:t>
            </a:r>
            <a:r>
              <a:rPr lang="en-US" sz="1000" dirty="0"/>
              <a:t> treatment of microsatellite instability-high (MSI-H) or mismatch repair deficient (</a:t>
            </a:r>
            <a:r>
              <a:rPr lang="en-US" sz="1000" dirty="0" err="1"/>
              <a:t>dMMR</a:t>
            </a:r>
            <a:r>
              <a:rPr lang="en-US" sz="1000" dirty="0"/>
              <a:t>) CRPC after failure of at least one systemic treatment.</a:t>
            </a:r>
            <a:endParaRPr lang="en-US" sz="1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b="1" dirty="0"/>
              <a:t>1. </a:t>
            </a:r>
            <a:r>
              <a:rPr lang="en-US" sz="1000" dirty="0"/>
              <a:t>NCCN. Prostate Cancer V2.2020. https://</a:t>
            </a:r>
            <a:r>
              <a:rPr lang="en-US" sz="1000" dirty="0" err="1"/>
              <a:t>www.nccn.org</a:t>
            </a:r>
            <a:r>
              <a:rPr lang="en-US" sz="1000" dirty="0"/>
              <a:t>/professionals/</a:t>
            </a:r>
            <a:r>
              <a:rPr lang="en-US" sz="1000" dirty="0" err="1"/>
              <a:t>physician_gls</a:t>
            </a:r>
            <a:r>
              <a:rPr lang="en-US" sz="1000" dirty="0"/>
              <a:t>/pdf/</a:t>
            </a:r>
            <a:r>
              <a:rPr lang="en-US" sz="1000" dirty="0" err="1"/>
              <a:t>prostate_blocks.pdf</a:t>
            </a:r>
            <a:r>
              <a:rPr lang="en-US" sz="1000" dirty="0"/>
              <a:t>. Accessed July 8, 2020. </a:t>
            </a:r>
            <a:r>
              <a:rPr lang="en-US" sz="1000" b="1" dirty="0"/>
              <a:t>2. </a:t>
            </a:r>
            <a:r>
              <a:rPr lang="en-US" sz="1000" dirty="0"/>
              <a:t>Linder S, et al. </a:t>
            </a:r>
            <a:r>
              <a:rPr lang="en-US" sz="1000" i="1" dirty="0" err="1"/>
              <a:t>Endocr</a:t>
            </a:r>
            <a:r>
              <a:rPr lang="en-US" sz="1000" i="1" dirty="0"/>
              <a:t> </a:t>
            </a:r>
            <a:r>
              <a:rPr lang="en-US" sz="1000" i="1" dirty="0" err="1"/>
              <a:t>Relat</a:t>
            </a:r>
            <a:r>
              <a:rPr lang="en-US" sz="1000" i="1" dirty="0"/>
              <a:t> Cancer. </a:t>
            </a:r>
            <a:r>
              <a:rPr lang="en-US" sz="1000" dirty="0"/>
              <a:t>2018;26(1):R31-R52.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DCFCE6-0B56-A24E-9FD9-E8C9D6DA2467}"/>
              </a:ext>
            </a:extLst>
          </p:cNvPr>
          <p:cNvSpPr txBox="1"/>
          <p:nvPr/>
        </p:nvSpPr>
        <p:spPr>
          <a:xfrm>
            <a:off x="629771" y="4172251"/>
            <a:ext cx="170307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b="1" dirty="0" err="1">
                <a:solidFill>
                  <a:schemeClr val="tx2"/>
                </a:solidFill>
              </a:rPr>
              <a:t>Radioligand</a:t>
            </a:r>
            <a:r>
              <a:rPr lang="en-US" sz="1333" b="1" dirty="0">
                <a:solidFill>
                  <a:schemeClr val="tx2"/>
                </a:solidFill>
              </a:rPr>
              <a:t> directed Therapy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322315C-8D3C-094F-8769-C22BB950C508}"/>
              </a:ext>
            </a:extLst>
          </p:cNvPr>
          <p:cNvSpPr/>
          <p:nvPr/>
        </p:nvSpPr>
        <p:spPr>
          <a:xfrm>
            <a:off x="2429628" y="4234736"/>
            <a:ext cx="4241581" cy="430059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FF0000"/>
                </a:solidFill>
              </a:rPr>
              <a:t>Lutetium Lu 177 </a:t>
            </a:r>
            <a:r>
              <a:rPr lang="en-US" sz="1867" dirty="0" err="1">
                <a:solidFill>
                  <a:srgbClr val="FF0000"/>
                </a:solidFill>
              </a:rPr>
              <a:t>vipivotide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  <a:r>
              <a:rPr lang="en-US" sz="1867" dirty="0" err="1">
                <a:solidFill>
                  <a:srgbClr val="FF0000"/>
                </a:solidFill>
              </a:rPr>
              <a:t>tetraxetan</a:t>
            </a:r>
            <a:endParaRPr lang="en-US" sz="1867" dirty="0">
              <a:solidFill>
                <a:srgbClr val="FF0000"/>
              </a:solidFill>
            </a:endParaRPr>
          </a:p>
        </p:txBody>
      </p:sp>
      <p:sp>
        <p:nvSpPr>
          <p:cNvPr id="34" name="Rounded Rectangle 22">
            <a:extLst>
              <a:ext uri="{FF2B5EF4-FFF2-40B4-BE49-F238E27FC236}">
                <a16:creationId xmlns:a16="http://schemas.microsoft.com/office/drawing/2014/main" id="{869AD828-B7A0-444B-879E-8F4F4C2F3BF2}"/>
              </a:ext>
            </a:extLst>
          </p:cNvPr>
          <p:cNvSpPr/>
          <p:nvPr/>
        </p:nvSpPr>
        <p:spPr>
          <a:xfrm>
            <a:off x="8530857" y="5350577"/>
            <a:ext cx="1873188" cy="39255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Niraparib</a:t>
            </a:r>
            <a:endParaRPr lang="en-US" dirty="0"/>
          </a:p>
        </p:txBody>
      </p:sp>
      <p:sp>
        <p:nvSpPr>
          <p:cNvPr id="35" name="Rounded Rectangle 22">
            <a:extLst>
              <a:ext uri="{FF2B5EF4-FFF2-40B4-BE49-F238E27FC236}">
                <a16:creationId xmlns:a16="http://schemas.microsoft.com/office/drawing/2014/main" id="{869AD828-B7A0-444B-879E-8F4F4C2F3BF2}"/>
              </a:ext>
            </a:extLst>
          </p:cNvPr>
          <p:cNvSpPr/>
          <p:nvPr/>
        </p:nvSpPr>
        <p:spPr>
          <a:xfrm>
            <a:off x="4500831" y="5371803"/>
            <a:ext cx="1873188" cy="39255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Talazoparib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72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611" t="29704" r="11556" b="8864"/>
          <a:stretch/>
        </p:blipFill>
        <p:spPr>
          <a:xfrm>
            <a:off x="766963" y="67377"/>
            <a:ext cx="10586837" cy="66717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13659" y="1263466"/>
            <a:ext cx="5197642" cy="2182378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3659" y="3424935"/>
            <a:ext cx="5197642" cy="319724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54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9686" t="41339" r="13214" b="39203"/>
          <a:stretch/>
        </p:blipFill>
        <p:spPr>
          <a:xfrm>
            <a:off x="329686" y="2164205"/>
            <a:ext cx="5647602" cy="2347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979" y="307374"/>
            <a:ext cx="10515600" cy="1325563"/>
          </a:xfrm>
        </p:spPr>
        <p:txBody>
          <a:bodyPr/>
          <a:lstStyle/>
          <a:p>
            <a:r>
              <a:rPr lang="en-US" dirty="0"/>
              <a:t>NCCN Version 2.2023 Prostate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7953" y="1339760"/>
            <a:ext cx="4747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Systemic Therapy for M1 CRPC: Adenocarcinoma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9685" t="61078" r="13320" b="8864"/>
          <a:stretch/>
        </p:blipFill>
        <p:spPr>
          <a:xfrm>
            <a:off x="5736025" y="2164205"/>
            <a:ext cx="5857605" cy="366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32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Flatiron Real World Data: Less than 50% of Patients Receive &gt; 2 lines of treatment</a:t>
            </a:r>
          </a:p>
        </p:txBody>
      </p:sp>
      <p:pic>
        <p:nvPicPr>
          <p:cNvPr id="4" name="Google Shape;2929;p79" descr="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2481" y="1960173"/>
            <a:ext cx="4313667" cy="413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31;p79" descr="Chart, timeline, bar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123" y="1869021"/>
            <a:ext cx="4187556" cy="4680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21601" y="6349833"/>
            <a:ext cx="370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George DJ, et al </a:t>
            </a:r>
            <a:r>
              <a:rPr lang="en-US" dirty="0" err="1"/>
              <a:t>Clin</a:t>
            </a:r>
            <a:r>
              <a:rPr lang="en-US" dirty="0"/>
              <a:t> GU Cancers 2020</a:t>
            </a:r>
          </a:p>
        </p:txBody>
      </p:sp>
    </p:spTree>
    <p:extLst>
      <p:ext uri="{BB962C8B-B14F-4D97-AF65-F5344CB8AC3E}">
        <p14:creationId xmlns:p14="http://schemas.microsoft.com/office/powerpoint/2010/main" val="2871005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Disclosures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81200" y="1600200"/>
            <a:ext cx="4038600" cy="5257800"/>
          </a:xfrm>
        </p:spPr>
        <p:txBody>
          <a:bodyPr>
            <a:normAutofit fontScale="32500" lnSpcReduction="20000"/>
          </a:bodyPr>
          <a:lstStyle/>
          <a:p>
            <a:r>
              <a:rPr lang="en-US" sz="4000" dirty="0"/>
              <a:t>Advanced Accelerator Applications – Consulting</a:t>
            </a:r>
          </a:p>
          <a:p>
            <a:r>
              <a:rPr lang="en-US" sz="4000" dirty="0" err="1"/>
              <a:t>Ambrx</a:t>
            </a:r>
            <a:r>
              <a:rPr lang="en-US" sz="4000" dirty="0"/>
              <a:t> - Consultant</a:t>
            </a:r>
          </a:p>
          <a:p>
            <a:r>
              <a:rPr lang="en-US" sz="4000" dirty="0"/>
              <a:t>American Association for Cancer Research – </a:t>
            </a:r>
            <a:r>
              <a:rPr lang="en-US" sz="4000" dirty="0" err="1"/>
              <a:t>Sr</a:t>
            </a:r>
            <a:r>
              <a:rPr lang="en-US" sz="4000" dirty="0"/>
              <a:t> Editor</a:t>
            </a:r>
          </a:p>
          <a:p>
            <a:r>
              <a:rPr lang="en-US" sz="4000" dirty="0" err="1"/>
              <a:t>Astellas</a:t>
            </a:r>
            <a:r>
              <a:rPr lang="en-US" sz="4000" dirty="0"/>
              <a:t> – Consultant, Research, Advisory Board</a:t>
            </a:r>
          </a:p>
          <a:p>
            <a:r>
              <a:rPr lang="en-US" sz="4000" dirty="0" err="1"/>
              <a:t>Astrazeneca</a:t>
            </a:r>
            <a:r>
              <a:rPr lang="en-US" sz="4000" dirty="0"/>
              <a:t> – Research, Consultant, Advisory Board, CAPI-281 Steering Committee member, IDMC</a:t>
            </a:r>
          </a:p>
          <a:p>
            <a:r>
              <a:rPr lang="en-US" sz="4000" dirty="0" err="1"/>
              <a:t>Axess</a:t>
            </a:r>
            <a:r>
              <a:rPr lang="en-US" sz="4000" dirty="0"/>
              <a:t> Oncology – Independent Contractor</a:t>
            </a:r>
          </a:p>
          <a:p>
            <a:r>
              <a:rPr lang="en-US" sz="4000" dirty="0"/>
              <a:t>Bayer H/C Pharmaceuticals – Consultant, Honorarium, Travel accommodations, SC</a:t>
            </a:r>
          </a:p>
          <a:p>
            <a:r>
              <a:rPr lang="en-US" sz="4000" dirty="0"/>
              <a:t>BMS – Consultant, Research, Steering Committee</a:t>
            </a:r>
          </a:p>
          <a:p>
            <a:r>
              <a:rPr lang="en-US" sz="4000" dirty="0" err="1"/>
              <a:t>Calithera</a:t>
            </a:r>
            <a:r>
              <a:rPr lang="en-US" sz="4000" dirty="0"/>
              <a:t> – Research</a:t>
            </a:r>
          </a:p>
          <a:p>
            <a:r>
              <a:rPr lang="en-US" sz="4000" dirty="0" err="1"/>
              <a:t>Capio</a:t>
            </a:r>
            <a:r>
              <a:rPr lang="en-US" sz="4000" dirty="0"/>
              <a:t> Biosciences – Scientific Advisory Board</a:t>
            </a:r>
          </a:p>
          <a:p>
            <a:r>
              <a:rPr lang="en-US" sz="4000" dirty="0"/>
              <a:t>Constellation Pharmaceuticals - Consultant (09/2020)</a:t>
            </a:r>
          </a:p>
          <a:p>
            <a:r>
              <a:rPr lang="en-US" sz="4000" dirty="0"/>
              <a:t>EMD </a:t>
            </a:r>
            <a:r>
              <a:rPr lang="en-US" sz="4000" dirty="0" err="1"/>
              <a:t>Serono</a:t>
            </a:r>
            <a:r>
              <a:rPr lang="en-US" sz="4000" dirty="0"/>
              <a:t> - Honorarium</a:t>
            </a:r>
          </a:p>
          <a:p>
            <a:r>
              <a:rPr lang="en-US" sz="4000" dirty="0"/>
              <a:t>Exelixis, </a:t>
            </a:r>
            <a:r>
              <a:rPr lang="en-US" sz="4000" dirty="0" err="1"/>
              <a:t>Inc</a:t>
            </a:r>
            <a:r>
              <a:rPr lang="en-US" sz="4000" dirty="0"/>
              <a:t> – Research, Consultant, Honorarium, Expert witness, Travel accommodations </a:t>
            </a:r>
          </a:p>
          <a:p>
            <a:r>
              <a:rPr lang="en-US" sz="4000" dirty="0"/>
              <a:t>Flatiron – Consultant</a:t>
            </a:r>
          </a:p>
          <a:p>
            <a:r>
              <a:rPr lang="en-US" sz="4000" dirty="0" err="1"/>
              <a:t>Ipsen</a:t>
            </a:r>
            <a:r>
              <a:rPr lang="en-US" sz="4000" dirty="0"/>
              <a:t> - Honorarium</a:t>
            </a:r>
          </a:p>
          <a:p>
            <a:r>
              <a:rPr lang="en-US" sz="4000" dirty="0"/>
              <a:t>Janssen Pharmaceuticals – Research, Consultant, Independent Data Monitoring Committee (IDMC)</a:t>
            </a:r>
          </a:p>
          <a:p>
            <a:r>
              <a:rPr lang="en-US" sz="4000" dirty="0"/>
              <a:t>Merck Sharp &amp; </a:t>
            </a:r>
            <a:r>
              <a:rPr lang="en-US" sz="4000" dirty="0" err="1"/>
              <a:t>Dohme</a:t>
            </a:r>
            <a:r>
              <a:rPr lang="en-US" sz="4000" dirty="0"/>
              <a:t> – Consultant, Research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351338"/>
          </a:xfrm>
        </p:spPr>
        <p:txBody>
          <a:bodyPr>
            <a:noAutofit/>
          </a:bodyPr>
          <a:lstStyle/>
          <a:p>
            <a:r>
              <a:rPr lang="en-US" sz="1300" dirty="0"/>
              <a:t>Michael J Hennessey Associates – Honorarium, Consultant</a:t>
            </a:r>
          </a:p>
          <a:p>
            <a:r>
              <a:rPr lang="en-US" sz="1300" dirty="0"/>
              <a:t>Millennium Medical Publishing, Clinical Advances in Hematology &amp; Oncology – Co-Editor-in-Chief</a:t>
            </a:r>
          </a:p>
          <a:p>
            <a:r>
              <a:rPr lang="en-US" sz="1300" dirty="0" err="1"/>
              <a:t>Modra</a:t>
            </a:r>
            <a:r>
              <a:rPr lang="en-US" sz="1300" dirty="0"/>
              <a:t> Pharmaceuticals B.V. – Advisory Board</a:t>
            </a:r>
          </a:p>
          <a:p>
            <a:r>
              <a:rPr lang="en-US" sz="1300" dirty="0" err="1"/>
              <a:t>Myovant</a:t>
            </a:r>
            <a:r>
              <a:rPr lang="en-US" sz="1300" dirty="0"/>
              <a:t> Sciences, </a:t>
            </a:r>
            <a:r>
              <a:rPr lang="en-US" sz="1300" dirty="0" err="1"/>
              <a:t>Inc</a:t>
            </a:r>
            <a:r>
              <a:rPr lang="en-US" sz="1300" dirty="0"/>
              <a:t> – Consultant</a:t>
            </a:r>
          </a:p>
          <a:p>
            <a:r>
              <a:rPr lang="en-US" sz="1300" dirty="0" err="1"/>
              <a:t>Nektar</a:t>
            </a:r>
            <a:r>
              <a:rPr lang="en-US" sz="1300" dirty="0"/>
              <a:t> Therapeutics – Steering Committee</a:t>
            </a:r>
          </a:p>
          <a:p>
            <a:r>
              <a:rPr lang="en-US" sz="1300" dirty="0"/>
              <a:t>Novartis – Research, Consulting</a:t>
            </a:r>
          </a:p>
          <a:p>
            <a:r>
              <a:rPr lang="en-US" sz="1300" dirty="0"/>
              <a:t>Physician Education Resource LLC - Consultant</a:t>
            </a:r>
          </a:p>
          <a:p>
            <a:r>
              <a:rPr lang="en-US" sz="1300" dirty="0"/>
              <a:t>Pfizer – Research, Consultant, Steering Committee, Honorarium</a:t>
            </a:r>
          </a:p>
          <a:p>
            <a:r>
              <a:rPr lang="en-US" sz="1300" dirty="0" err="1"/>
              <a:t>Propella</a:t>
            </a:r>
            <a:r>
              <a:rPr lang="en-US" sz="1300" dirty="0"/>
              <a:t> TX – Consultant </a:t>
            </a:r>
          </a:p>
          <a:p>
            <a:r>
              <a:rPr lang="en-US" sz="1300" dirty="0"/>
              <a:t>Sanofi – Research, Consultant</a:t>
            </a:r>
          </a:p>
          <a:p>
            <a:r>
              <a:rPr lang="en-US" sz="1300" dirty="0" err="1"/>
              <a:t>UroGPO</a:t>
            </a:r>
            <a:r>
              <a:rPr lang="en-US" sz="1300" dirty="0"/>
              <a:t> - Honorarium</a:t>
            </a:r>
          </a:p>
          <a:p>
            <a:r>
              <a:rPr lang="en-US" sz="1300" dirty="0" err="1"/>
              <a:t>UroToday</a:t>
            </a:r>
            <a:r>
              <a:rPr lang="en-US" sz="1300" dirty="0"/>
              <a:t> – Honorarium, Travel accommodations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5695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042" y="230371"/>
            <a:ext cx="11135627" cy="1325563"/>
          </a:xfrm>
        </p:spPr>
        <p:txBody>
          <a:bodyPr/>
          <a:lstStyle/>
          <a:p>
            <a:r>
              <a:rPr lang="en-US" dirty="0"/>
              <a:t>Charles, 83 </a:t>
            </a:r>
            <a:r>
              <a:rPr lang="en-US" dirty="0" err="1"/>
              <a:t>yo</a:t>
            </a:r>
            <a:r>
              <a:rPr lang="en-US" dirty="0"/>
              <a:t> man diagnosed with </a:t>
            </a:r>
            <a:r>
              <a:rPr lang="en-US" dirty="0" err="1"/>
              <a:t>PCa</a:t>
            </a:r>
            <a:r>
              <a:rPr lang="en-US" dirty="0"/>
              <a:t> in 2002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9" y="1260908"/>
            <a:ext cx="11328935" cy="5597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09/06/2002 Diagnosed with high-risk prostate cancer (clinical T1c, Gleason 8, PSA 59.4); CT and bone scan: no metastases </a:t>
            </a:r>
            <a:br>
              <a:rPr lang="en-US" sz="1800" dirty="0"/>
            </a:br>
            <a:r>
              <a:rPr lang="en-US" sz="1800" dirty="0"/>
              <a:t>4/3/2003 Completed 6 months of ADT and definitive radiation therapy to prostate and seminal vesicles (78 </a:t>
            </a:r>
            <a:r>
              <a:rPr lang="en-US" sz="1800" dirty="0" err="1"/>
              <a:t>Gy</a:t>
            </a:r>
            <a:r>
              <a:rPr lang="en-US" sz="1800" dirty="0"/>
              <a:t>,) 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8/17/2006 PSA 279  CT: Extensive retroperitoneal and pelvic lymphadenopathy, consistent with metastatic prostate cancer. Indeterminate rib lesion on bone scan</a:t>
            </a:r>
            <a:br>
              <a:rPr lang="en-US" sz="1800" dirty="0"/>
            </a:br>
            <a:r>
              <a:rPr lang="en-US" sz="1800" dirty="0"/>
              <a:t>2006-2015 Intermittent ADT </a:t>
            </a:r>
            <a:br>
              <a:rPr lang="en-US" sz="1800" dirty="0"/>
            </a:br>
            <a:r>
              <a:rPr lang="en-US" sz="1800" dirty="0"/>
              <a:t>3/2015 PSA 65 </a:t>
            </a:r>
            <a:br>
              <a:rPr lang="en-US" sz="1800" dirty="0"/>
            </a:br>
            <a:r>
              <a:rPr lang="en-US" sz="1800" dirty="0"/>
              <a:t>5/27/15 Completed radiation treatment to the para-aortic nodes (50.4Gy)  restarted in ADT continuously</a:t>
            </a:r>
            <a:br>
              <a:rPr lang="en-US" sz="1800" dirty="0"/>
            </a:br>
            <a:r>
              <a:rPr lang="en-US" sz="1800" dirty="0"/>
              <a:t>5/23/16 PSA 7.77 bone scan negative; CT with iliac bone met and retroperitoneal nodes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11/15/16 PSA 11.17 T &lt; 10 consistent with </a:t>
            </a:r>
            <a:r>
              <a:rPr lang="en-US" sz="1800" dirty="0" err="1">
                <a:solidFill>
                  <a:srgbClr val="FF0000"/>
                </a:solidFill>
              </a:rPr>
              <a:t>mCRPC</a:t>
            </a:r>
            <a:br>
              <a:rPr lang="en-US" sz="1800" dirty="0"/>
            </a:br>
            <a:r>
              <a:rPr lang="en-US" sz="1800" dirty="0"/>
              <a:t>01/13/17 - 2/10/17: </a:t>
            </a:r>
            <a:r>
              <a:rPr lang="en-US" sz="1800" dirty="0" err="1"/>
              <a:t>Provenge</a:t>
            </a:r>
            <a:r>
              <a:rPr lang="en-US" sz="1800" dirty="0"/>
              <a:t> X 3 followed by RPLND </a:t>
            </a:r>
            <a:br>
              <a:rPr lang="en-US" sz="1800" dirty="0"/>
            </a:br>
            <a:r>
              <a:rPr lang="en-US" sz="1800" dirty="0"/>
              <a:t>10/2/17 PSA 43.99 </a:t>
            </a:r>
            <a:br>
              <a:rPr lang="en-US" sz="1800" dirty="0"/>
            </a:br>
            <a:r>
              <a:rPr lang="en-US" sz="1800" dirty="0"/>
              <a:t>11/6/17 </a:t>
            </a:r>
            <a:r>
              <a:rPr lang="en-US" sz="1800" dirty="0" err="1"/>
              <a:t>Invitae</a:t>
            </a:r>
            <a:r>
              <a:rPr lang="en-US" sz="1800" dirty="0"/>
              <a:t> no inherited genetic alterations</a:t>
            </a:r>
            <a:br>
              <a:rPr lang="en-US" sz="1800" dirty="0"/>
            </a:br>
            <a:r>
              <a:rPr lang="en-US" sz="1800" dirty="0"/>
              <a:t>12/6/17 PSA 72.97 BS NED started enzalutamide</a:t>
            </a:r>
            <a:br>
              <a:rPr lang="en-US" sz="1800" dirty="0"/>
            </a:br>
            <a:r>
              <a:rPr lang="en-US" sz="1800" dirty="0"/>
              <a:t>2/28/18 PSA 0.57 CT/BS NED </a:t>
            </a:r>
            <a:br>
              <a:rPr lang="en-US" sz="1800" dirty="0"/>
            </a:br>
            <a:r>
              <a:rPr lang="en-US" sz="1800" dirty="0"/>
              <a:t>12/2/19 PSA 0.03 CT/BS NED </a:t>
            </a:r>
            <a:br>
              <a:rPr lang="en-US" sz="1800" dirty="0"/>
            </a:br>
            <a:r>
              <a:rPr lang="en-US" sz="1800" dirty="0"/>
              <a:t>12/2/20 PSA 0.06 CT/BS NED </a:t>
            </a:r>
            <a:br>
              <a:rPr lang="en-US" sz="1800" dirty="0"/>
            </a:br>
            <a:r>
              <a:rPr lang="en-US" sz="1800" dirty="0"/>
              <a:t>7/26/21 PSA 0.45 CT/BS NED </a:t>
            </a:r>
            <a:br>
              <a:rPr lang="en-US" sz="1800" dirty="0"/>
            </a:br>
            <a:r>
              <a:rPr lang="en-US" sz="1800" dirty="0"/>
              <a:t>9/21/21 PSA 0.33 PSMA PET/CT - 7 mm para-aortic nodes, 2 small </a:t>
            </a:r>
            <a:r>
              <a:rPr lang="en-US" sz="1800" dirty="0" err="1"/>
              <a:t>indetermiate</a:t>
            </a:r>
            <a:r>
              <a:rPr lang="en-US" sz="1800" dirty="0"/>
              <a:t> bone lesions. </a:t>
            </a:r>
            <a:br>
              <a:rPr lang="en-US" sz="1800" dirty="0"/>
            </a:br>
            <a:r>
              <a:rPr lang="en-US" sz="1800" dirty="0"/>
              <a:t>3/28/22 PSA 4.10 CT/BS - 0.8 cm </a:t>
            </a:r>
            <a:r>
              <a:rPr lang="en-US" sz="1800" dirty="0" err="1"/>
              <a:t>peri</a:t>
            </a:r>
            <a:r>
              <a:rPr lang="en-US" sz="1800" dirty="0"/>
              <a:t>-aortic node slightly enlarged.</a:t>
            </a:r>
            <a:br>
              <a:rPr lang="en-US" sz="1800" dirty="0"/>
            </a:br>
            <a:r>
              <a:rPr lang="en-US" sz="1800" dirty="0"/>
              <a:t>6/30/22 PSA 14.24 Bone scan – no activity; CT – 1.1 cm PA node, persistent sclerotic/lytic changes in L iliac crest</a:t>
            </a:r>
            <a:br>
              <a:rPr lang="en-US" sz="1800" dirty="0"/>
            </a:br>
            <a:r>
              <a:rPr lang="en-US" sz="1800" dirty="0"/>
              <a:t>7/6/22 enrolled onto the </a:t>
            </a:r>
            <a:r>
              <a:rPr lang="en-US" sz="1800" dirty="0" err="1"/>
              <a:t>PSMAfore</a:t>
            </a:r>
            <a:r>
              <a:rPr lang="en-US" sz="1800" dirty="0"/>
              <a:t> study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44190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8006" y="-201270"/>
            <a:ext cx="6785009" cy="1325563"/>
          </a:xfrm>
        </p:spPr>
        <p:txBody>
          <a:bodyPr/>
          <a:lstStyle/>
          <a:p>
            <a:r>
              <a:rPr lang="en-US" dirty="0"/>
              <a:t>Pre-treatment Scans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75" t="27281" r="39839" b="27151"/>
          <a:stretch/>
        </p:blipFill>
        <p:spPr>
          <a:xfrm>
            <a:off x="5012622" y="1226599"/>
            <a:ext cx="3852244" cy="2774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444" t="32864" r="40500" b="26642"/>
          <a:stretch/>
        </p:blipFill>
        <p:spPr>
          <a:xfrm>
            <a:off x="5012622" y="4001294"/>
            <a:ext cx="3862924" cy="2653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085" t="45860" r="33379" b="19630"/>
          <a:stretch/>
        </p:blipFill>
        <p:spPr>
          <a:xfrm>
            <a:off x="838200" y="4001294"/>
            <a:ext cx="3868554" cy="265365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411453" y="2756775"/>
            <a:ext cx="510139" cy="59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389" t="20025" r="28834" b="25456"/>
          <a:stretch/>
        </p:blipFill>
        <p:spPr>
          <a:xfrm>
            <a:off x="809576" y="1242784"/>
            <a:ext cx="3897177" cy="275851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5400000" flipH="1">
            <a:off x="2837849" y="3140182"/>
            <a:ext cx="510139" cy="59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87179" y="842422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9-21-21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8711" y="86969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6-30-22</a:t>
            </a:r>
          </a:p>
        </p:txBody>
      </p:sp>
    </p:spTree>
    <p:extLst>
      <p:ext uri="{BB962C8B-B14F-4D97-AF65-F5344CB8AC3E}">
        <p14:creationId xmlns:p14="http://schemas.microsoft.com/office/powerpoint/2010/main" val="186160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62" y="162870"/>
            <a:ext cx="10515600" cy="1325563"/>
          </a:xfrm>
        </p:spPr>
        <p:txBody>
          <a:bodyPr/>
          <a:lstStyle/>
          <a:p>
            <a:r>
              <a:rPr lang="en-US" dirty="0"/>
              <a:t>Charles, 1 year on </a:t>
            </a:r>
            <a:r>
              <a:rPr lang="en-US" dirty="0" err="1"/>
              <a:t>PSMAfore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89" y="13688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8/10/22 PSA 19.15; C1 177Lu-PSMA-617 on </a:t>
            </a:r>
            <a:r>
              <a:rPr lang="en-US" sz="1800" dirty="0" err="1"/>
              <a:t>PSMAfore</a:t>
            </a:r>
            <a:r>
              <a:rPr lang="en-US" sz="1800" dirty="0"/>
              <a:t> study</a:t>
            </a:r>
            <a:br>
              <a:rPr lang="en-US" sz="1800" dirty="0"/>
            </a:br>
            <a:r>
              <a:rPr lang="en-US" sz="1800" dirty="0"/>
              <a:t>9/21/22 PSA 3.05; C2 177Lu-PSMA-617</a:t>
            </a:r>
            <a:br>
              <a:rPr lang="en-US" sz="1800" dirty="0"/>
            </a:br>
            <a:r>
              <a:rPr lang="en-US" sz="1800" dirty="0"/>
              <a:t>12/14/22 PSA 0.56 BS/CT - stable no new </a:t>
            </a:r>
            <a:r>
              <a:rPr lang="en-US" sz="1800" dirty="0" err="1"/>
              <a:t>mets</a:t>
            </a:r>
            <a:r>
              <a:rPr lang="en-US" sz="1800" dirty="0"/>
              <a:t>; C4 177Lu-PSMA-617</a:t>
            </a:r>
            <a:br>
              <a:rPr lang="en-US" sz="1800" dirty="0"/>
            </a:br>
            <a:r>
              <a:rPr lang="en-US" sz="1800" dirty="0"/>
              <a:t>4/20/23 PSA   C6 177Lu-PSMA-617</a:t>
            </a:r>
            <a:br>
              <a:rPr lang="en-US" sz="1800" dirty="0"/>
            </a:br>
            <a:r>
              <a:rPr lang="en-US" sz="1800" dirty="0"/>
              <a:t>7/7/23 PSA 0.03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389" t="31086" r="41555" b="27136"/>
          <a:stretch/>
        </p:blipFill>
        <p:spPr>
          <a:xfrm>
            <a:off x="4013733" y="3513975"/>
            <a:ext cx="3660368" cy="2773316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/>
          <a:srcRect l="24575" t="27281" r="39839" b="27151"/>
          <a:stretch/>
        </p:blipFill>
        <p:spPr>
          <a:xfrm>
            <a:off x="161489" y="3505369"/>
            <a:ext cx="3852244" cy="27746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492943" y="5042772"/>
            <a:ext cx="510139" cy="59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345187" y="5014755"/>
            <a:ext cx="510139" cy="59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333" t="35136" r="40611" b="26247"/>
          <a:stretch/>
        </p:blipFill>
        <p:spPr>
          <a:xfrm>
            <a:off x="8027469" y="3505369"/>
            <a:ext cx="3982185" cy="2774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6444" t="32864" r="40500" b="26642"/>
          <a:stretch/>
        </p:blipFill>
        <p:spPr>
          <a:xfrm>
            <a:off x="8027469" y="429144"/>
            <a:ext cx="3982185" cy="2679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2265" y="306063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6-30-22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63147" y="59812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6-30-22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71159" y="310886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7-6-23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63147" y="310886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7-6-23</a:t>
            </a:r>
          </a:p>
        </p:txBody>
      </p:sp>
    </p:spTree>
    <p:extLst>
      <p:ext uri="{BB962C8B-B14F-4D97-AF65-F5344CB8AC3E}">
        <p14:creationId xmlns:p14="http://schemas.microsoft.com/office/powerpoint/2010/main" val="545909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Malcolm, a 75 </a:t>
            </a:r>
            <a:r>
              <a:rPr lang="en-US" dirty="0" err="1"/>
              <a:t>yo</a:t>
            </a:r>
            <a:r>
              <a:rPr lang="en-US" dirty="0"/>
              <a:t> man diagnosed in 2008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106752" cy="54606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dirty="0" err="1"/>
              <a:t>Postate</a:t>
            </a:r>
            <a:r>
              <a:rPr lang="en-US" sz="3400" dirty="0"/>
              <a:t> Cancer </a:t>
            </a:r>
            <a:br>
              <a:rPr lang="en-US" sz="3400" dirty="0"/>
            </a:br>
            <a:r>
              <a:rPr lang="en-US" sz="3400" dirty="0"/>
              <a:t>2008 Diagnosed with PSA of 3.0; cT2a. TRUS/</a:t>
            </a:r>
            <a:r>
              <a:rPr lang="en-US" sz="3400" dirty="0" err="1"/>
              <a:t>bx</a:t>
            </a:r>
            <a:r>
              <a:rPr lang="en-US" sz="3400" dirty="0"/>
              <a:t>: Gleason 3+3 adenocarcinoma involving multiple cores on the right  and 3+4 adenocarcinoma involving multiple cores on the left side </a:t>
            </a:r>
            <a:br>
              <a:rPr lang="en-US" sz="3400" dirty="0"/>
            </a:br>
            <a:r>
              <a:rPr lang="en-US" sz="3400" dirty="0"/>
              <a:t>2008 RRP: pT2cN0Mx Gleason 3+4 prostate adenocarcinoma involving 5% of the gland. No ECE or SVI. Margins negative. </a:t>
            </a:r>
            <a:br>
              <a:rPr lang="en-US" sz="3400" dirty="0"/>
            </a:br>
            <a:r>
              <a:rPr lang="en-US" sz="3400" dirty="0"/>
              <a:t>3/2009 PSA &lt;0.1 </a:t>
            </a:r>
            <a:br>
              <a:rPr lang="en-US" sz="3400" dirty="0"/>
            </a:br>
            <a:r>
              <a:rPr lang="en-US" sz="3400" dirty="0"/>
              <a:t>6/2010 PSA 0.2 </a:t>
            </a:r>
            <a:br>
              <a:rPr lang="en-US" sz="3400" dirty="0"/>
            </a:br>
            <a:r>
              <a:rPr lang="en-US" sz="3400" dirty="0"/>
              <a:t>2/2011 PSA 0.3 Bone scan negative. Treated with salvage RT </a:t>
            </a:r>
            <a:br>
              <a:rPr lang="en-US" sz="3400" dirty="0"/>
            </a:br>
            <a:r>
              <a:rPr lang="en-US" sz="3400" dirty="0"/>
              <a:t>10/7/2011 PSA &lt; 0.1 </a:t>
            </a:r>
            <a:br>
              <a:rPr lang="en-US" sz="3400" dirty="0"/>
            </a:br>
            <a:r>
              <a:rPr lang="en-US" sz="3400" dirty="0"/>
              <a:t>11/2014 PSA 0.1 </a:t>
            </a:r>
            <a:br>
              <a:rPr lang="en-US" sz="3400" dirty="0"/>
            </a:br>
            <a:r>
              <a:rPr lang="en-US" sz="3400" dirty="0"/>
              <a:t>7/31/2015 PSA 0.4 </a:t>
            </a:r>
            <a:br>
              <a:rPr lang="en-US" sz="3400" dirty="0"/>
            </a:br>
            <a:r>
              <a:rPr lang="en-US" sz="3400" dirty="0"/>
              <a:t>11/13/2015 PSA 0.8  </a:t>
            </a:r>
            <a:br>
              <a:rPr lang="en-US" sz="3400" dirty="0"/>
            </a:br>
            <a:r>
              <a:rPr lang="en-US" sz="3400" dirty="0"/>
              <a:t>6/15/16 PSA 1.22 T 469 bone scan and CT NED </a:t>
            </a:r>
            <a:br>
              <a:rPr lang="en-US" sz="3400" dirty="0"/>
            </a:br>
            <a:r>
              <a:rPr lang="en-US" sz="3400" dirty="0"/>
              <a:t>4/23/18 PSA 5.57 BS negative, CT punctate sclerotic lesions in spine, ribs, pelvis </a:t>
            </a:r>
            <a:br>
              <a:rPr lang="en-US" sz="3400" dirty="0"/>
            </a:br>
            <a:r>
              <a:rPr lang="en-US" sz="3400" dirty="0"/>
              <a:t>9/20/18 PSA 12.6  enrolls onto the HERO study, randomized to the </a:t>
            </a:r>
            <a:r>
              <a:rPr lang="en-US" sz="3400" dirty="0" err="1"/>
              <a:t>relugolix</a:t>
            </a:r>
            <a:r>
              <a:rPr lang="en-US" sz="3400" dirty="0"/>
              <a:t> arm. </a:t>
            </a:r>
            <a:br>
              <a:rPr lang="en-US" sz="3400" dirty="0"/>
            </a:br>
            <a:r>
              <a:rPr lang="en-US" sz="3400" dirty="0"/>
              <a:t>8/26/19 PSA 0.12 T 11 </a:t>
            </a:r>
            <a:br>
              <a:rPr lang="en-US" sz="3400" dirty="0"/>
            </a:br>
            <a:r>
              <a:rPr lang="en-US" sz="3400" dirty="0"/>
              <a:t>9/25/19 PSA 0.66 T 471 </a:t>
            </a:r>
            <a:br>
              <a:rPr lang="en-US" sz="3400" dirty="0"/>
            </a:br>
            <a:r>
              <a:rPr lang="en-US" sz="3400" dirty="0"/>
              <a:t>11/18/19: PSA 2.97 T 376 </a:t>
            </a:r>
            <a:br>
              <a:rPr lang="en-US" sz="3400" dirty="0"/>
            </a:br>
            <a:r>
              <a:rPr lang="en-US" sz="3400" dirty="0"/>
              <a:t>1/27/20: PSA 9.66. PET Innumerable sclerotic lesions throughout the axial skeleton, consistent with osseous metastatic disease. Start </a:t>
            </a:r>
            <a:r>
              <a:rPr lang="en-US" sz="3400" dirty="0" err="1"/>
              <a:t>lupron</a:t>
            </a:r>
            <a:r>
              <a:rPr lang="en-US" sz="3400" dirty="0"/>
              <a:t> + enzalutamide </a:t>
            </a:r>
            <a:br>
              <a:rPr lang="en-US" sz="3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09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349" y="163393"/>
            <a:ext cx="9441581" cy="1325563"/>
          </a:xfrm>
        </p:spPr>
        <p:txBody>
          <a:bodyPr/>
          <a:lstStyle/>
          <a:p>
            <a:r>
              <a:rPr lang="en-US" dirty="0"/>
              <a:t>1-17-2020 F</a:t>
            </a:r>
            <a:r>
              <a:rPr lang="en-US" baseline="30000" dirty="0"/>
              <a:t>18</a:t>
            </a:r>
            <a:r>
              <a:rPr lang="en-US" dirty="0"/>
              <a:t> </a:t>
            </a:r>
            <a:r>
              <a:rPr lang="en-US" dirty="0" err="1"/>
              <a:t>Fluciclovine</a:t>
            </a:r>
            <a:r>
              <a:rPr lang="en-US" dirty="0"/>
              <a:t> PET 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722" t="46395" r="42556" b="23481"/>
          <a:stretch/>
        </p:blipFill>
        <p:spPr>
          <a:xfrm>
            <a:off x="1656349" y="2191202"/>
            <a:ext cx="3868554" cy="2153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389" t="42742" r="43000" b="22197"/>
          <a:stretch/>
        </p:blipFill>
        <p:spPr>
          <a:xfrm>
            <a:off x="1656349" y="4424068"/>
            <a:ext cx="3868554" cy="2222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8611" t="45704" r="44944" b="22098"/>
          <a:stretch/>
        </p:blipFill>
        <p:spPr>
          <a:xfrm>
            <a:off x="5890662" y="2191202"/>
            <a:ext cx="3836889" cy="2153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7055" t="48272" r="42722" b="21210"/>
          <a:stretch/>
        </p:blipFill>
        <p:spPr>
          <a:xfrm>
            <a:off x="5890662" y="4452567"/>
            <a:ext cx="3836889" cy="2179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139" y="1113571"/>
            <a:ext cx="10915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Impression:</a:t>
            </a:r>
          </a:p>
          <a:p>
            <a:r>
              <a:rPr lang="es-ES" dirty="0"/>
              <a:t>1. No </a:t>
            </a:r>
            <a:r>
              <a:rPr lang="es-ES" dirty="0" err="1"/>
              <a:t>abnormal</a:t>
            </a:r>
            <a:r>
              <a:rPr lang="es-ES" dirty="0"/>
              <a:t> 18F-Fluciclovine </a:t>
            </a:r>
            <a:r>
              <a:rPr lang="es-ES" dirty="0" err="1"/>
              <a:t>uptake</a:t>
            </a:r>
            <a:r>
              <a:rPr lang="es-ES" dirty="0"/>
              <a:t>.</a:t>
            </a:r>
            <a:r>
              <a:rPr lang="en-US" dirty="0"/>
              <a:t> </a:t>
            </a:r>
          </a:p>
          <a:p>
            <a:r>
              <a:rPr lang="en-US" dirty="0"/>
              <a:t>2. Innumerable sclerotic lesions throughout the axial skeleton, consistent with osseous metastatic disease.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26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Malcolm,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2/2/20 Started on Lupron and enzalutamide</a:t>
            </a:r>
          </a:p>
          <a:p>
            <a:pPr marL="0" indent="0">
              <a:buNone/>
            </a:pPr>
            <a:r>
              <a:rPr lang="en-US" dirty="0"/>
              <a:t>3/2/20 PSA 0.22 CPET VO2 peak 24.7 (95% predicted) </a:t>
            </a:r>
            <a:br>
              <a:rPr lang="en-US" dirty="0"/>
            </a:br>
            <a:r>
              <a:rPr lang="en-US" dirty="0"/>
              <a:t>4/15/20 PSA&lt;.01 Test 24 </a:t>
            </a:r>
            <a:br>
              <a:rPr lang="en-US" dirty="0"/>
            </a:br>
            <a:r>
              <a:rPr lang="en-US" dirty="0"/>
              <a:t>7/27/20 PSA 0.03 CT/BS stable </a:t>
            </a:r>
            <a:br>
              <a:rPr lang="en-US" dirty="0"/>
            </a:br>
            <a:r>
              <a:rPr lang="en-US" dirty="0"/>
              <a:t>10/27/20 PSA 0.02 CPET VO2 peak 20.9% (80% predicted)</a:t>
            </a:r>
            <a:br>
              <a:rPr lang="en-US" dirty="0"/>
            </a:br>
            <a:r>
              <a:rPr lang="en-US" dirty="0"/>
              <a:t>10/7/21 PSA 0.03 enzalutamide lowered to 120 mg daily (fatigue)</a:t>
            </a:r>
            <a:br>
              <a:rPr lang="en-US" dirty="0"/>
            </a:br>
            <a:r>
              <a:rPr lang="en-US" dirty="0"/>
              <a:t>1/31/21 PSA 0.45 Increased enzalutamide to 160 mg</a:t>
            </a:r>
            <a:br>
              <a:rPr lang="en-US" dirty="0"/>
            </a:br>
            <a:r>
              <a:rPr lang="en-US" dirty="0"/>
              <a:t>3/14/22 PSA 0.80 enzalutamide stopped</a:t>
            </a:r>
            <a:br>
              <a:rPr lang="en-US" dirty="0"/>
            </a:br>
            <a:r>
              <a:rPr lang="en-US" dirty="0"/>
              <a:t>4/18/22 PSA 1.35 PSMA PET CT with </a:t>
            </a:r>
            <a:r>
              <a:rPr lang="en-US" dirty="0" err="1"/>
              <a:t>oligometastatic</a:t>
            </a:r>
            <a:r>
              <a:rPr lang="en-US" dirty="0"/>
              <a:t> disease (C5 facet, mid T 12 and right iliac bone).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40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603" y="355500"/>
            <a:ext cx="7056521" cy="1325563"/>
          </a:xfrm>
        </p:spPr>
        <p:txBody>
          <a:bodyPr/>
          <a:lstStyle/>
          <a:p>
            <a:r>
              <a:rPr lang="en-US" dirty="0"/>
              <a:t>4-11-22 Baseline Scans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056" t="51333" r="46444" b="26938"/>
          <a:stretch/>
        </p:blipFill>
        <p:spPr>
          <a:xfrm>
            <a:off x="590884" y="1613686"/>
            <a:ext cx="3750110" cy="223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000" t="47087" r="47666" b="26740"/>
          <a:stretch/>
        </p:blipFill>
        <p:spPr>
          <a:xfrm>
            <a:off x="590884" y="3985119"/>
            <a:ext cx="3750110" cy="224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444" t="48963" r="44612" b="32667"/>
          <a:stretch/>
        </p:blipFill>
        <p:spPr>
          <a:xfrm>
            <a:off x="5213484" y="1681063"/>
            <a:ext cx="4246880" cy="1779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0277" t="50840" r="46556" b="28419"/>
          <a:stretch/>
        </p:blipFill>
        <p:spPr>
          <a:xfrm>
            <a:off x="5213484" y="3601987"/>
            <a:ext cx="424687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41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Malcolm enrolls onto </a:t>
            </a:r>
            <a:r>
              <a:rPr lang="en-US" dirty="0" err="1"/>
              <a:t>PSMAfore</a:t>
            </a:r>
            <a:r>
              <a:rPr lang="en-US" dirty="0"/>
              <a:t>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265" y="1825625"/>
            <a:ext cx="1100167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6/7/22 PSA 2.80 Screening for PSMA FORE randomized to the control arm</a:t>
            </a:r>
            <a:br>
              <a:rPr lang="en-US" dirty="0"/>
            </a:br>
            <a:r>
              <a:rPr lang="en-US" dirty="0"/>
              <a:t>6/16/22 PSA 3.04; C1D1 PSMA FORE, starting </a:t>
            </a:r>
            <a:r>
              <a:rPr lang="en-US" dirty="0" err="1"/>
              <a:t>abi</a:t>
            </a:r>
            <a:r>
              <a:rPr lang="en-US" dirty="0"/>
              <a:t>/</a:t>
            </a:r>
            <a:r>
              <a:rPr lang="en-US" dirty="0" err="1"/>
              <a:t>pred</a:t>
            </a:r>
            <a:br>
              <a:rPr lang="en-US" dirty="0"/>
            </a:br>
            <a:r>
              <a:rPr lang="en-US" dirty="0"/>
              <a:t>12/1/22: PSA 6.7, CT C/A/P and bone scan stable</a:t>
            </a:r>
            <a:br>
              <a:rPr lang="en-US" dirty="0"/>
            </a:br>
            <a:r>
              <a:rPr lang="en-US" dirty="0"/>
              <a:t>2/17/23 PSA 16.77; CT CAP/BS evidence of progressive disease in bone of existing and new lesions</a:t>
            </a:r>
            <a:br>
              <a:rPr lang="en-US" dirty="0"/>
            </a:br>
            <a:r>
              <a:rPr lang="en-US" dirty="0"/>
              <a:t>4/5/23 PSA 32.17 CT/BS confirmed progressive disease in bone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79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17" y="162995"/>
            <a:ext cx="10515600" cy="1325563"/>
          </a:xfrm>
        </p:spPr>
        <p:txBody>
          <a:bodyPr/>
          <a:lstStyle/>
          <a:p>
            <a:r>
              <a:rPr lang="en-US" dirty="0"/>
              <a:t>Bone scan progression on </a:t>
            </a:r>
            <a:r>
              <a:rPr lang="en-US" dirty="0" err="1"/>
              <a:t>PSMAfore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778" t="20321" r="59222" b="26642"/>
          <a:stretch/>
        </p:blipFill>
        <p:spPr>
          <a:xfrm>
            <a:off x="741948" y="1305678"/>
            <a:ext cx="4235115" cy="4859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2944" y="6165201"/>
            <a:ext cx="1002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6-7-22</a:t>
            </a:r>
          </a:p>
          <a:p>
            <a:r>
              <a:rPr lang="en-US" dirty="0"/>
              <a:t>PSA 2.84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9100" y="6128237"/>
            <a:ext cx="1119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4-5-23</a:t>
            </a:r>
          </a:p>
          <a:p>
            <a:r>
              <a:rPr lang="en-US" dirty="0"/>
              <a:t>PSA 32.17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667" t="20617" r="59167" b="26840"/>
          <a:stretch/>
        </p:blipFill>
        <p:spPr>
          <a:xfrm>
            <a:off x="5570546" y="1342641"/>
            <a:ext cx="4236872" cy="478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58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 response on </a:t>
            </a:r>
            <a:r>
              <a:rPr lang="en-US" dirty="0" err="1"/>
              <a:t>Pluvicto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5/1/23 PSA 54.66 </a:t>
            </a:r>
            <a:r>
              <a:rPr lang="en-US" dirty="0" err="1"/>
              <a:t>Pluvicto</a:t>
            </a:r>
            <a:r>
              <a:rPr lang="en-US" dirty="0"/>
              <a:t> # 1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6/15/23 PSA 35.66 </a:t>
            </a:r>
            <a:r>
              <a:rPr lang="en-US" dirty="0" err="1"/>
              <a:t>Pluvicto</a:t>
            </a:r>
            <a:r>
              <a:rPr lang="en-US" dirty="0"/>
              <a:t> # 2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8/3/23 PSA 42.78 </a:t>
            </a:r>
            <a:r>
              <a:rPr lang="en-US" dirty="0" err="1"/>
              <a:t>Pluvicto</a:t>
            </a:r>
            <a:r>
              <a:rPr lang="en-US" dirty="0"/>
              <a:t> # 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0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D4CB5-BBA3-1340-8A0A-ECC41E6F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pathways to advanced </a:t>
            </a:r>
            <a:r>
              <a:rPr lang="en-US" dirty="0" err="1"/>
              <a:t>mCRPC</a:t>
            </a:r>
            <a:r>
              <a:rPr lang="en-US" dirty="0"/>
              <a:t> disease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FCE79-BCA0-4C4D-B8FD-F2C824CA54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EA855DF-3C79-0A41-8E94-3E4A00486BB7}" type="slidenum">
              <a:rPr lang="en-US" smtClean="0"/>
              <a:t>3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1779CD-B2C3-3F4E-A398-DDE22155E4DB}"/>
              </a:ext>
            </a:extLst>
          </p:cNvPr>
          <p:cNvGrpSpPr/>
          <p:nvPr/>
        </p:nvGrpSpPr>
        <p:grpSpPr>
          <a:xfrm>
            <a:off x="297167" y="1666073"/>
            <a:ext cx="11605155" cy="4396831"/>
            <a:chOff x="297167" y="1826929"/>
            <a:chExt cx="11605154" cy="447918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9036056-01F6-5340-B57F-B82F00A9F805}"/>
                </a:ext>
              </a:extLst>
            </p:cNvPr>
            <p:cNvSpPr/>
            <p:nvPr/>
          </p:nvSpPr>
          <p:spPr bwMode="gray">
            <a:xfrm>
              <a:off x="9191446" y="3258545"/>
              <a:ext cx="2710875" cy="1860418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Metastatic, castration-resistant prostate cancer</a:t>
              </a:r>
            </a:p>
            <a:p>
              <a:pPr algn="ctr"/>
              <a:endParaRPr lang="en-US" sz="1600" dirty="0">
                <a:solidFill>
                  <a:schemeClr val="tx2"/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May require multiple lines </a:t>
              </a:r>
            </a:p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of therapy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6822456-AEFA-EC40-BB59-BC8476357289}"/>
                </a:ext>
              </a:extLst>
            </p:cNvPr>
            <p:cNvSpPr/>
            <p:nvPr/>
          </p:nvSpPr>
          <p:spPr bwMode="gray">
            <a:xfrm>
              <a:off x="6264563" y="4380724"/>
              <a:ext cx="2710875" cy="91440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non-metastatic, castration-resistant prostate cancer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AA7E35C-0557-A04A-B0FB-BC98E18753DA}"/>
                </a:ext>
              </a:extLst>
            </p:cNvPr>
            <p:cNvSpPr/>
            <p:nvPr/>
          </p:nvSpPr>
          <p:spPr bwMode="gray">
            <a:xfrm>
              <a:off x="6264563" y="2497497"/>
              <a:ext cx="2710875" cy="91440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Metastatic, castrate-sensitive prostate cancer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6B0DE17-6721-8246-A887-DFD438DCC8DF}"/>
                </a:ext>
              </a:extLst>
            </p:cNvPr>
            <p:cNvSpPr/>
            <p:nvPr/>
          </p:nvSpPr>
          <p:spPr bwMode="gray">
            <a:xfrm>
              <a:off x="3266200" y="4327128"/>
              <a:ext cx="2710875" cy="1978986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Cancer has spread to </a:t>
              </a:r>
              <a:br>
                <a:rPr lang="en-US" sz="1600" dirty="0">
                  <a:solidFill>
                    <a:schemeClr val="tx2"/>
                  </a:solidFill>
                </a:rPr>
              </a:br>
              <a:r>
                <a:rPr lang="en-US" sz="1600" dirty="0">
                  <a:solidFill>
                    <a:schemeClr val="tx2"/>
                  </a:solidFill>
                </a:rPr>
                <a:t>local lymph nodes or other nearby tissue</a:t>
              </a:r>
            </a:p>
            <a:p>
              <a:pPr algn="ctr"/>
              <a:endParaRPr lang="en-US" sz="1600" dirty="0">
                <a:solidFill>
                  <a:schemeClr val="tx2"/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Also known as rising </a:t>
              </a:r>
              <a:br>
                <a:rPr lang="en-US" sz="1600" dirty="0">
                  <a:solidFill>
                    <a:schemeClr val="tx2"/>
                  </a:solidFill>
                </a:rPr>
              </a:br>
              <a:r>
                <a:rPr lang="en-US" sz="1600" dirty="0">
                  <a:solidFill>
                    <a:schemeClr val="tx2"/>
                  </a:solidFill>
                </a:rPr>
                <a:t>PSA non-castrate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5E518A6-66CE-2649-9EB2-57A513A11F0F}"/>
                </a:ext>
              </a:extLst>
            </p:cNvPr>
            <p:cNvSpPr/>
            <p:nvPr/>
          </p:nvSpPr>
          <p:spPr bwMode="gray">
            <a:xfrm>
              <a:off x="297167" y="4327128"/>
              <a:ext cx="2710875" cy="1978986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Predominantly adenocarcinomas</a:t>
              </a:r>
            </a:p>
            <a:p>
              <a:pPr algn="ctr"/>
              <a:endParaRPr lang="en-US" sz="1600" dirty="0">
                <a:solidFill>
                  <a:schemeClr val="tx2"/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Treatment is based on risk stratification (very low </a:t>
              </a:r>
              <a:br>
                <a:rPr lang="en-US" sz="1600" dirty="0">
                  <a:solidFill>
                    <a:schemeClr val="tx2"/>
                  </a:solidFill>
                </a:rPr>
              </a:br>
              <a:r>
                <a:rPr lang="en-US" sz="1600" dirty="0">
                  <a:solidFill>
                    <a:schemeClr val="tx2"/>
                  </a:solidFill>
                </a:rPr>
                <a:t>to very high)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48A4C9-3860-9546-8230-11C8962B983E}"/>
                </a:ext>
              </a:extLst>
            </p:cNvPr>
            <p:cNvSpPr/>
            <p:nvPr/>
          </p:nvSpPr>
          <p:spPr>
            <a:xfrm>
              <a:off x="555325" y="3600172"/>
              <a:ext cx="2194560" cy="1005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cs typeface="Arial" panose="020B0604020202020204" pitchFamily="34" charset="0"/>
                </a:rPr>
                <a:t>Localized Disease</a:t>
              </a:r>
              <a:endParaRPr lang="en-US" dirty="0"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F60C668-3470-AB46-B47E-AD7BF59057CD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2756282" y="4099743"/>
              <a:ext cx="766298" cy="33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00FF27-B84B-784F-BA7C-B549DB42245F}"/>
                </a:ext>
              </a:extLst>
            </p:cNvPr>
            <p:cNvSpPr/>
            <p:nvPr/>
          </p:nvSpPr>
          <p:spPr>
            <a:xfrm>
              <a:off x="3522580" y="3600172"/>
              <a:ext cx="2194560" cy="1005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cs typeface="Arial" panose="020B0604020202020204" pitchFamily="34" charset="0"/>
                </a:rPr>
                <a:t>Biochemical Recurrence</a:t>
              </a:r>
              <a:endParaRPr lang="en-US" dirty="0"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70CB2B-ED03-B74B-AF5B-430F35C48BD8}"/>
                </a:ext>
              </a:extLst>
            </p:cNvPr>
            <p:cNvSpPr/>
            <p:nvPr/>
          </p:nvSpPr>
          <p:spPr>
            <a:xfrm>
              <a:off x="6475950" y="1826929"/>
              <a:ext cx="2194560" cy="914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cs typeface="Arial" panose="020B0604020202020204" pitchFamily="34" charset="0"/>
                </a:rPr>
                <a:t>mCSPC</a:t>
              </a:r>
              <a:endParaRPr lang="en-US" dirty="0"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DC73CA-ADE8-9741-84A4-1F8FEA90BDE5}"/>
                </a:ext>
              </a:extLst>
            </p:cNvPr>
            <p:cNvSpPr/>
            <p:nvPr/>
          </p:nvSpPr>
          <p:spPr>
            <a:xfrm>
              <a:off x="6464060" y="3600171"/>
              <a:ext cx="2194560" cy="10024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cs typeface="Arial" panose="020B0604020202020204" pitchFamily="34" charset="0"/>
                </a:rPr>
                <a:t>Transitional Disease: nmCRPC</a:t>
              </a:r>
              <a:endParaRPr lang="en-US" dirty="0"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D525D0-B444-1149-93C9-226BBF98594F}"/>
                </a:ext>
              </a:extLst>
            </p:cNvPr>
            <p:cNvSpPr/>
            <p:nvPr/>
          </p:nvSpPr>
          <p:spPr>
            <a:xfrm>
              <a:off x="9449603" y="2641470"/>
              <a:ext cx="2194560" cy="10363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cs typeface="Arial" panose="020B0604020202020204" pitchFamily="34" charset="0"/>
                </a:rPr>
                <a:t>Advanced Disease: mCRPC</a:t>
              </a:r>
              <a:endParaRPr lang="en-US" dirty="0">
                <a:cs typeface="Arial" panose="020B0604020202020204" pitchFamily="34" charset="0"/>
              </a:endParaRPr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119B3C0D-E095-ED4E-81D4-567225590695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>
            <a:xfrm>
              <a:off x="8670510" y="2284129"/>
              <a:ext cx="779093" cy="875505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91373A9A-1A4A-5440-BDAF-540FD7E5054D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 flipV="1">
              <a:off x="8658620" y="3159634"/>
              <a:ext cx="790983" cy="94178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355E563-AEB7-D24B-A388-672205D4C220}"/>
                </a:ext>
              </a:extLst>
            </p:cNvPr>
            <p:cNvCxnSpPr>
              <a:cxnSpLocks/>
            </p:cNvCxnSpPr>
            <p:nvPr/>
          </p:nvCxnSpPr>
          <p:spPr>
            <a:xfrm>
              <a:off x="5721154" y="4099743"/>
              <a:ext cx="766298" cy="33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691C9A7-31F2-3441-B299-004A9C278F7F}"/>
              </a:ext>
            </a:extLst>
          </p:cNvPr>
          <p:cNvSpPr txBox="1">
            <a:spLocks/>
          </p:cNvSpPr>
          <p:nvPr/>
        </p:nvSpPr>
        <p:spPr>
          <a:xfrm>
            <a:off x="712437" y="6247376"/>
            <a:ext cx="10269539" cy="246888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5509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081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 err="1">
                <a:cs typeface="Arial" panose="020B0604020202020204" pitchFamily="34" charset="0"/>
              </a:rPr>
              <a:t>Scher</a:t>
            </a:r>
            <a:r>
              <a:rPr lang="en-US" sz="1000" dirty="0">
                <a:cs typeface="Arial" panose="020B0604020202020204" pitchFamily="34" charset="0"/>
              </a:rPr>
              <a:t> HI et al. </a:t>
            </a:r>
            <a:r>
              <a:rPr lang="en-US" sz="1000" i="1" dirty="0">
                <a:cs typeface="Arial" panose="020B0604020202020204" pitchFamily="34" charset="0"/>
              </a:rPr>
              <a:t>J Clin Oncol. </a:t>
            </a:r>
            <a:r>
              <a:rPr lang="en-US" sz="1000" dirty="0">
                <a:cs typeface="Arial" panose="020B0604020202020204" pitchFamily="34" charset="0"/>
              </a:rPr>
              <a:t>2016;34(12):1402-1418.</a:t>
            </a:r>
            <a:endParaRPr lang="en-US" sz="10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5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498601"/>
            <a:ext cx="10972800" cy="41405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Sipuleucel</a:t>
            </a:r>
            <a:r>
              <a:rPr lang="en-US" dirty="0"/>
              <a:t>-T: low volume </a:t>
            </a:r>
            <a:r>
              <a:rPr lang="en-US" dirty="0" err="1"/>
              <a:t>mCRPC</a:t>
            </a:r>
            <a:r>
              <a:rPr lang="en-US" dirty="0"/>
              <a:t>, responding well to first line NHA or slow </a:t>
            </a:r>
            <a:r>
              <a:rPr lang="en-US" dirty="0" err="1"/>
              <a:t>progressors</a:t>
            </a:r>
            <a:endParaRPr lang="en-US" dirty="0"/>
          </a:p>
          <a:p>
            <a:r>
              <a:rPr lang="en-US" dirty="0" err="1"/>
              <a:t>Abiraterone</a:t>
            </a:r>
            <a:r>
              <a:rPr lang="en-US" dirty="0"/>
              <a:t> or enzalutamide: low volume </a:t>
            </a:r>
            <a:r>
              <a:rPr lang="en-US" dirty="0" err="1"/>
              <a:t>mCRPC</a:t>
            </a:r>
            <a:r>
              <a:rPr lang="en-US" dirty="0"/>
              <a:t> (no loss of PTEN/p53/</a:t>
            </a:r>
            <a:r>
              <a:rPr lang="en-US" dirty="0" err="1"/>
              <a:t>Rb</a:t>
            </a:r>
            <a:r>
              <a:rPr lang="en-US" dirty="0"/>
              <a:t>)</a:t>
            </a:r>
          </a:p>
          <a:p>
            <a:r>
              <a:rPr lang="en-US" dirty="0" err="1"/>
              <a:t>Pembrolizumab</a:t>
            </a:r>
            <a:r>
              <a:rPr lang="en-US" dirty="0"/>
              <a:t>: MSI-H (MSH2/6 mutations) in early </a:t>
            </a:r>
            <a:r>
              <a:rPr lang="en-US" dirty="0" err="1"/>
              <a:t>mCRPC</a:t>
            </a:r>
            <a:endParaRPr lang="en-US" dirty="0"/>
          </a:p>
          <a:p>
            <a:r>
              <a:rPr lang="en-US" dirty="0"/>
              <a:t>Radium-223: symptomatic </a:t>
            </a:r>
            <a:r>
              <a:rPr lang="en-US" dirty="0" err="1"/>
              <a:t>mCRPC</a:t>
            </a:r>
            <a:r>
              <a:rPr lang="en-US" dirty="0"/>
              <a:t>, bone only with oligo but large osseous </a:t>
            </a:r>
            <a:r>
              <a:rPr lang="en-US" dirty="0" err="1"/>
              <a:t>mets</a:t>
            </a:r>
            <a:r>
              <a:rPr lang="en-US" dirty="0"/>
              <a:t>, high </a:t>
            </a:r>
            <a:r>
              <a:rPr lang="en-US" dirty="0" err="1"/>
              <a:t>blastic</a:t>
            </a:r>
            <a:r>
              <a:rPr lang="en-US" dirty="0"/>
              <a:t> uptake</a:t>
            </a:r>
          </a:p>
          <a:p>
            <a:r>
              <a:rPr lang="en-US" dirty="0">
                <a:solidFill>
                  <a:srgbClr val="FF0000"/>
                </a:solidFill>
              </a:rPr>
              <a:t>Lu</a:t>
            </a:r>
            <a:r>
              <a:rPr lang="en-US" baseline="30000" dirty="0">
                <a:solidFill>
                  <a:srgbClr val="FF0000"/>
                </a:solidFill>
              </a:rPr>
              <a:t>177</a:t>
            </a:r>
            <a:r>
              <a:rPr lang="en-US" dirty="0">
                <a:solidFill>
                  <a:srgbClr val="FF0000"/>
                </a:solidFill>
              </a:rPr>
              <a:t> PSMA (</a:t>
            </a:r>
            <a:r>
              <a:rPr lang="en-US" dirty="0" err="1">
                <a:solidFill>
                  <a:srgbClr val="FF0000"/>
                </a:solidFill>
              </a:rPr>
              <a:t>vipivotide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tetraxetan</a:t>
            </a:r>
            <a:r>
              <a:rPr lang="en-US" dirty="0">
                <a:solidFill>
                  <a:srgbClr val="FF0000"/>
                </a:solidFill>
              </a:rPr>
              <a:t>): </a:t>
            </a:r>
            <a:r>
              <a:rPr lang="en-US" dirty="0" err="1">
                <a:solidFill>
                  <a:srgbClr val="FF0000"/>
                </a:solidFill>
              </a:rPr>
              <a:t>mCRPC</a:t>
            </a:r>
            <a:r>
              <a:rPr lang="en-US" dirty="0">
                <a:solidFill>
                  <a:srgbClr val="FF0000"/>
                </a:solidFill>
              </a:rPr>
              <a:t> anytime after first line NHA</a:t>
            </a:r>
          </a:p>
          <a:p>
            <a:r>
              <a:rPr lang="en-US" dirty="0"/>
              <a:t>Docetaxel, </a:t>
            </a:r>
            <a:r>
              <a:rPr lang="en-US" dirty="0" err="1"/>
              <a:t>Cabazitaxel</a:t>
            </a:r>
            <a:r>
              <a:rPr lang="en-US" dirty="0"/>
              <a:t>: NHA-treated </a:t>
            </a:r>
            <a:r>
              <a:rPr lang="en-US" dirty="0" err="1"/>
              <a:t>mCRPC</a:t>
            </a:r>
            <a:r>
              <a:rPr lang="en-US" dirty="0"/>
              <a:t> (alternative to Lu</a:t>
            </a:r>
            <a:r>
              <a:rPr lang="en-US" baseline="30000" dirty="0"/>
              <a:t>177</a:t>
            </a:r>
            <a:r>
              <a:rPr lang="en-US" dirty="0"/>
              <a:t> PSMA 617 and Radium-223)</a:t>
            </a:r>
          </a:p>
          <a:p>
            <a:r>
              <a:rPr lang="en-US" dirty="0" err="1"/>
              <a:t>Olaparib</a:t>
            </a:r>
            <a:r>
              <a:rPr lang="en-US" dirty="0"/>
              <a:t> – early </a:t>
            </a:r>
            <a:r>
              <a:rPr lang="en-US" dirty="0" err="1"/>
              <a:t>mCRPC</a:t>
            </a:r>
            <a:r>
              <a:rPr lang="en-US" dirty="0"/>
              <a:t> in </a:t>
            </a:r>
            <a:r>
              <a:rPr lang="en-US" dirty="0" err="1"/>
              <a:t>BRCAm</a:t>
            </a:r>
            <a:r>
              <a:rPr lang="en-US" dirty="0"/>
              <a:t> with </a:t>
            </a:r>
            <a:r>
              <a:rPr lang="en-US" dirty="0" err="1"/>
              <a:t>abiraterone</a:t>
            </a:r>
            <a:endParaRPr lang="en-US" dirty="0"/>
          </a:p>
          <a:p>
            <a:r>
              <a:rPr lang="en-US" dirty="0" err="1"/>
              <a:t>Talazoparib</a:t>
            </a:r>
            <a:r>
              <a:rPr lang="en-US" dirty="0"/>
              <a:t> – early </a:t>
            </a:r>
            <a:r>
              <a:rPr lang="en-US" dirty="0" err="1"/>
              <a:t>mCRPC</a:t>
            </a:r>
            <a:r>
              <a:rPr lang="en-US" dirty="0"/>
              <a:t> in </a:t>
            </a:r>
            <a:r>
              <a:rPr lang="en-US" dirty="0" err="1"/>
              <a:t>HRRm</a:t>
            </a:r>
            <a:r>
              <a:rPr lang="en-US" dirty="0"/>
              <a:t> with enzalutamide</a:t>
            </a:r>
          </a:p>
          <a:p>
            <a:r>
              <a:rPr lang="en-US" dirty="0" err="1"/>
              <a:t>Rucaparib</a:t>
            </a:r>
            <a:r>
              <a:rPr lang="en-US" dirty="0"/>
              <a:t> – later in </a:t>
            </a:r>
            <a:r>
              <a:rPr lang="en-US" dirty="0" err="1"/>
              <a:t>mCRPC</a:t>
            </a:r>
            <a:r>
              <a:rPr lang="en-US" dirty="0"/>
              <a:t> after NHA, docetaxel in </a:t>
            </a:r>
            <a:r>
              <a:rPr lang="en-US" dirty="0" err="1"/>
              <a:t>BRCAm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0451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Landscape is changing – but many patients will still have slowly progressive disease on ADT and novel hormonal therapy. </a:t>
            </a:r>
          </a:p>
          <a:p>
            <a:r>
              <a:rPr lang="en-US" dirty="0"/>
              <a:t>Very exciting opportunity to use </a:t>
            </a:r>
            <a:r>
              <a:rPr lang="en-US" dirty="0" err="1"/>
              <a:t>Pluvicto</a:t>
            </a:r>
            <a:r>
              <a:rPr lang="en-US" dirty="0"/>
              <a:t> in a much more effective disease state.</a:t>
            </a:r>
          </a:p>
          <a:p>
            <a:r>
              <a:rPr lang="en-US" dirty="0"/>
              <a:t>Early is key  - no too small a burden of disease to consider</a:t>
            </a:r>
          </a:p>
          <a:p>
            <a:r>
              <a:rPr lang="en-US" dirty="0"/>
              <a:t>Education around not switching novel hormonal therapies is critical</a:t>
            </a:r>
          </a:p>
          <a:p>
            <a:r>
              <a:rPr lang="en-US" dirty="0"/>
              <a:t>Still learning about PET scan interpretation</a:t>
            </a:r>
          </a:p>
          <a:p>
            <a:r>
              <a:rPr lang="en-US" dirty="0"/>
              <a:t>Responses to </a:t>
            </a:r>
            <a:r>
              <a:rPr lang="en-US" dirty="0" err="1"/>
              <a:t>Pluvicto</a:t>
            </a:r>
            <a:r>
              <a:rPr lang="en-US" dirty="0"/>
              <a:t> should be more robust, durable in earlier disease settings – will need to re-educate from prior experiences.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8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PSMA PET is changing our understanding of disease targeting and tumor burden in advanced prostate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47B82-24DA-4EAE-B2C4-9AF564B2F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6714"/>
            <a:ext cx="10277475" cy="5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5721-124C-AD49-A364-48948CD6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4" y="297455"/>
            <a:ext cx="11483786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Three Important Events in Prostate Cancer Progression Include Biochemical Recurrence, Castration resistance, and Detection of Metastases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A19DC-FF96-2044-9389-ABB5156FA4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EA855DF-3C79-0A41-8E94-3E4A00486BB7}" type="slidenum">
              <a:rPr lang="en-US" smtClean="0"/>
              <a:t>5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6677FD-206F-6D42-B0D4-5680006E75C5}"/>
              </a:ext>
            </a:extLst>
          </p:cNvPr>
          <p:cNvGrpSpPr/>
          <p:nvPr/>
        </p:nvGrpSpPr>
        <p:grpSpPr>
          <a:xfrm>
            <a:off x="396434" y="1606224"/>
            <a:ext cx="10525927" cy="4399481"/>
            <a:chOff x="625033" y="1483906"/>
            <a:chExt cx="10525926" cy="4399481"/>
          </a:xfrm>
        </p:grpSpPr>
        <p:graphicFrame>
          <p:nvGraphicFramePr>
            <p:cNvPr id="5" name="Content Placeholder 5">
              <a:extLst>
                <a:ext uri="{FF2B5EF4-FFF2-40B4-BE49-F238E27FC236}">
                  <a16:creationId xmlns:a16="http://schemas.microsoft.com/office/drawing/2014/main" id="{3B4DB678-C20D-4040-B5CA-34CD2F6C324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585732" y="1578920"/>
            <a:ext cx="9461058" cy="38648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D0E338-59D6-BA44-BC50-8C2E5B986175}"/>
                </a:ext>
              </a:extLst>
            </p:cNvPr>
            <p:cNvSpPr txBox="1"/>
            <p:nvPr/>
          </p:nvSpPr>
          <p:spPr>
            <a:xfrm>
              <a:off x="625033" y="4469943"/>
              <a:ext cx="960699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b="1" kern="600" spc="31" dirty="0"/>
                <a:t>Disease Burden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BDA1BA-1E6B-0C41-AE32-A750DF138323}"/>
                </a:ext>
              </a:extLst>
            </p:cNvPr>
            <p:cNvSpPr txBox="1"/>
            <p:nvPr/>
          </p:nvSpPr>
          <p:spPr>
            <a:xfrm>
              <a:off x="625033" y="3603526"/>
              <a:ext cx="1852528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200" kern="600" spc="31" dirty="0"/>
                <a:t>Rising PSA, cancer may have spread to local lymph nodes (transitional)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E85DDF-14D1-FB42-A534-65C9A6E0A770}"/>
                </a:ext>
              </a:extLst>
            </p:cNvPr>
            <p:cNvSpPr txBox="1"/>
            <p:nvPr/>
          </p:nvSpPr>
          <p:spPr>
            <a:xfrm>
              <a:off x="2602360" y="1483906"/>
              <a:ext cx="210943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sz="2400" b="1" kern="600" spc="31" dirty="0"/>
                <a:t>Biochemical </a:t>
              </a:r>
            </a:p>
            <a:p>
              <a:pPr algn="ctr"/>
              <a:r>
                <a:rPr lang="en-US" sz="2400" b="1" kern="600" spc="31" dirty="0"/>
                <a:t>Recurrence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41789D-521B-D943-ACE5-1A96EC6022F5}"/>
                </a:ext>
              </a:extLst>
            </p:cNvPr>
            <p:cNvSpPr txBox="1"/>
            <p:nvPr/>
          </p:nvSpPr>
          <p:spPr>
            <a:xfrm>
              <a:off x="5002343" y="3236081"/>
              <a:ext cx="1016643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sz="1200" kern="600" spc="31" dirty="0"/>
                <a:t>Failure of ADT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6771A1-2086-5D46-8FC0-76864D08B2CB}"/>
                </a:ext>
              </a:extLst>
            </p:cNvPr>
            <p:cNvSpPr txBox="1"/>
            <p:nvPr/>
          </p:nvSpPr>
          <p:spPr>
            <a:xfrm>
              <a:off x="6917794" y="2722708"/>
              <a:ext cx="1477703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sz="1200" kern="600" spc="31" dirty="0"/>
                <a:t>PSA Progression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737B9C-AD9E-4E4A-8432-4E3A323435B6}"/>
                </a:ext>
              </a:extLst>
            </p:cNvPr>
            <p:cNvSpPr txBox="1"/>
            <p:nvPr/>
          </p:nvSpPr>
          <p:spPr>
            <a:xfrm>
              <a:off x="7829731" y="1623641"/>
              <a:ext cx="2781600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US" sz="2400" b="1" kern="600" spc="31" dirty="0"/>
                <a:t>Metastases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4FA024-B828-E24E-BEA1-2AC6E68D0CD6}"/>
                </a:ext>
              </a:extLst>
            </p:cNvPr>
            <p:cNvCxnSpPr/>
            <p:nvPr/>
          </p:nvCxnSpPr>
          <p:spPr>
            <a:xfrm flipH="1" flipV="1">
              <a:off x="6946656" y="1553173"/>
              <a:ext cx="10437" cy="3679642"/>
            </a:xfrm>
            <a:prstGeom prst="line">
              <a:avLst/>
            </a:prstGeom>
            <a:ln w="1905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2D7111A-B86D-2A49-8548-BB6510FF3903}"/>
                </a:ext>
              </a:extLst>
            </p:cNvPr>
            <p:cNvCxnSpPr/>
            <p:nvPr/>
          </p:nvCxnSpPr>
          <p:spPr>
            <a:xfrm flipH="1" flipV="1">
              <a:off x="2606634" y="1638544"/>
              <a:ext cx="10437" cy="3679642"/>
            </a:xfrm>
            <a:prstGeom prst="line">
              <a:avLst/>
            </a:prstGeom>
            <a:ln w="1905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912FDA6-1AF7-2047-99FF-A50B7C730503}"/>
                </a:ext>
              </a:extLst>
            </p:cNvPr>
            <p:cNvSpPr/>
            <p:nvPr/>
          </p:nvSpPr>
          <p:spPr>
            <a:xfrm>
              <a:off x="2606634" y="2288296"/>
              <a:ext cx="2143716" cy="963929"/>
            </a:xfrm>
            <a:prstGeom prst="round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kern="600" spc="31" dirty="0">
                  <a:solidFill>
                    <a:schemeClr val="bg1"/>
                  </a:solidFill>
                </a:rPr>
                <a:t>Rising PSA levels after local treatment indicates recurrent disease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122311D-7DDD-584E-BEC7-8281CB1A6486}"/>
                </a:ext>
              </a:extLst>
            </p:cNvPr>
            <p:cNvSpPr/>
            <p:nvPr/>
          </p:nvSpPr>
          <p:spPr>
            <a:xfrm>
              <a:off x="7941971" y="3555982"/>
              <a:ext cx="2754775" cy="794061"/>
            </a:xfrm>
            <a:prstGeom prst="round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kern="600" spc="31" dirty="0">
                  <a:solidFill>
                    <a:schemeClr val="bg1"/>
                  </a:solidFill>
                </a:rPr>
                <a:t>Development of metastases represents change in disease stage and prognosis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B61549-0549-124C-9F50-446E7F43D1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9902" y="5302989"/>
              <a:ext cx="94577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6FE9C8-3CCF-B44A-9058-27E7AE5286FF}"/>
                </a:ext>
              </a:extLst>
            </p:cNvPr>
            <p:cNvSpPr/>
            <p:nvPr/>
          </p:nvSpPr>
          <p:spPr>
            <a:xfrm>
              <a:off x="1689903" y="5388018"/>
              <a:ext cx="1178434" cy="49536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cs typeface="Arial" panose="020B0604020202020204" pitchFamily="34" charset="0"/>
                </a:rPr>
                <a:t>Localized Disease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488D2D-AE6A-4A4E-B4BA-3A05B6978048}"/>
                </a:ext>
              </a:extLst>
            </p:cNvPr>
            <p:cNvSpPr/>
            <p:nvPr/>
          </p:nvSpPr>
          <p:spPr>
            <a:xfrm>
              <a:off x="2868335" y="5388018"/>
              <a:ext cx="1977893" cy="4953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Biochemical Recurrence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3434D5-8361-2944-BE4C-94178128E578}"/>
                </a:ext>
              </a:extLst>
            </p:cNvPr>
            <p:cNvSpPr/>
            <p:nvPr/>
          </p:nvSpPr>
          <p:spPr>
            <a:xfrm>
              <a:off x="6943369" y="5388361"/>
              <a:ext cx="4207590" cy="29708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Advanced (Metastatic) Disease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B801272-8BBE-C84F-84B5-E5FEA2D27E8E}"/>
                </a:ext>
              </a:extLst>
            </p:cNvPr>
            <p:cNvSpPr/>
            <p:nvPr/>
          </p:nvSpPr>
          <p:spPr>
            <a:xfrm>
              <a:off x="6943368" y="5700507"/>
              <a:ext cx="1495019" cy="18288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1" b="1" dirty="0">
                  <a:solidFill>
                    <a:schemeClr val="bg1"/>
                  </a:solidFill>
                  <a:cs typeface="Arial" panose="020B0604020202020204" pitchFamily="34" charset="0"/>
                </a:rPr>
                <a:t>Asymptomatic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2194D4-5BAA-214F-9E90-C7DA51B262CB}"/>
                </a:ext>
              </a:extLst>
            </p:cNvPr>
            <p:cNvSpPr/>
            <p:nvPr/>
          </p:nvSpPr>
          <p:spPr>
            <a:xfrm>
              <a:off x="8463959" y="5700507"/>
              <a:ext cx="2687000" cy="1828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1" b="1" dirty="0">
                  <a:solidFill>
                    <a:schemeClr val="bg1"/>
                  </a:solidFill>
                  <a:cs typeface="Arial" panose="020B0604020202020204" pitchFamily="34" charset="0"/>
                </a:rPr>
                <a:t>Symptomatic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9A5825-C912-E14C-8E2D-1A9C9481F020}"/>
                </a:ext>
              </a:extLst>
            </p:cNvPr>
            <p:cNvSpPr/>
            <p:nvPr/>
          </p:nvSpPr>
          <p:spPr>
            <a:xfrm>
              <a:off x="4871803" y="5383807"/>
              <a:ext cx="2045992" cy="4953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Transitional Disease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(Non-metastatic)</a:t>
              </a:r>
            </a:p>
          </p:txBody>
        </p:sp>
      </p:grp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DC3CAC91-660A-C541-8CA4-EF517A6F8D37}"/>
              </a:ext>
            </a:extLst>
          </p:cNvPr>
          <p:cNvSpPr txBox="1">
            <a:spLocks/>
          </p:cNvSpPr>
          <p:nvPr/>
        </p:nvSpPr>
        <p:spPr>
          <a:xfrm>
            <a:off x="1373037" y="6247376"/>
            <a:ext cx="10269539" cy="246888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5509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081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 err="1"/>
              <a:t>Higano</a:t>
            </a:r>
            <a:r>
              <a:rPr lang="en-US" sz="1000" dirty="0"/>
              <a:t> CS et al. In: </a:t>
            </a:r>
            <a:r>
              <a:rPr lang="en-US" sz="1000" dirty="0" err="1"/>
              <a:t>Figg</a:t>
            </a:r>
            <a:r>
              <a:rPr lang="en-US" sz="1000" dirty="0"/>
              <a:t> W, et al. (eds.) </a:t>
            </a:r>
            <a:r>
              <a:rPr lang="en-US" sz="1000" i="1" dirty="0"/>
              <a:t>Drug Management of Prostate Cancer</a:t>
            </a:r>
            <a:r>
              <a:rPr lang="en-US" sz="1000" dirty="0"/>
              <a:t>. New York, NY: Springer; 2010;321-327.</a:t>
            </a:r>
            <a:endParaRPr lang="en-US" sz="1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41789D-521B-D943-ACE5-1A96EC6022F5}"/>
              </a:ext>
            </a:extLst>
          </p:cNvPr>
          <p:cNvSpPr txBox="1"/>
          <p:nvPr/>
        </p:nvSpPr>
        <p:spPr>
          <a:xfrm>
            <a:off x="2533769" y="3515312"/>
            <a:ext cx="1016643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1200" kern="600" spc="31" dirty="0"/>
              <a:t>Initiation of ADT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E85DDF-14D1-FB42-A534-65C9A6E0A770}"/>
              </a:ext>
            </a:extLst>
          </p:cNvPr>
          <p:cNvSpPr txBox="1"/>
          <p:nvPr/>
        </p:nvSpPr>
        <p:spPr>
          <a:xfrm>
            <a:off x="4694790" y="1624124"/>
            <a:ext cx="2109435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2400" b="1" kern="600" spc="31" dirty="0"/>
              <a:t>Castration </a:t>
            </a:r>
          </a:p>
          <a:p>
            <a:pPr algn="ctr"/>
            <a:r>
              <a:rPr lang="en-US" sz="2400" b="1" kern="600" spc="31" dirty="0"/>
              <a:t>Resistance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912FDA6-1AF7-2047-99FF-A50B7C730503}"/>
              </a:ext>
            </a:extLst>
          </p:cNvPr>
          <p:cNvSpPr/>
          <p:nvPr/>
        </p:nvSpPr>
        <p:spPr>
          <a:xfrm>
            <a:off x="4594342" y="2386940"/>
            <a:ext cx="2143716" cy="963929"/>
          </a:xfrm>
          <a:prstGeom prst="round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kern="600" spc="31" dirty="0">
                <a:solidFill>
                  <a:schemeClr val="bg1"/>
                </a:solidFill>
              </a:rPr>
              <a:t>Rising PSA levels on ADT indicates a change in disease state</a:t>
            </a:r>
          </a:p>
        </p:txBody>
      </p:sp>
    </p:spTree>
    <p:extLst>
      <p:ext uri="{BB962C8B-B14F-4D97-AF65-F5344CB8AC3E}">
        <p14:creationId xmlns:p14="http://schemas.microsoft.com/office/powerpoint/2010/main" val="324742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6B71E73-90D4-43AC-833F-734E342BC52E}"/>
              </a:ext>
            </a:extLst>
          </p:cNvPr>
          <p:cNvSpPr txBox="1">
            <a:spLocks/>
          </p:cNvSpPr>
          <p:nvPr/>
        </p:nvSpPr>
        <p:spPr>
          <a:xfrm>
            <a:off x="711200" y="1283590"/>
            <a:ext cx="10862997" cy="4140500"/>
          </a:xfrm>
          <a:prstGeom prst="rect">
            <a:avLst/>
          </a:prstGeom>
        </p:spPr>
        <p:txBody>
          <a:bodyPr vert="horz" lIns="0" tIns="0" rIns="0" bIns="0" spcCol="182880" rtlCol="0">
            <a:noAutofit/>
          </a:bodyPr>
          <a:lstStyle>
            <a:lvl1pPr marL="239994" indent="-239994" algn="l" defTabSz="1219170" rtl="0" eaLnBrk="1" latinLnBrk="0" hangingPunct="1">
              <a:spcBef>
                <a:spcPts val="1200"/>
              </a:spcBef>
              <a:buClr>
                <a:schemeClr val="accent1"/>
              </a:buClr>
              <a:buSzPct val="100000"/>
              <a:buFont typeface="Wingdings" charset="2"/>
              <a:buChar char="§"/>
              <a:tabLst>
                <a:tab pos="5331751" algn="r"/>
                <a:tab pos="10972526" algn="r"/>
              </a:tabLst>
              <a:defRPr sz="24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239994" algn="l" defTabSz="1219170" rtl="0" eaLnBrk="1" latinLnBrk="0" hangingPunct="1"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–"/>
              <a:defRPr sz="2133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-239994" algn="l" defTabSz="1219170" rtl="0" eaLnBrk="1" latinLnBrk="0" hangingPunct="1"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–"/>
              <a:defRPr sz="2133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76" indent="-239994" algn="l" defTabSz="1219170" rtl="0" eaLnBrk="1" latinLnBrk="0" hangingPunct="1"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–"/>
              <a:defRPr sz="2133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70" indent="-239994" algn="l" defTabSz="1219170" rtl="0" eaLnBrk="1" latinLnBrk="0" hangingPunct="1"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–"/>
              <a:defRPr sz="2133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40">
              <a:buClr>
                <a:srgbClr val="0460A9"/>
              </a:buClr>
              <a:buNone/>
              <a:tabLst>
                <a:tab pos="5331617" algn="r"/>
                <a:tab pos="10972252" algn="r"/>
              </a:tabLst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618" y="356660"/>
            <a:ext cx="9993895" cy="827485"/>
          </a:xfrm>
        </p:spPr>
        <p:txBody>
          <a:bodyPr>
            <a:normAutofit fontScale="90000"/>
          </a:bodyPr>
          <a:lstStyle/>
          <a:p>
            <a:r>
              <a:rPr lang="en-US" dirty="0"/>
              <a:t>Phase 3 clinical trials in </a:t>
            </a:r>
            <a:r>
              <a:rPr lang="en-US" dirty="0" err="1"/>
              <a:t>mHSPC</a:t>
            </a:r>
            <a:r>
              <a:rPr lang="en-US" dirty="0"/>
              <a:t> have explored a number of systemic therapies (1/2)</a:t>
            </a:r>
            <a:endParaRPr lang="en-US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07926" y="5597746"/>
            <a:ext cx="9850591" cy="724653"/>
          </a:xfrm>
        </p:spPr>
        <p:txBody>
          <a:bodyPr/>
          <a:lstStyle/>
          <a:p>
            <a:pPr defTabSz="914377"/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1. ClinicalTrials.gov. 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https://clinicaltrials.gov/ct2/show/study/NCT00309985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(accessed April 2021); 2. </a:t>
            </a:r>
            <a:r>
              <a:rPr lang="fr-FR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Kyriakopoulos</a:t>
            </a:r>
            <a:r>
              <a:rPr lang="fr-FR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CE, et al. J Clin </a:t>
            </a:r>
            <a:r>
              <a:rPr lang="fr-FR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Oncol</a:t>
            </a:r>
            <a:r>
              <a:rPr lang="fr-FR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. 2018;36(11):1080–1087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; 3. ClinicalTrials.gov. 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https://clinicaltrials.gov/ct2/show/NCT01715285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(accessed April 2021); 4. James N, et al. Ann Oncol. 2019;30(suppl 5):v325–v326; 5. ClinicalTrials.gov. 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https://clinicaltrials.gov/ct2/show/NCT00268476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(accessed April 2021); 6. </a:t>
            </a:r>
            <a:r>
              <a:rPr lang="en-GB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James N, et al. N </a:t>
            </a:r>
            <a:r>
              <a:rPr lang="en-GB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Engl</a:t>
            </a:r>
            <a:r>
              <a:rPr lang="en-GB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J Med. 2017;377(4):338–351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; 7. ClinicalTrials.gov. 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https://clinicaltrials.gov/ct2/show/NCT01715285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(accessed April 2021); 8. </a:t>
            </a:r>
            <a:r>
              <a:rPr lang="en-US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Fizazi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K, et al. Lancet Oncol. 2019;20(5):686–700; 9 Smith MR et al NEJM 2022</a:t>
            </a:r>
          </a:p>
          <a:p>
            <a:pPr defTabSz="914377"/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ADT, androgen-deprivation therapy; AR, androgen receptor; ARDT, androgen receptor-directed therapy; </a:t>
            </a:r>
            <a:r>
              <a:rPr lang="en-US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nmPC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, non-metastatic prostate cancer; </a:t>
            </a:r>
            <a:r>
              <a:rPr lang="en-US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mHSPC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, metastatic hormone-sensitive prostate cancer; </a:t>
            </a:r>
            <a:r>
              <a:rPr lang="en-US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mPC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, metastatic prostate cancer; NR, not reported; OS, overall survival; </a:t>
            </a:r>
            <a:r>
              <a:rPr lang="en-US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rPFS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, radiographic progression-free survival; RT, radiotherapy.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3ADE0D-9FDB-41CE-A770-9D3216A317E8}"/>
              </a:ext>
            </a:extLst>
          </p:cNvPr>
          <p:cNvCxnSpPr>
            <a:cxnSpLocks/>
          </p:cNvCxnSpPr>
          <p:nvPr/>
        </p:nvCxnSpPr>
        <p:spPr>
          <a:xfrm flipH="1">
            <a:off x="2696350" y="1471551"/>
            <a:ext cx="1077205" cy="576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F0C371-458B-4EE9-9DDF-12ACF6137EA9}"/>
              </a:ext>
            </a:extLst>
          </p:cNvPr>
          <p:cNvCxnSpPr>
            <a:cxnSpLocks/>
          </p:cNvCxnSpPr>
          <p:nvPr/>
        </p:nvCxnSpPr>
        <p:spPr>
          <a:xfrm flipV="1">
            <a:off x="5087134" y="1473951"/>
            <a:ext cx="1079159" cy="96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01E568-71B9-40E2-9DCE-D74ADD193EE8}"/>
              </a:ext>
            </a:extLst>
          </p:cNvPr>
          <p:cNvCxnSpPr>
            <a:cxnSpLocks/>
          </p:cNvCxnSpPr>
          <p:nvPr/>
        </p:nvCxnSpPr>
        <p:spPr>
          <a:xfrm flipH="1">
            <a:off x="6370455" y="1474430"/>
            <a:ext cx="1009967" cy="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EEB73F-F472-4BE6-9F3A-CEB6872CAB01}"/>
              </a:ext>
            </a:extLst>
          </p:cNvPr>
          <p:cNvCxnSpPr>
            <a:cxnSpLocks/>
          </p:cNvCxnSpPr>
          <p:nvPr/>
        </p:nvCxnSpPr>
        <p:spPr>
          <a:xfrm flipV="1">
            <a:off x="8605435" y="1473946"/>
            <a:ext cx="1046323" cy="97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36A831C-6F7A-47DD-A4D3-15027D90475F}"/>
              </a:ext>
            </a:extLst>
          </p:cNvPr>
          <p:cNvSpPr/>
          <p:nvPr/>
        </p:nvSpPr>
        <p:spPr>
          <a:xfrm>
            <a:off x="4022790" y="1329342"/>
            <a:ext cx="827471" cy="2565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750">
              <a:defRPr/>
            </a:pPr>
            <a:r>
              <a:rPr lang="en-US" sz="1067" b="1" kern="0" noProof="1">
                <a:solidFill>
                  <a:srgbClr val="0460A9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Docetaxel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9D6D0B-CF50-42B7-A78C-E44105DDE1C8}"/>
              </a:ext>
            </a:extLst>
          </p:cNvPr>
          <p:cNvSpPr/>
          <p:nvPr/>
        </p:nvSpPr>
        <p:spPr>
          <a:xfrm>
            <a:off x="7541150" y="1329342"/>
            <a:ext cx="949299" cy="2565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750">
              <a:defRPr/>
            </a:pPr>
            <a:r>
              <a:rPr lang="en-US" sz="1067" b="1" kern="0" noProof="1">
                <a:solidFill>
                  <a:srgbClr val="E74A21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Abiraterone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22ACBA-ADED-43DA-A353-1D7FFBEC4FF0}"/>
              </a:ext>
            </a:extLst>
          </p:cNvPr>
          <p:cNvSpPr/>
          <p:nvPr/>
        </p:nvSpPr>
        <p:spPr>
          <a:xfrm>
            <a:off x="10176164" y="1329341"/>
            <a:ext cx="1056700" cy="2565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750">
              <a:defRPr/>
            </a:pPr>
            <a:r>
              <a:rPr lang="en-US" sz="1067" b="1" kern="0" noProof="1">
                <a:solidFill>
                  <a:srgbClr val="7F7F7F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Darolutamide</a:t>
            </a:r>
          </a:p>
        </p:txBody>
      </p:sp>
      <p:sp>
        <p:nvSpPr>
          <p:cNvPr id="21" name="Shape 2785">
            <a:extLst>
              <a:ext uri="{FF2B5EF4-FFF2-40B4-BE49-F238E27FC236}">
                <a16:creationId xmlns:a16="http://schemas.microsoft.com/office/drawing/2014/main" id="{E304FBC2-8002-4133-A666-5C9347066B26}"/>
              </a:ext>
            </a:extLst>
          </p:cNvPr>
          <p:cNvSpPr/>
          <p:nvPr/>
        </p:nvSpPr>
        <p:spPr>
          <a:xfrm>
            <a:off x="11327402" y="5561175"/>
            <a:ext cx="281093" cy="230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0157" tIns="10157" rIns="10157" bIns="10157" anchor="ctr"/>
          <a:lstStyle/>
          <a:p>
            <a:pPr defTabSz="12187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lang="en-US" sz="8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25" name="Table 8">
            <a:extLst>
              <a:ext uri="{FF2B5EF4-FFF2-40B4-BE49-F238E27FC236}">
                <a16:creationId xmlns:a16="http://schemas.microsoft.com/office/drawing/2014/main" id="{D7050F20-D62D-41F4-B4F9-F90065281F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00690"/>
              </p:ext>
            </p:extLst>
          </p:nvPr>
        </p:nvGraphicFramePr>
        <p:xfrm>
          <a:off x="854075" y="1650967"/>
          <a:ext cx="10827336" cy="3667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556">
                  <a:extLst>
                    <a:ext uri="{9D8B030D-6E8A-4147-A177-3AD203B41FA5}">
                      <a16:colId xmlns:a16="http://schemas.microsoft.com/office/drawing/2014/main" val="1192876302"/>
                    </a:ext>
                  </a:extLst>
                </a:gridCol>
                <a:gridCol w="1804556">
                  <a:extLst>
                    <a:ext uri="{9D8B030D-6E8A-4147-A177-3AD203B41FA5}">
                      <a16:colId xmlns:a16="http://schemas.microsoft.com/office/drawing/2014/main" val="2677778029"/>
                    </a:ext>
                  </a:extLst>
                </a:gridCol>
                <a:gridCol w="1804556">
                  <a:extLst>
                    <a:ext uri="{9D8B030D-6E8A-4147-A177-3AD203B41FA5}">
                      <a16:colId xmlns:a16="http://schemas.microsoft.com/office/drawing/2014/main" val="3837293630"/>
                    </a:ext>
                  </a:extLst>
                </a:gridCol>
                <a:gridCol w="1804556">
                  <a:extLst>
                    <a:ext uri="{9D8B030D-6E8A-4147-A177-3AD203B41FA5}">
                      <a16:colId xmlns:a16="http://schemas.microsoft.com/office/drawing/2014/main" val="2973061742"/>
                    </a:ext>
                  </a:extLst>
                </a:gridCol>
                <a:gridCol w="1804556">
                  <a:extLst>
                    <a:ext uri="{9D8B030D-6E8A-4147-A177-3AD203B41FA5}">
                      <a16:colId xmlns:a16="http://schemas.microsoft.com/office/drawing/2014/main" val="1503511925"/>
                    </a:ext>
                  </a:extLst>
                </a:gridCol>
                <a:gridCol w="1804556">
                  <a:extLst>
                    <a:ext uri="{9D8B030D-6E8A-4147-A177-3AD203B41FA5}">
                      <a16:colId xmlns:a16="http://schemas.microsoft.com/office/drawing/2014/main" val="149447849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CHAARTED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NCT00309985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STAMPEDE ARM C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NCT00268476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STAMPEDE ARM G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NCT00268476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LATITUDE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NCT01715285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ARASENS</a:t>
                      </a:r>
                      <a:endParaRPr lang="en-US" sz="1200" baseline="30000" dirty="0"/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NCT02799602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372068"/>
                  </a:ext>
                </a:extLst>
              </a:tr>
              <a:tr h="27919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790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1086</a:t>
                      </a:r>
                      <a:r>
                        <a:rPr lang="en-US" sz="1200" baseline="30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1917</a:t>
                      </a:r>
                      <a:r>
                        <a:rPr lang="en-US" sz="1200" baseline="30000" dirty="0"/>
                        <a:t>6</a:t>
                      </a:r>
                      <a:endParaRPr lang="en-US" sz="1200" dirty="0"/>
                    </a:p>
                  </a:txBody>
                  <a:tcPr anchor="ctr"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1209</a:t>
                      </a:r>
                    </a:p>
                  </a:txBody>
                  <a:tcPr anchor="ctr"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~1300</a:t>
                      </a:r>
                    </a:p>
                  </a:txBody>
                  <a:tcPr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6153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Investigational treatment arm(s)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Docetaxel + ADT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Docetaxel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+ prednisone + ADT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Abiraterone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+ prednisone + ADT</a:t>
                      </a:r>
                    </a:p>
                  </a:txBody>
                  <a:tcPr anchor="ctr">
                    <a:solidFill>
                      <a:srgbClr val="FAE9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Abiraterone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+ prednisone + ADT</a:t>
                      </a:r>
                    </a:p>
                  </a:txBody>
                  <a:tcPr anchor="ctr">
                    <a:solidFill>
                      <a:srgbClr val="FAE9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ADT + </a:t>
                      </a:r>
                      <a:r>
                        <a:rPr lang="en-US" sz="1200" b="0" dirty="0" err="1"/>
                        <a:t>darolutamide</a:t>
                      </a:r>
                      <a:r>
                        <a:rPr lang="en-US" sz="1200" b="0" dirty="0"/>
                        <a:t> </a:t>
                      </a:r>
                      <a:br>
                        <a:rPr lang="en-US" sz="1200" b="0" dirty="0"/>
                      </a:br>
                      <a:r>
                        <a:rPr lang="en-US" sz="1200" b="0" dirty="0"/>
                        <a:t>+ docetaxel</a:t>
                      </a:r>
                    </a:p>
                  </a:txBody>
                  <a:tcPr anchor="ctr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10975"/>
                  </a:ext>
                </a:extLst>
              </a:tr>
              <a:tr h="27919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Comparator 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ADT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ADT*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ADT*</a:t>
                      </a:r>
                    </a:p>
                  </a:txBody>
                  <a:tcPr anchor="ctr"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Placebo + ADT</a:t>
                      </a:r>
                    </a:p>
                  </a:txBody>
                  <a:tcPr anchor="ctr"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ADT + docetaxel </a:t>
                      </a:r>
                    </a:p>
                  </a:txBody>
                  <a:tcPr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26101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Objective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To see how well ADT and chemotherapy work compared with ADT alone in treating patients with mPC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To assess novel approaches for the treatment of men with prostate cancer who are starting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long-term ADT for the first time (high-risk nmPC or newly diagnosed mPC)</a:t>
                      </a:r>
                    </a:p>
                  </a:txBody>
                  <a:tcPr anchor="ctr">
                    <a:gradFill flip="none" rotWithShape="1">
                      <a:gsLst>
                        <a:gs pos="41000">
                          <a:srgbClr val="E7EAF1"/>
                        </a:gs>
                        <a:gs pos="53000">
                          <a:srgbClr val="FAE9E8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To determine if men with newly diagnosed (≤3 months) mHSPC with high-risk prognostic factors will benefit from addition of abiraterone and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low-dose prednisone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to ADT</a:t>
                      </a:r>
                    </a:p>
                  </a:txBody>
                  <a:tcPr anchor="ctr">
                    <a:solidFill>
                      <a:srgbClr val="FA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To evaluate the addition of the AR inhibitor darolutamide </a:t>
                      </a:r>
                      <a:br>
                        <a:rPr lang="en-US" sz="1200" b="0" dirty="0"/>
                      </a:br>
                      <a:r>
                        <a:rPr lang="en-US" sz="1200" b="0" dirty="0"/>
                        <a:t>to standard ADT and docetaxel in men with mHSPC</a:t>
                      </a:r>
                    </a:p>
                  </a:txBody>
                  <a:tcPr anchor="ctr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890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OS (HR for death)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0.72 (0.59–0.89); p=0.0018</a:t>
                      </a:r>
                      <a:r>
                        <a:rPr lang="en-US" sz="1200" baseline="30000" dirty="0"/>
                        <a:t>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0.81 (0.69–0.95); p=0.009</a:t>
                      </a:r>
                      <a:r>
                        <a:rPr lang="en-US" sz="1200" baseline="30000" dirty="0"/>
                        <a:t>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0.63 (0.52–0.76);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p &lt;0.001</a:t>
                      </a:r>
                      <a:r>
                        <a:rPr lang="en-US" sz="1200" baseline="30000" dirty="0"/>
                        <a:t>6</a:t>
                      </a:r>
                      <a:endParaRPr lang="en-US" sz="1200" dirty="0"/>
                    </a:p>
                  </a:txBody>
                  <a:tcPr anchor="ctr"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0.66 (0.56–0.78);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p &lt;0.0001</a:t>
                      </a:r>
                      <a:r>
                        <a:rPr lang="en-US" sz="1200" baseline="30000" dirty="0"/>
                        <a:t>8</a:t>
                      </a:r>
                      <a:endParaRPr lang="en-US" sz="1200" dirty="0"/>
                    </a:p>
                  </a:txBody>
                  <a:tcPr anchor="ctr">
                    <a:solidFill>
                      <a:srgbClr val="F6D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0.68 (0.57-0.80)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P</a:t>
                      </a:r>
                      <a:r>
                        <a:rPr lang="en-US" sz="1200" b="0" baseline="0" dirty="0"/>
                        <a:t> &lt; 0.0001</a:t>
                      </a:r>
                      <a:r>
                        <a:rPr lang="en-US" sz="1200" b="0" baseline="30000" dirty="0"/>
                        <a:t>9</a:t>
                      </a:r>
                    </a:p>
                  </a:txBody>
                  <a:tcPr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62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96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3E9F-6769-4CD8-A83C-9B5A9D1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3" y="920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Phase 3 clinical trials in </a:t>
            </a:r>
            <a:r>
              <a:rPr lang="en-US" sz="4000" dirty="0" err="1"/>
              <a:t>mHSPC</a:t>
            </a:r>
            <a:r>
              <a:rPr lang="en-US" sz="4000" dirty="0"/>
              <a:t> have explored a number of systemic therapies (2/2)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00FE2-B846-4EDA-B503-F9AEB6516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4140" y="6088953"/>
            <a:ext cx="10867022" cy="513977"/>
          </a:xfrm>
        </p:spPr>
        <p:txBody>
          <a:bodyPr/>
          <a:lstStyle/>
          <a:p>
            <a:pPr defTabSz="914377"/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1. Armstrong AJ et al. J </a:t>
            </a:r>
            <a:r>
              <a:rPr lang="en-US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Clin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Oncol2022 May 20;40(15):1616-1622. 2.Davis ID, et al. N Engl J Med. 2019;381:121–131; 4. </a:t>
            </a:r>
            <a:r>
              <a:rPr lang="en-US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Fizazi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K, et al.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Lancet. 2022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30;399(10336):1695-1707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5. ClinicalTrials.gov. 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https://clinicaltrials.gov/ct2/show/NCT02489318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(accessed April 2021); 6. Chi KN, et al. N Engl J Med. 2019;381(1):13–24; 7. ClinicalTrials.gov. 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https://clinicaltrials.gov/ct2/show/NCT01809691</a:t>
            </a:r>
            <a:r>
              <a:rPr lang="en-US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(accessed April 2021). ADT, androgen-deprivation therapy; CYP17A1, cytochrome P450 17A1; HR, hazard ratio; mHSPC, metastatic hormone-sensitive prostate cancer; NR, not reported; NSAA, standard nonsteroidal antiandrogen therapy; OS, overall survival; rPFS, radiographic progression-free survival; RT, radiotherapy.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E42D83D-D961-44A7-B176-58E99C776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062948"/>
              </p:ext>
            </p:extLst>
          </p:nvPr>
        </p:nvGraphicFramePr>
        <p:xfrm>
          <a:off x="850393" y="1520544"/>
          <a:ext cx="1077076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916">
                  <a:extLst>
                    <a:ext uri="{9D8B030D-6E8A-4147-A177-3AD203B41FA5}">
                      <a16:colId xmlns:a16="http://schemas.microsoft.com/office/drawing/2014/main" val="4118451232"/>
                    </a:ext>
                  </a:extLst>
                </a:gridCol>
                <a:gridCol w="1895817">
                  <a:extLst>
                    <a:ext uri="{9D8B030D-6E8A-4147-A177-3AD203B41FA5}">
                      <a16:colId xmlns:a16="http://schemas.microsoft.com/office/drawing/2014/main" val="3630432264"/>
                    </a:ext>
                  </a:extLst>
                </a:gridCol>
                <a:gridCol w="1969655">
                  <a:extLst>
                    <a:ext uri="{9D8B030D-6E8A-4147-A177-3AD203B41FA5}">
                      <a16:colId xmlns:a16="http://schemas.microsoft.com/office/drawing/2014/main" val="165071757"/>
                    </a:ext>
                  </a:extLst>
                </a:gridCol>
                <a:gridCol w="2040371">
                  <a:extLst>
                    <a:ext uri="{9D8B030D-6E8A-4147-A177-3AD203B41FA5}">
                      <a16:colId xmlns:a16="http://schemas.microsoft.com/office/drawing/2014/main" val="3204055290"/>
                    </a:ext>
                  </a:extLst>
                </a:gridCol>
                <a:gridCol w="1793879">
                  <a:extLst>
                    <a:ext uri="{9D8B030D-6E8A-4147-A177-3AD203B41FA5}">
                      <a16:colId xmlns:a16="http://schemas.microsoft.com/office/drawing/2014/main" val="158671115"/>
                    </a:ext>
                  </a:extLst>
                </a:gridCol>
                <a:gridCol w="1734131">
                  <a:extLst>
                    <a:ext uri="{9D8B030D-6E8A-4147-A177-3AD203B41FA5}">
                      <a16:colId xmlns:a16="http://schemas.microsoft.com/office/drawing/2014/main" val="779641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ARCHES</a:t>
                      </a:r>
                      <a:endParaRPr lang="en-US" sz="1200" b="1" baseline="30000" dirty="0"/>
                    </a:p>
                    <a:p>
                      <a:pPr algn="ctr"/>
                      <a:r>
                        <a:rPr lang="en-US" sz="1200" b="1" baseline="0" dirty="0">
                          <a:solidFill>
                            <a:schemeClr val="bg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NCT02677896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2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ENZAMET</a:t>
                      </a:r>
                      <a:br>
                        <a:rPr lang="en-US" sz="1200" b="1" baseline="30000" dirty="0"/>
                      </a:br>
                      <a:r>
                        <a:rPr lang="en-US" sz="1200" b="1" baseline="0" dirty="0">
                          <a:solidFill>
                            <a:schemeClr val="bg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NCT02446405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PEACE-1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NCT01957436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TITAN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NCT02489318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SWOG S1216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NCT01809691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3267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1150</a:t>
                      </a:r>
                    </a:p>
                  </a:txBody>
                  <a:tcPr anchor="ctr">
                    <a:solidFill>
                      <a:srgbClr val="F8DE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1125</a:t>
                      </a:r>
                    </a:p>
                  </a:txBody>
                  <a:tcPr anchor="ctr">
                    <a:solidFill>
                      <a:srgbClr val="F8DE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~1173</a:t>
                      </a:r>
                    </a:p>
                  </a:txBody>
                  <a:tcPr anchor="ctr"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1052</a:t>
                      </a:r>
                    </a:p>
                  </a:txBody>
                  <a:tcPr anchor="ctr"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1313</a:t>
                      </a:r>
                      <a:endParaRPr lang="en-US" sz="1200" dirty="0"/>
                    </a:p>
                  </a:txBody>
                  <a:tcPr anchor="ctr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01035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Investigational treatment arm(s)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Enzalutamide + ADT</a:t>
                      </a:r>
                    </a:p>
                  </a:txBody>
                  <a:tcPr anchor="ctr">
                    <a:solidFill>
                      <a:srgbClr val="FB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Enzalutamide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+ ADT</a:t>
                      </a:r>
                    </a:p>
                  </a:txBody>
                  <a:tcPr anchor="ctr">
                    <a:solidFill>
                      <a:srgbClr val="FBEFE7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ADT + docetaxel </a:t>
                      </a:r>
                      <a:br>
                        <a:rPr lang="en-US" sz="1200" b="0" dirty="0"/>
                      </a:br>
                      <a:r>
                        <a:rPr lang="en-US" sz="1200" b="0" dirty="0"/>
                        <a:t>+ abiraterone </a:t>
                      </a:r>
                      <a:br>
                        <a:rPr lang="en-US" sz="1200" b="0" dirty="0"/>
                      </a:br>
                      <a:r>
                        <a:rPr lang="en-US" sz="1200" b="0" dirty="0"/>
                        <a:t>(+ prednisone)</a:t>
                      </a:r>
                    </a:p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/>
                        <a:t>ADT + docetaxel + RT</a:t>
                      </a:r>
                    </a:p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/>
                        <a:t>ADT + docetaxel </a:t>
                      </a:r>
                      <a:br>
                        <a:rPr lang="en-US" sz="1200" b="0" dirty="0"/>
                      </a:br>
                      <a:r>
                        <a:rPr lang="en-US" sz="1200" b="0" dirty="0"/>
                        <a:t>+ abiraterone </a:t>
                      </a:r>
                      <a:br>
                        <a:rPr lang="en-US" sz="1200" b="0" dirty="0"/>
                      </a:br>
                      <a:r>
                        <a:rPr lang="en-US" sz="1200" b="0" dirty="0"/>
                        <a:t>(+ prednisone) + RT</a:t>
                      </a:r>
                    </a:p>
                  </a:txBody>
                  <a:tcPr anchor="ctr"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Apalutamide + ADT</a:t>
                      </a:r>
                    </a:p>
                  </a:txBody>
                  <a:tcPr anchor="ctr"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ADT + </a:t>
                      </a:r>
                      <a:r>
                        <a:rPr lang="en-US" sz="1200" b="0" dirty="0"/>
                        <a:t>TAK-700 (nonsteroidal CYP17A1 inhibitor)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0504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Comparator 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ADT + placebo</a:t>
                      </a:r>
                    </a:p>
                  </a:txBody>
                  <a:tcPr anchor="ctr">
                    <a:solidFill>
                      <a:srgbClr val="F8DE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ADT +</a:t>
                      </a:r>
                      <a:r>
                        <a:rPr lang="en-US" sz="1200" baseline="0" dirty="0"/>
                        <a:t> conventional NSAA</a:t>
                      </a:r>
                      <a:endParaRPr lang="en-US" sz="1200" dirty="0"/>
                    </a:p>
                  </a:txBody>
                  <a:tcPr anchor="ctr">
                    <a:solidFill>
                      <a:srgbClr val="F8DE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ADT + docetaxel </a:t>
                      </a:r>
                    </a:p>
                  </a:txBody>
                  <a:tcPr anchor="ctr"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ADT + placebo</a:t>
                      </a:r>
                    </a:p>
                  </a:txBody>
                  <a:tcPr anchor="ctr"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ADT + bicalutamide</a:t>
                      </a:r>
                      <a:endParaRPr lang="en-US" sz="1200" dirty="0"/>
                    </a:p>
                  </a:txBody>
                  <a:tcPr anchor="ctr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0742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Objective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To evaluate the efficacy of enzalutamide plus ADT as measured by rPFS based on central review and safety of this regimen</a:t>
                      </a:r>
                    </a:p>
                  </a:txBody>
                  <a:tcPr anchor="ctr">
                    <a:solidFill>
                      <a:srgbClr val="FB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To determine the effects of adding enzalutamide to first-line treatment that included testosterone suppression with or without early docetaxel</a:t>
                      </a:r>
                    </a:p>
                  </a:txBody>
                  <a:tcPr anchor="ctr">
                    <a:solidFill>
                      <a:srgbClr val="FB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To compare the clinical benefit of ADT </a:t>
                      </a:r>
                      <a:br>
                        <a:rPr lang="en-US" sz="1200" b="0" dirty="0"/>
                      </a:br>
                      <a:r>
                        <a:rPr lang="en-US" sz="1200" b="0" dirty="0"/>
                        <a:t>(+ docetaxel) ± local RT, with or without abiraterone and prednisone, in mHSPC</a:t>
                      </a:r>
                    </a:p>
                  </a:txBody>
                  <a:tcPr anchor="ctr"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To determine if the addition of apalutamide to ADT provides superior efficacy in improving rPFS or OS for men with mHSPC</a:t>
                      </a:r>
                    </a:p>
                  </a:txBody>
                  <a:tcPr anchor="ctr"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To evaluate whether ADT plus TAK-700 or bicalutamide prolongs survival in men with newly diagnosed mHSPC</a:t>
                      </a:r>
                    </a:p>
                  </a:txBody>
                  <a:tcPr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885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OS </a:t>
                      </a:r>
                      <a:br>
                        <a:rPr lang="en-US" sz="1200" b="1" dirty="0"/>
                      </a:br>
                      <a:r>
                        <a:rPr lang="en-US" sz="1200" b="1" dirty="0"/>
                        <a:t>(HR for death)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0.66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pl-PL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0.53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pl-PL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0.81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p &lt;0.001</a:t>
                      </a:r>
                      <a:r>
                        <a:rPr lang="en-US" sz="12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b="0" baseline="30000" dirty="0"/>
                    </a:p>
                  </a:txBody>
                  <a:tcPr anchor="ctr">
                    <a:solidFill>
                      <a:srgbClr val="F8DE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0.67 (0.52–0.86); p=0.002</a:t>
                      </a:r>
                      <a:r>
                        <a:rPr lang="en-US" sz="1200" b="0" baseline="30000" dirty="0"/>
                        <a:t>2</a:t>
                      </a:r>
                      <a:endParaRPr lang="en-US" sz="1200" b="0" dirty="0"/>
                    </a:p>
                  </a:txBody>
                  <a:tcPr anchor="ctr">
                    <a:solidFill>
                      <a:srgbClr val="F8DE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0·82</a:t>
                      </a:r>
                      <a:r>
                        <a:rPr lang="it-IT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0·69-0·98) p=0·030</a:t>
                      </a:r>
                      <a:endParaRPr lang="en-US" sz="1200" b="0" dirty="0"/>
                    </a:p>
                  </a:txBody>
                  <a:tcPr anchor="ctr"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0.67 (0.51–0.89); p=0.005</a:t>
                      </a:r>
                      <a:r>
                        <a:rPr lang="en-US" sz="1200" b="0" baseline="30000" dirty="0"/>
                        <a:t>6</a:t>
                      </a:r>
                      <a:endParaRPr lang="en-US" sz="1200" b="0" dirty="0"/>
                    </a:p>
                  </a:txBody>
                  <a:tcPr anchor="ctr"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NR</a:t>
                      </a:r>
                    </a:p>
                  </a:txBody>
                  <a:tcPr anchor="ctr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31590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C3A146-A73F-471D-BEA2-4C8023803D13}"/>
              </a:ext>
            </a:extLst>
          </p:cNvPr>
          <p:cNvCxnSpPr>
            <a:cxnSpLocks/>
          </p:cNvCxnSpPr>
          <p:nvPr/>
        </p:nvCxnSpPr>
        <p:spPr>
          <a:xfrm flipH="1">
            <a:off x="6096001" y="1352261"/>
            <a:ext cx="1478692" cy="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38E835-53B1-4D0D-8B16-BC1FAD313084}"/>
              </a:ext>
            </a:extLst>
          </p:cNvPr>
          <p:cNvCxnSpPr>
            <a:cxnSpLocks/>
          </p:cNvCxnSpPr>
          <p:nvPr/>
        </p:nvCxnSpPr>
        <p:spPr>
          <a:xfrm flipV="1">
            <a:off x="8703527" y="1351777"/>
            <a:ext cx="1150955" cy="97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BA19438-12D4-4107-95E8-FD2C92AD7C59}"/>
              </a:ext>
            </a:extLst>
          </p:cNvPr>
          <p:cNvSpPr/>
          <p:nvPr/>
        </p:nvSpPr>
        <p:spPr>
          <a:xfrm>
            <a:off x="7687044" y="1223992"/>
            <a:ext cx="1003801" cy="2565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750">
              <a:defRPr/>
            </a:pPr>
            <a:r>
              <a:rPr lang="en-US" sz="1067" b="1" kern="0" noProof="1">
                <a:solidFill>
                  <a:srgbClr val="8D1F1B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Apalutamide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66704-1472-4737-A05A-00B599FA534E}"/>
              </a:ext>
            </a:extLst>
          </p:cNvPr>
          <p:cNvSpPr/>
          <p:nvPr/>
        </p:nvSpPr>
        <p:spPr>
          <a:xfrm>
            <a:off x="10335661" y="1223992"/>
            <a:ext cx="737702" cy="2565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750">
              <a:defRPr/>
            </a:pPr>
            <a:r>
              <a:rPr lang="en-US" sz="1067" b="1" kern="0" noProof="1">
                <a:solidFill>
                  <a:srgbClr val="404040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TAK-700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3E8760-24FF-49D1-9E89-D584BF0CE810}"/>
              </a:ext>
            </a:extLst>
          </p:cNvPr>
          <p:cNvCxnSpPr>
            <a:cxnSpLocks/>
          </p:cNvCxnSpPr>
          <p:nvPr/>
        </p:nvCxnSpPr>
        <p:spPr>
          <a:xfrm flipH="1">
            <a:off x="2243397" y="1352261"/>
            <a:ext cx="1478692" cy="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6FBFDB-F476-4208-925B-658CC1B6A893}"/>
              </a:ext>
            </a:extLst>
          </p:cNvPr>
          <p:cNvCxnSpPr>
            <a:cxnSpLocks/>
          </p:cNvCxnSpPr>
          <p:nvPr/>
        </p:nvCxnSpPr>
        <p:spPr>
          <a:xfrm flipV="1">
            <a:off x="4850923" y="1351777"/>
            <a:ext cx="1150955" cy="97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FF5190C-4803-418E-BA94-C2E31AF4DFEE}"/>
              </a:ext>
            </a:extLst>
          </p:cNvPr>
          <p:cNvSpPr/>
          <p:nvPr/>
        </p:nvSpPr>
        <p:spPr>
          <a:xfrm>
            <a:off x="3767765" y="1223992"/>
            <a:ext cx="1064715" cy="2565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750">
              <a:defRPr/>
            </a:pPr>
            <a:r>
              <a:rPr lang="en-US" sz="1067" b="1" kern="0" noProof="1">
                <a:solidFill>
                  <a:srgbClr val="EC9A1E"/>
                </a:solidFill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Enzalutamide</a:t>
            </a:r>
          </a:p>
        </p:txBody>
      </p:sp>
    </p:spTree>
    <p:extLst>
      <p:ext uri="{BB962C8B-B14F-4D97-AF65-F5344CB8AC3E}">
        <p14:creationId xmlns:p14="http://schemas.microsoft.com/office/powerpoint/2010/main" val="9625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2835-986A-8645-AC13-3A9598DB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365125"/>
            <a:ext cx="10629900" cy="1325563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Second-generation ARPIs in </a:t>
            </a:r>
            <a:r>
              <a:rPr lang="en-US" sz="3000" dirty="0" err="1"/>
              <a:t>mCSPC</a:t>
            </a:r>
            <a:r>
              <a:rPr lang="en-US" sz="3000" dirty="0"/>
              <a:t> Extend Survival, but New Approaches With Novel </a:t>
            </a:r>
            <a:r>
              <a:rPr lang="en-US" sz="3000" dirty="0" err="1"/>
              <a:t>MoAs</a:t>
            </a:r>
            <a:r>
              <a:rPr lang="en-US" sz="3000" dirty="0"/>
              <a:t> Are Needed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A60D2B-F1A9-CE4D-8DAF-20163E7E14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7802" y="1828800"/>
          <a:ext cx="10149887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875">
                  <a:extLst>
                    <a:ext uri="{9D8B030D-6E8A-4147-A177-3AD203B41FA5}">
                      <a16:colId xmlns:a16="http://schemas.microsoft.com/office/drawing/2014/main" val="3995845068"/>
                    </a:ext>
                  </a:extLst>
                </a:gridCol>
                <a:gridCol w="1349207">
                  <a:extLst>
                    <a:ext uri="{9D8B030D-6E8A-4147-A177-3AD203B41FA5}">
                      <a16:colId xmlns:a16="http://schemas.microsoft.com/office/drawing/2014/main" val="727590739"/>
                    </a:ext>
                  </a:extLst>
                </a:gridCol>
                <a:gridCol w="125307">
                  <a:extLst>
                    <a:ext uri="{9D8B030D-6E8A-4147-A177-3AD203B41FA5}">
                      <a16:colId xmlns:a16="http://schemas.microsoft.com/office/drawing/2014/main" val="3961309068"/>
                    </a:ext>
                  </a:extLst>
                </a:gridCol>
                <a:gridCol w="870069">
                  <a:extLst>
                    <a:ext uri="{9D8B030D-6E8A-4147-A177-3AD203B41FA5}">
                      <a16:colId xmlns:a16="http://schemas.microsoft.com/office/drawing/2014/main" val="268907737"/>
                    </a:ext>
                  </a:extLst>
                </a:gridCol>
                <a:gridCol w="1482855">
                  <a:extLst>
                    <a:ext uri="{9D8B030D-6E8A-4147-A177-3AD203B41FA5}">
                      <a16:colId xmlns:a16="http://schemas.microsoft.com/office/drawing/2014/main" val="2727763778"/>
                    </a:ext>
                  </a:extLst>
                </a:gridCol>
                <a:gridCol w="301797">
                  <a:extLst>
                    <a:ext uri="{9D8B030D-6E8A-4147-A177-3AD203B41FA5}">
                      <a16:colId xmlns:a16="http://schemas.microsoft.com/office/drawing/2014/main" val="3725969406"/>
                    </a:ext>
                  </a:extLst>
                </a:gridCol>
                <a:gridCol w="710107">
                  <a:extLst>
                    <a:ext uri="{9D8B030D-6E8A-4147-A177-3AD203B41FA5}">
                      <a16:colId xmlns:a16="http://schemas.microsoft.com/office/drawing/2014/main" val="946901911"/>
                    </a:ext>
                  </a:extLst>
                </a:gridCol>
                <a:gridCol w="1998353">
                  <a:extLst>
                    <a:ext uri="{9D8B030D-6E8A-4147-A177-3AD203B41FA5}">
                      <a16:colId xmlns:a16="http://schemas.microsoft.com/office/drawing/2014/main" val="342751468"/>
                    </a:ext>
                  </a:extLst>
                </a:gridCol>
                <a:gridCol w="1578317">
                  <a:extLst>
                    <a:ext uri="{9D8B030D-6E8A-4147-A177-3AD203B41FA5}">
                      <a16:colId xmlns:a16="http://schemas.microsoft.com/office/drawing/2014/main" val="3734682836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TITAN</a:t>
                      </a:r>
                      <a:r>
                        <a:rPr lang="en-US" sz="2300" baseline="30000" dirty="0"/>
                        <a:t>1</a:t>
                      </a:r>
                      <a:endParaRPr lang="en-US" sz="23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ARCHES</a:t>
                      </a:r>
                      <a:r>
                        <a:rPr lang="en-US" sz="2300" baseline="30000" dirty="0"/>
                        <a:t>2</a:t>
                      </a:r>
                      <a:endParaRPr lang="en-US" sz="23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ENZAMET</a:t>
                      </a:r>
                      <a:r>
                        <a:rPr lang="en-US" sz="2300" baseline="30000" dirty="0"/>
                        <a:t>3</a:t>
                      </a:r>
                      <a:endParaRPr lang="en-US" sz="23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769965"/>
                  </a:ext>
                </a:extLst>
              </a:tr>
              <a:tr h="1209040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solidFill>
                            <a:schemeClr val="bg1"/>
                          </a:solidFill>
                        </a:rPr>
                        <a:t>Apalutamide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 = 525)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Placebo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 = 527)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Placebo</a:t>
                      </a:r>
                    </a:p>
                    <a:p>
                      <a:pPr algn="ctr"/>
                      <a:r>
                        <a:rPr lang="en-US" b="1" dirty="0"/>
                        <a:t>(n = 527)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Enzalutamide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 = 574)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</a:rPr>
                        <a:t>Placebo</a:t>
                      </a:r>
                    </a:p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</a:rPr>
                        <a:t>(n = 576)</a:t>
                      </a:r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Placebo</a:t>
                      </a:r>
                    </a:p>
                    <a:p>
                      <a:pPr algn="ctr"/>
                      <a:r>
                        <a:rPr lang="en-US" b="1" dirty="0"/>
                        <a:t>(n = 576)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Enzalutamide + LHRH or surgical castration ± docetaxel (n = 563)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NSAA + LHRH or surgical castration ± docetaxel (n = 558)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972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Median OS, months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NR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NR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7936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HR (95% CI)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0.67 (0.51-0.89)</a:t>
                      </a:r>
                      <a:r>
                        <a:rPr lang="en-US" sz="1500" baseline="30000" dirty="0">
                          <a:solidFill>
                            <a:schemeClr val="tx2"/>
                          </a:solidFill>
                        </a:rPr>
                        <a:t>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0.81 (0.53-1.25) - </a:t>
                      </a:r>
                      <a:r>
                        <a:rPr lang="en-US" sz="1500" i="1" dirty="0">
                          <a:solidFill>
                            <a:schemeClr val="tx2"/>
                          </a:solidFill>
                        </a:rPr>
                        <a:t>interim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i="0" dirty="0">
                          <a:solidFill>
                            <a:schemeClr val="tx2"/>
                          </a:solidFill>
                        </a:rPr>
                        <a:t>0.66 (0.53-0.81)</a:t>
                      </a:r>
                      <a:r>
                        <a:rPr lang="en-US" sz="1500" i="0" baseline="30000" dirty="0">
                          <a:solidFill>
                            <a:schemeClr val="tx2"/>
                          </a:solidFill>
                        </a:rPr>
                        <a:t>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05816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Median PFS, months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22.2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19.5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51433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HR (95% CI)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0.48 (0.39-0.60)**</a:t>
                      </a:r>
                      <a:r>
                        <a:rPr lang="en-US" sz="1500" baseline="30000" dirty="0">
                          <a:solidFill>
                            <a:schemeClr val="tx2"/>
                          </a:solidFill>
                        </a:rPr>
                        <a:t>,a</a:t>
                      </a:r>
                      <a:endParaRPr lang="en-US" sz="15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0.39 (0.30-0.50)**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0.39 (0.33-0.47)*</a:t>
                      </a:r>
                      <a:r>
                        <a:rPr lang="en-US" sz="1500" baseline="30000" dirty="0">
                          <a:solidFill>
                            <a:schemeClr val="tx2"/>
                          </a:solidFill>
                        </a:rPr>
                        <a:t>,b</a:t>
                      </a:r>
                      <a:endParaRPr lang="en-US" sz="15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081452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Median TTC, months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30.2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92238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HR (95% CI)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0.39 (0.27-0.56)**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0.28 (0.20-0.40)**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517389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C35B208-DFBF-C84F-B3B7-0A95A0CC57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6EAA-98CC-094C-A8AB-53EB5ED6DE1D}"/>
              </a:ext>
            </a:extLst>
          </p:cNvPr>
          <p:cNvSpPr txBox="1"/>
          <p:nvPr/>
        </p:nvSpPr>
        <p:spPr>
          <a:xfrm>
            <a:off x="1355480" y="5642113"/>
            <a:ext cx="116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*</a:t>
            </a:r>
            <a:r>
              <a:rPr lang="en-US" sz="1000" i="1" dirty="0">
                <a:solidFill>
                  <a:schemeClr val="tx2"/>
                </a:solidFill>
              </a:rPr>
              <a:t>P</a:t>
            </a:r>
            <a:r>
              <a:rPr lang="en-US" sz="1000" dirty="0">
                <a:solidFill>
                  <a:schemeClr val="tx2"/>
                </a:solidFill>
              </a:rPr>
              <a:t> &lt;.001; **</a:t>
            </a:r>
            <a:r>
              <a:rPr lang="en-US" sz="1000" i="1" dirty="0">
                <a:solidFill>
                  <a:schemeClr val="tx2"/>
                </a:solidFill>
              </a:rPr>
              <a:t>P</a:t>
            </a:r>
            <a:r>
              <a:rPr lang="en-US" sz="1000" dirty="0">
                <a:solidFill>
                  <a:schemeClr val="tx2"/>
                </a:solidFill>
              </a:rPr>
              <a:t> &lt;.0001; </a:t>
            </a:r>
            <a:r>
              <a:rPr lang="en-US" sz="1000" baseline="30000" dirty="0">
                <a:solidFill>
                  <a:schemeClr val="tx2"/>
                </a:solidFill>
              </a:rPr>
              <a:t>‡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i="1" dirty="0">
                <a:solidFill>
                  <a:schemeClr val="tx2"/>
                </a:solidFill>
              </a:rPr>
              <a:t>P</a:t>
            </a:r>
            <a:r>
              <a:rPr lang="en-US" sz="1000" dirty="0">
                <a:solidFill>
                  <a:schemeClr val="tx2"/>
                </a:solidFill>
              </a:rPr>
              <a:t> =.002 </a:t>
            </a:r>
          </a:p>
          <a:p>
            <a:r>
              <a:rPr lang="en-US" sz="1000" dirty="0">
                <a:solidFill>
                  <a:schemeClr val="tx2"/>
                </a:solidFill>
              </a:rPr>
              <a:t>MOA, mechanism of action; NE, not evaluable; NR, not reached; NSAA, nonsteroidal antiandrogen therapy.</a:t>
            </a:r>
          </a:p>
          <a:p>
            <a:r>
              <a:rPr lang="en-US" sz="1000" baseline="30000" dirty="0" err="1">
                <a:solidFill>
                  <a:schemeClr val="tx2"/>
                </a:solidFill>
              </a:rPr>
              <a:t>a</a:t>
            </a:r>
            <a:r>
              <a:rPr lang="en-US" sz="1000" dirty="0" err="1">
                <a:solidFill>
                  <a:schemeClr val="tx2"/>
                </a:solidFill>
              </a:rPr>
              <a:t>Defined</a:t>
            </a:r>
            <a:r>
              <a:rPr lang="en-US" sz="1000" dirty="0">
                <a:solidFill>
                  <a:schemeClr val="tx2"/>
                </a:solidFill>
              </a:rPr>
              <a:t> as time to radiographic progression or death, whichever occurs first.</a:t>
            </a:r>
          </a:p>
          <a:p>
            <a:r>
              <a:rPr lang="en-US" sz="1000" baseline="30000" dirty="0" err="1">
                <a:solidFill>
                  <a:schemeClr val="tx2"/>
                </a:solidFill>
              </a:rPr>
              <a:t>b</a:t>
            </a:r>
            <a:r>
              <a:rPr lang="en-US" sz="1000" dirty="0" err="1">
                <a:solidFill>
                  <a:schemeClr val="tx2"/>
                </a:solidFill>
              </a:rPr>
              <a:t>Defined</a:t>
            </a:r>
            <a:r>
              <a:rPr lang="en-US" sz="1000" dirty="0">
                <a:solidFill>
                  <a:schemeClr val="tx2"/>
                </a:solidFill>
              </a:rPr>
              <a:t> as time to PSA rise, clinical progression, or death</a:t>
            </a:r>
            <a:endParaRPr lang="en-US" sz="1000" baseline="300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2DB84-F341-CA4A-BFDB-74F5C56F75AD}"/>
              </a:ext>
            </a:extLst>
          </p:cNvPr>
          <p:cNvSpPr txBox="1"/>
          <p:nvPr/>
        </p:nvSpPr>
        <p:spPr>
          <a:xfrm>
            <a:off x="1365552" y="6245455"/>
            <a:ext cx="10844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</a:rPr>
              <a:t>1. </a:t>
            </a:r>
            <a:r>
              <a:rPr lang="en-US" sz="1000" dirty="0">
                <a:solidFill>
                  <a:schemeClr val="tx2"/>
                </a:solidFill>
              </a:rPr>
              <a:t>Chi KN et al</a:t>
            </a:r>
            <a:r>
              <a:rPr lang="en-US" sz="1000" i="1" dirty="0">
                <a:solidFill>
                  <a:schemeClr val="tx2"/>
                </a:solidFill>
              </a:rPr>
              <a:t>. N </a:t>
            </a:r>
            <a:r>
              <a:rPr lang="en-US" sz="1000" i="1" dirty="0" err="1">
                <a:solidFill>
                  <a:schemeClr val="tx2"/>
                </a:solidFill>
              </a:rPr>
              <a:t>Engl</a:t>
            </a:r>
            <a:r>
              <a:rPr lang="en-US" sz="1000" i="1" dirty="0">
                <a:solidFill>
                  <a:schemeClr val="tx2"/>
                </a:solidFill>
              </a:rPr>
              <a:t> J Med</a:t>
            </a:r>
            <a:r>
              <a:rPr lang="en-US" sz="1000" dirty="0">
                <a:solidFill>
                  <a:schemeClr val="tx2"/>
                </a:solidFill>
              </a:rPr>
              <a:t>. 2019;381(1):13-24.</a:t>
            </a:r>
            <a:r>
              <a:rPr lang="en-US" sz="1000" b="1" dirty="0">
                <a:solidFill>
                  <a:schemeClr val="tx2"/>
                </a:solidFill>
              </a:rPr>
              <a:t> 2. </a:t>
            </a:r>
            <a:r>
              <a:rPr lang="en-US" sz="1000" dirty="0">
                <a:solidFill>
                  <a:schemeClr val="tx2"/>
                </a:solidFill>
              </a:rPr>
              <a:t>Armstrong AJ et al. </a:t>
            </a:r>
            <a:r>
              <a:rPr lang="en-US" sz="1000" i="1" dirty="0">
                <a:solidFill>
                  <a:schemeClr val="tx2"/>
                </a:solidFill>
              </a:rPr>
              <a:t>J Clin Oncol</a:t>
            </a:r>
            <a:r>
              <a:rPr lang="en-US" sz="1000" dirty="0">
                <a:solidFill>
                  <a:schemeClr val="tx2"/>
                </a:solidFill>
              </a:rPr>
              <a:t>. 2019:JCO1900799. </a:t>
            </a:r>
            <a:r>
              <a:rPr lang="en-US" sz="1000" b="1" dirty="0">
                <a:solidFill>
                  <a:schemeClr val="tx2"/>
                </a:solidFill>
              </a:rPr>
              <a:t>3. </a:t>
            </a:r>
            <a:r>
              <a:rPr lang="en-US" sz="1000" dirty="0">
                <a:solidFill>
                  <a:schemeClr val="tx2"/>
                </a:solidFill>
              </a:rPr>
              <a:t>Davis ID et al. </a:t>
            </a:r>
            <a:r>
              <a:rPr lang="en-US" sz="1000" i="1" dirty="0">
                <a:solidFill>
                  <a:schemeClr val="tx2"/>
                </a:solidFill>
              </a:rPr>
              <a:t>N </a:t>
            </a:r>
            <a:r>
              <a:rPr lang="en-US" sz="1000" i="1" dirty="0" err="1">
                <a:solidFill>
                  <a:schemeClr val="tx2"/>
                </a:solidFill>
              </a:rPr>
              <a:t>Engl</a:t>
            </a:r>
            <a:r>
              <a:rPr lang="en-US" sz="1000" i="1" dirty="0">
                <a:solidFill>
                  <a:schemeClr val="tx2"/>
                </a:solidFill>
              </a:rPr>
              <a:t> J Med. </a:t>
            </a:r>
            <a:r>
              <a:rPr lang="en-US" sz="1000" dirty="0">
                <a:solidFill>
                  <a:schemeClr val="tx2"/>
                </a:solidFill>
              </a:rPr>
              <a:t>2019;381:121-131</a:t>
            </a:r>
          </a:p>
        </p:txBody>
      </p:sp>
    </p:spTree>
    <p:extLst>
      <p:ext uri="{BB962C8B-B14F-4D97-AF65-F5344CB8AC3E}">
        <p14:creationId xmlns:p14="http://schemas.microsoft.com/office/powerpoint/2010/main" val="2405564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2835-986A-8645-AC13-3A9598DB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Docetaxel Chemotherapy is an Alternative Treatment Option for </a:t>
            </a:r>
            <a:r>
              <a:rPr lang="en-US" dirty="0" err="1"/>
              <a:t>mCSPC</a:t>
            </a:r>
            <a:r>
              <a:rPr lang="en-US" dirty="0"/>
              <a:t> in Patients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A60D2B-F1A9-CE4D-8DAF-20163E7E14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7801" y="1828800"/>
          <a:ext cx="10134596" cy="271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604">
                  <a:extLst>
                    <a:ext uri="{9D8B030D-6E8A-4147-A177-3AD203B41FA5}">
                      <a16:colId xmlns:a16="http://schemas.microsoft.com/office/drawing/2014/main" val="3995845068"/>
                    </a:ext>
                  </a:extLst>
                </a:gridCol>
                <a:gridCol w="1786748">
                  <a:extLst>
                    <a:ext uri="{9D8B030D-6E8A-4147-A177-3AD203B41FA5}">
                      <a16:colId xmlns:a16="http://schemas.microsoft.com/office/drawing/2014/main" val="4089231727"/>
                    </a:ext>
                  </a:extLst>
                </a:gridCol>
                <a:gridCol w="1786748">
                  <a:extLst>
                    <a:ext uri="{9D8B030D-6E8A-4147-A177-3AD203B41FA5}">
                      <a16:colId xmlns:a16="http://schemas.microsoft.com/office/drawing/2014/main" val="4089463291"/>
                    </a:ext>
                  </a:extLst>
                </a:gridCol>
                <a:gridCol w="1786748">
                  <a:extLst>
                    <a:ext uri="{9D8B030D-6E8A-4147-A177-3AD203B41FA5}">
                      <a16:colId xmlns:a16="http://schemas.microsoft.com/office/drawing/2014/main" val="1296169478"/>
                    </a:ext>
                  </a:extLst>
                </a:gridCol>
                <a:gridCol w="1786748">
                  <a:extLst>
                    <a:ext uri="{9D8B030D-6E8A-4147-A177-3AD203B41FA5}">
                      <a16:colId xmlns:a16="http://schemas.microsoft.com/office/drawing/2014/main" val="3824083134"/>
                    </a:ext>
                  </a:extLst>
                </a:gridCol>
              </a:tblGrid>
              <a:tr h="43688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CHAARTED</a:t>
                      </a:r>
                      <a:r>
                        <a:rPr lang="en-US" sz="2300" baseline="30000" dirty="0"/>
                        <a:t>1</a:t>
                      </a:r>
                      <a:endParaRPr lang="en-US" sz="2300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LATITUDE</a:t>
                      </a:r>
                      <a:r>
                        <a:rPr lang="en-US" sz="2300" baseline="30000" dirty="0"/>
                        <a:t>2,3</a:t>
                      </a:r>
                      <a:endParaRPr lang="en-US" sz="23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76996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Docetaxel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 = 397)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Placebo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 = 393)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Abiraterone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 = 597)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Placebo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 = 602)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9727"/>
                  </a:ext>
                </a:extLst>
              </a:tr>
              <a:tr h="3322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Median OS, months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57.6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44.0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53.3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36.5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793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HR (95% CI)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0.61 (0.47-0.80)*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0.66 (0.56-0.78)**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83058160"/>
                  </a:ext>
                </a:extLst>
              </a:tr>
              <a:tr h="3322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Median PFS, months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33.0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19.8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33.0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14.8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5143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HR (95% CI)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0.61 (0.50-0.75)*</a:t>
                      </a:r>
                      <a:r>
                        <a:rPr lang="en-US" sz="1200" baseline="30000" dirty="0">
                          <a:solidFill>
                            <a:schemeClr val="tx2"/>
                          </a:solidFill>
                        </a:rPr>
                        <a:t>,a</a:t>
                      </a:r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0.47 (0.39-0.55)*</a:t>
                      </a:r>
                      <a:r>
                        <a:rPr lang="en-US" sz="1200" baseline="30000" dirty="0">
                          <a:solidFill>
                            <a:schemeClr val="tx2"/>
                          </a:solidFill>
                        </a:rPr>
                        <a:t>,b</a:t>
                      </a:r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93081452"/>
                  </a:ext>
                </a:extLst>
              </a:tr>
              <a:tr h="3322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Median TTC, months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38.9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9223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HR (95% CI)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0.44 (0.35-0.56)*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79517389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B0FCEDA-8891-A549-9DDF-4D03691BDE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EAD9179-7A6B-4268-BEB2-F3B8EB06115B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6EAA-98CC-094C-A8AB-53EB5ED6DE1D}"/>
              </a:ext>
            </a:extLst>
          </p:cNvPr>
          <p:cNvSpPr txBox="1"/>
          <p:nvPr/>
        </p:nvSpPr>
        <p:spPr>
          <a:xfrm>
            <a:off x="1219201" y="4749800"/>
            <a:ext cx="102356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*</a:t>
            </a:r>
            <a:r>
              <a:rPr lang="en-US" sz="1000" i="1" dirty="0">
                <a:solidFill>
                  <a:schemeClr val="tx2"/>
                </a:solidFill>
              </a:rPr>
              <a:t>P</a:t>
            </a:r>
            <a:r>
              <a:rPr lang="en-US" sz="1000" dirty="0">
                <a:solidFill>
                  <a:schemeClr val="tx2"/>
                </a:solidFill>
              </a:rPr>
              <a:t> &lt;.001; **</a:t>
            </a:r>
            <a:r>
              <a:rPr lang="en-US" sz="1000" i="1" dirty="0">
                <a:solidFill>
                  <a:schemeClr val="tx2"/>
                </a:solidFill>
              </a:rPr>
              <a:t>P</a:t>
            </a:r>
            <a:r>
              <a:rPr lang="en-US" sz="1000" dirty="0">
                <a:solidFill>
                  <a:schemeClr val="tx2"/>
                </a:solidFill>
              </a:rPr>
              <a:t> &lt;.0001; NR, not reached.</a:t>
            </a:r>
          </a:p>
          <a:p>
            <a:r>
              <a:rPr lang="en-US" sz="1000" baseline="30000" dirty="0" err="1">
                <a:solidFill>
                  <a:schemeClr val="tx2"/>
                </a:solidFill>
              </a:rPr>
              <a:t>a</a:t>
            </a:r>
            <a:r>
              <a:rPr lang="en-US" sz="1000" dirty="0" err="1">
                <a:solidFill>
                  <a:schemeClr val="tx2"/>
                </a:solidFill>
              </a:rPr>
              <a:t>Defined</a:t>
            </a:r>
            <a:r>
              <a:rPr lang="en-US" sz="1000" dirty="0">
                <a:solidFill>
                  <a:schemeClr val="tx2"/>
                </a:solidFill>
              </a:rPr>
              <a:t> as increasing symptoms of bone metastases; progression according to the Response Evaluation Criteria in Solid Tumors, version 1.0; or clinical deterioration due to cancer according to the investigator’s opinion.</a:t>
            </a:r>
          </a:p>
          <a:p>
            <a:r>
              <a:rPr lang="en-US" sz="1000" baseline="30000" dirty="0" err="1">
                <a:solidFill>
                  <a:schemeClr val="tx2"/>
                </a:solidFill>
              </a:rPr>
              <a:t>b</a:t>
            </a:r>
            <a:r>
              <a:rPr lang="en-US" sz="1000" dirty="0" err="1">
                <a:solidFill>
                  <a:schemeClr val="tx2"/>
                </a:solidFill>
              </a:rPr>
              <a:t>Defined</a:t>
            </a:r>
            <a:r>
              <a:rPr lang="en-US" sz="1000" dirty="0">
                <a:solidFill>
                  <a:schemeClr val="tx2"/>
                </a:solidFill>
              </a:rPr>
              <a:t> as radiographic progression of soft-tissue lesions  evaluated by either CT or MRI on the basis of RECIST, version 1.1, or progression on bone scanning by adaptation of Prostate Cancer Working Group 2 criteria.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2DB84-F341-CA4A-BFDB-74F5C56F75AD}"/>
              </a:ext>
            </a:extLst>
          </p:cNvPr>
          <p:cNvSpPr txBox="1"/>
          <p:nvPr/>
        </p:nvSpPr>
        <p:spPr>
          <a:xfrm>
            <a:off x="1381993" y="6537249"/>
            <a:ext cx="10844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</a:rPr>
              <a:t>1. </a:t>
            </a:r>
            <a:r>
              <a:rPr lang="en-US" sz="1000" dirty="0">
                <a:solidFill>
                  <a:schemeClr val="tx2"/>
                </a:solidFill>
              </a:rPr>
              <a:t>Sweeney CJ, et al. </a:t>
            </a:r>
            <a:r>
              <a:rPr lang="en-US" sz="1000" i="1" dirty="0">
                <a:solidFill>
                  <a:schemeClr val="tx2"/>
                </a:solidFill>
              </a:rPr>
              <a:t>N </a:t>
            </a:r>
            <a:r>
              <a:rPr lang="en-US" sz="1000" i="1" dirty="0" err="1">
                <a:solidFill>
                  <a:schemeClr val="tx2"/>
                </a:solidFill>
              </a:rPr>
              <a:t>Engl</a:t>
            </a:r>
            <a:r>
              <a:rPr lang="en-US" sz="1000" i="1" dirty="0">
                <a:solidFill>
                  <a:schemeClr val="tx2"/>
                </a:solidFill>
              </a:rPr>
              <a:t> J Med. </a:t>
            </a:r>
            <a:r>
              <a:rPr lang="en-US" sz="1000" dirty="0">
                <a:solidFill>
                  <a:schemeClr val="tx2"/>
                </a:solidFill>
              </a:rPr>
              <a:t>2015;373(8):737–746. </a:t>
            </a:r>
            <a:r>
              <a:rPr lang="en-US" sz="1000" b="1" dirty="0">
                <a:solidFill>
                  <a:schemeClr val="tx2"/>
                </a:solidFill>
              </a:rPr>
              <a:t>2. </a:t>
            </a:r>
            <a:r>
              <a:rPr lang="en-US" sz="1000" dirty="0" err="1">
                <a:solidFill>
                  <a:schemeClr val="tx2"/>
                </a:solidFill>
              </a:rPr>
              <a:t>Fizazi</a:t>
            </a:r>
            <a:r>
              <a:rPr lang="en-US" sz="1000" dirty="0">
                <a:solidFill>
                  <a:schemeClr val="tx2"/>
                </a:solidFill>
              </a:rPr>
              <a:t> K, et al. </a:t>
            </a:r>
            <a:r>
              <a:rPr lang="en-US" sz="1000" i="1" dirty="0">
                <a:solidFill>
                  <a:schemeClr val="tx2"/>
                </a:solidFill>
              </a:rPr>
              <a:t>N </a:t>
            </a:r>
            <a:r>
              <a:rPr lang="en-US" sz="1000" i="1" dirty="0" err="1">
                <a:solidFill>
                  <a:schemeClr val="tx2"/>
                </a:solidFill>
              </a:rPr>
              <a:t>Engl</a:t>
            </a:r>
            <a:r>
              <a:rPr lang="en-US" sz="1000" i="1" dirty="0">
                <a:solidFill>
                  <a:schemeClr val="tx2"/>
                </a:solidFill>
              </a:rPr>
              <a:t> J Med. </a:t>
            </a:r>
            <a:r>
              <a:rPr lang="en-US" sz="1000" dirty="0">
                <a:solidFill>
                  <a:schemeClr val="tx2"/>
                </a:solidFill>
              </a:rPr>
              <a:t>2017;377:352-360. </a:t>
            </a:r>
            <a:r>
              <a:rPr lang="en-US" sz="1000" b="1" dirty="0">
                <a:solidFill>
                  <a:schemeClr val="tx2"/>
                </a:solidFill>
              </a:rPr>
              <a:t>3.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Fizazi</a:t>
            </a:r>
            <a:r>
              <a:rPr lang="en-US" sz="1000" dirty="0">
                <a:solidFill>
                  <a:schemeClr val="tx2"/>
                </a:solidFill>
              </a:rPr>
              <a:t> K, et al </a:t>
            </a:r>
            <a:r>
              <a:rPr lang="en-US" sz="1000" i="1" dirty="0">
                <a:solidFill>
                  <a:schemeClr val="tx2"/>
                </a:solidFill>
              </a:rPr>
              <a:t>Lancet</a:t>
            </a:r>
            <a:r>
              <a:rPr lang="en-US" sz="1000" dirty="0">
                <a:solidFill>
                  <a:schemeClr val="tx2"/>
                </a:solidFill>
              </a:rPr>
              <a:t>. 2019;20(5):686-700. </a:t>
            </a:r>
          </a:p>
        </p:txBody>
      </p:sp>
    </p:spTree>
    <p:extLst>
      <p:ext uri="{BB962C8B-B14F-4D97-AF65-F5344CB8AC3E}">
        <p14:creationId xmlns:p14="http://schemas.microsoft.com/office/powerpoint/2010/main" val="634543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4037</Words>
  <Application>Microsoft Macintosh PowerPoint</Application>
  <PresentationFormat>Widescreen</PresentationFormat>
  <Paragraphs>515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Gill Sans</vt:lpstr>
      <vt:lpstr>System Font Regular</vt:lpstr>
      <vt:lpstr>Office Theme</vt:lpstr>
      <vt:lpstr>The Evolving Treatment Landscape in Prostate Cancer:</vt:lpstr>
      <vt:lpstr>Disclosures</vt:lpstr>
      <vt:lpstr>Multiple pathways to advanced mCRPC disease state</vt:lpstr>
      <vt:lpstr>PSMA PET is changing our understanding of disease targeting and tumor burden in advanced prostate cancer</vt:lpstr>
      <vt:lpstr>Three Important Events in Prostate Cancer Progression Include Biochemical Recurrence, Castration resistance, and Detection of Metastases</vt:lpstr>
      <vt:lpstr>Phase 3 clinical trials in mHSPC have explored a number of systemic therapies (1/2)</vt:lpstr>
      <vt:lpstr>Phase 3 clinical trials in mHSPC have explored a number of systemic therapies (2/2)</vt:lpstr>
      <vt:lpstr>Second-generation ARPIs in mCSPC Extend Survival, but New Approaches With Novel MoAs Are Needed</vt:lpstr>
      <vt:lpstr>Docetaxel Chemotherapy is an Alternative Treatment Option for mCSPC in Patients</vt:lpstr>
      <vt:lpstr>PEACE-1: 2x2 Randomized Trial of ADT+ Docetaxel +/- XRT and +/- Abiraterone</vt:lpstr>
      <vt:lpstr>ADT, Docetaxel and Darolutamide Improves OS vs ADT, Docetaxel and Placebo (ARASENS)</vt:lpstr>
      <vt:lpstr>Phase 3 Trials of ARPI in nmCRPC Establish MFS as a Primary End Point</vt:lpstr>
      <vt:lpstr>MFS from ARAMIS, SPARTAN and PROSPER Studies</vt:lpstr>
      <vt:lpstr>OS from ARAMIS, SPARTAN and PROSPER Studies</vt:lpstr>
      <vt:lpstr>mCRPC Has a Poor Prognosis1,2</vt:lpstr>
      <vt:lpstr>There Are 10 FDA-Approved Treatment Options in mCRPC1,2</vt:lpstr>
      <vt:lpstr>PowerPoint Presentation</vt:lpstr>
      <vt:lpstr>NCCN Version 2.2023 Prostate </vt:lpstr>
      <vt:lpstr>Flatiron Real World Data: Less than 50% of Patients Receive &gt; 2 lines of treatment</vt:lpstr>
      <vt:lpstr>Charles, 83 yo man diagnosed with PCa in 2002</vt:lpstr>
      <vt:lpstr>Pre-treatment Scans</vt:lpstr>
      <vt:lpstr>Charles, 1 year on PSMAfore</vt:lpstr>
      <vt:lpstr>Malcolm, a 75 yo man diagnosed in 2008</vt:lpstr>
      <vt:lpstr>1-17-2020 F18 Fluciclovine PET CT</vt:lpstr>
      <vt:lpstr>Malcolm, continued…</vt:lpstr>
      <vt:lpstr>4-11-22 Baseline Scans</vt:lpstr>
      <vt:lpstr>Malcolm enrolls onto PSMAfore study</vt:lpstr>
      <vt:lpstr>Bone scan progression on PSMAfore</vt:lpstr>
      <vt:lpstr>PSA response on Pluvicto</vt:lpstr>
      <vt:lpstr>Optimal Use Cases</vt:lpstr>
      <vt:lpstr>Conclusions</vt:lpstr>
    </vt:vector>
  </TitlesOfParts>
  <Company>Duke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Evolving Treatment Landscape in Prostate Cancer: What is the Place for 177Lu-PSMA-617</dc:title>
  <dc:creator>Dr Daniel George, M.D.</dc:creator>
  <cp:lastModifiedBy>Tiffany Razzo</cp:lastModifiedBy>
  <cp:revision>28</cp:revision>
  <dcterms:created xsi:type="dcterms:W3CDTF">2023-08-05T16:53:23Z</dcterms:created>
  <dcterms:modified xsi:type="dcterms:W3CDTF">2024-11-03T15:01:57Z</dcterms:modified>
</cp:coreProperties>
</file>